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Lst>
  <p:sldSz cy="6858000" cx="12192000"/>
  <p:notesSz cx="6858000" cy="12192000"/>
  <p:embeddedFontLst>
    <p:embeddedFont>
      <p:font typeface="IBM Plex Sans"/>
      <p:regular r:id="rId115"/>
      <p:bold r:id="rId116"/>
      <p:italic r:id="rId117"/>
      <p:boldItalic r:id="rId118"/>
    </p:embeddedFont>
    <p:embeddedFont>
      <p:font typeface="IBM Plex Mono"/>
      <p:regular r:id="rId119"/>
      <p:bold r:id="rId120"/>
      <p:italic r:id="rId121"/>
      <p:boldItalic r:id="rId122"/>
    </p:embeddedFont>
    <p:embeddedFont>
      <p:font typeface="Space Grotesk"/>
      <p:regular r:id="rId123"/>
      <p:bold r:id="rId1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25" roundtripDataSignature="AMtx7mg8JJg+vQW1RHbcFdhYZZ8YEi5K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2132169-1C29-4672-87D5-AC5C3417310D}">
  <a:tblStyle styleId="{52132169-1C29-4672-87D5-AC5C3417310D}"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121" Type="http://schemas.openxmlformats.org/officeDocument/2006/relationships/font" Target="fonts/IBMPlexMono-italic.fntdata"/><Relationship Id="rId25" Type="http://schemas.openxmlformats.org/officeDocument/2006/relationships/slide" Target="slides/slide20.xml"/><Relationship Id="rId120" Type="http://schemas.openxmlformats.org/officeDocument/2006/relationships/font" Target="fonts/IBMPlexMono-bold.fntdata"/><Relationship Id="rId28" Type="http://schemas.openxmlformats.org/officeDocument/2006/relationships/slide" Target="slides/slide23.xml"/><Relationship Id="rId27" Type="http://schemas.openxmlformats.org/officeDocument/2006/relationships/slide" Target="slides/slide22.xml"/><Relationship Id="rId125" Type="http://customschemas.google.com/relationships/presentationmetadata" Target="metadata"/><Relationship Id="rId29" Type="http://schemas.openxmlformats.org/officeDocument/2006/relationships/slide" Target="slides/slide24.xml"/><Relationship Id="rId124" Type="http://schemas.openxmlformats.org/officeDocument/2006/relationships/font" Target="fonts/SpaceGrotesk-bold.fntdata"/><Relationship Id="rId123" Type="http://schemas.openxmlformats.org/officeDocument/2006/relationships/font" Target="fonts/SpaceGrotesk-regular.fntdata"/><Relationship Id="rId122" Type="http://schemas.openxmlformats.org/officeDocument/2006/relationships/font" Target="fonts/IBMPlexMono-boldItalic.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font" Target="fonts/IBMPlexSans-boldItalic.fntdata"/><Relationship Id="rId117" Type="http://schemas.openxmlformats.org/officeDocument/2006/relationships/font" Target="fonts/IBMPlexSans-italic.fntdata"/><Relationship Id="rId116" Type="http://schemas.openxmlformats.org/officeDocument/2006/relationships/font" Target="fonts/IBMPlexSans-bold.fntdata"/><Relationship Id="rId115" Type="http://schemas.openxmlformats.org/officeDocument/2006/relationships/font" Target="fonts/IBMPlexSans-regular.fntdata"/><Relationship Id="rId119" Type="http://schemas.openxmlformats.org/officeDocument/2006/relationships/font" Target="fonts/IBMPlexMono-regular.fntdata"/><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osint-intro-script.md and Modules/README.md</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 name="Shape 20"/>
        <p:cNvGrpSpPr/>
        <p:nvPr/>
      </p:nvGrpSpPr>
      <p:grpSpPr>
        <a:xfrm>
          <a:off x="0" y="0"/>
          <a:ext cx="0" cy="0"/>
          <a:chOff x="0" y="0"/>
          <a:chExt cx="0" cy="0"/>
        </a:xfrm>
      </p:grpSpPr>
      <p:sp>
        <p:nvSpPr>
          <p:cNvPr id="21" name="Google Shape;2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 name="Google Shape;2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Modules/README.md. Suggested order: 1, 2, then 3–5, 7, 8, 6, and 9 as the closer.</a:t>
            </a:r>
            <a:endParaRPr/>
          </a:p>
        </p:txBody>
      </p:sp>
      <p:sp>
        <p:nvSpPr>
          <p:cNvPr id="23" name="Google Shape;2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Modules/README.md (Lab rules) and osint-intro-script.md (Rules for this class). Revisit these before every lab.</a:t>
            </a:r>
            <a:endParaRPr/>
          </a:p>
        </p:txBody>
      </p:sp>
      <p:sp>
        <p:nvSpPr>
          <p:cNvPr id="67" name="Google Shape;6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Sources: DHS, NATO and EU working definitions of OSINT. Ask which word each one leans on — DHS says “promptly” and “specific needs”, NATO adds “limited public distribution”, the EU says “analysing” and “actionable”. The bottom bar is the version to memorise.</a:t>
            </a:r>
            <a:endParaRPr/>
          </a:p>
        </p:txBody>
      </p:sp>
      <p:sp>
        <p:nvSpPr>
          <p:cNvPr id="89" name="Google Shape;89;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Modules/1-OSINT-Foundations/ (all files)</a:t>
            </a:r>
            <a:endParaRPr/>
          </a:p>
        </p:txBody>
      </p:sp>
      <p:sp>
        <p:nvSpPr>
          <p:cNvPr id="111" name="Google Shape;11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 name="Google Shape;11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Modules/1.0-OSINT-Foundations/1.1-what-is-osint.md. Slide 4 gives the official definitions; this slide answers “so what is actually in scope?”. Ask: is a free forum that needs an email signup “public”? Found online ≠ open source ≠ ethical to use.</a:t>
            </a:r>
            <a:endParaRPr/>
          </a:p>
        </p:txBody>
      </p:sp>
      <p:sp>
        <p:nvSpPr>
          <p:cNvPr id="120" name="Google Shape;12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Modules/1.0-OSINT-Foundations/1.1-what-is-osint.md. Read one data point aloud and ask “so what?” — it has no answer on its own. Then read the intelligence column: it answers the question, connects the facts, states a confidence, and tells someone what to do.</a:t>
            </a:r>
            <a:endParaRPr/>
          </a:p>
        </p:txBody>
      </p:sp>
      <p:sp>
        <p:nvSpPr>
          <p:cNvPr id="134" name="Google Shape;13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Modules/1-OSINT-Foundations/01-what-is-osint.md. Outside government, OSINT is usually the only discipline available, which is why it matters so much.</a:t>
            </a:r>
            <a:endParaRPr/>
          </a:p>
        </p:txBody>
      </p:sp>
      <p:sp>
        <p:nvSpPr>
          <p:cNvPr id="162" name="Google Shape;16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Modules/1.0-OSINT-Foundations/1.1-what-is-osint.md. The institutions changed name a lot (FBMS → FBIS → Open Source Center → Open Source Enterprise); the method did not. Mention MITRE ATT&amp;CK adding T1682 “Query Public AI Services” in 2026: attackers use AI for recon too.</a:t>
            </a:r>
            <a:endParaRPr/>
          </a:p>
        </p:txBody>
      </p:sp>
      <p:sp>
        <p:nvSpPr>
          <p:cNvPr id="201" name="Google Shape;20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Modules/1-OSINT-Foundations/02-who-uses-osint.md. Walk through the BEC example: every step used only public information until the final email.</a:t>
            </a:r>
            <a:endParaRPr/>
          </a:p>
        </p:txBody>
      </p:sp>
      <p:sp>
        <p:nvSpPr>
          <p:cNvPr id="244" name="Google Shape;24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Modules/1.0-OSINT-Foundations/1.3-why-osint-matters.md. Four different models, built by different people for different jobs, and every one of them opens with reconnaissance. A phishing email only works if the attacker knows who to send it to and what looks believable — that comes from OSINT.</a:t>
            </a:r>
            <a:endParaRPr/>
          </a:p>
        </p:txBody>
      </p:sp>
      <p:sp>
        <p:nvSpPr>
          <p:cNvPr id="255" name="Google Shape;25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Sources: Verizon 2026 DBIR for the 62% figure; CISA’s phishing infographic for the quote — re-check the exact wording on cisa.gov before you present it. “Human element” includes phishing, stolen credentials, and plain errors. Names, vendors, timing, and travel posts all feed it.</a:t>
            </a:r>
            <a:endParaRPr/>
          </a:p>
        </p:txBody>
      </p:sp>
      <p:sp>
        <p:nvSpPr>
          <p:cNvPr id="287" name="Google Shape;28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Sources: Modules/1.0-OSINT-Foundations/1.3-why-osint-matters.md. The case studies on the previous slide are famous; these are the ones that will actually happen to people in this room. Ask who has had a carrier port-out PIN set, and who has run their own address through a people-search site.</a:t>
            </a:r>
            <a:endParaRPr/>
          </a:p>
        </p:txBody>
      </p:sp>
      <p:sp>
        <p:nvSpPr>
          <p:cNvPr id="299" name="Google Shape;29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 (all files). Remind students this module is an overview, not legal advice.</a:t>
            </a:r>
            <a:endParaRPr/>
          </a:p>
        </p:txBody>
      </p:sp>
      <p:sp>
        <p:nvSpPr>
          <p:cNvPr id="321" name="Google Shape;32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Modules/2-Legal-and-Ethical-Boundaries/01-authorization-and-scope.md. Ask: who signed your authorization, and did they have the right to?</a:t>
            </a:r>
            <a:endParaRPr/>
          </a:p>
        </p:txBody>
      </p:sp>
      <p:sp>
        <p:nvSpPr>
          <p:cNvPr id="330" name="Google Shape;33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Modules/2-Legal-and-Ethical-Boundaries/03-terms-of-service.md. Creating an account usually means you agreed to the terms. Treat ToS hints as leads, not proof.</a:t>
            </a:r>
            <a:endParaRPr/>
          </a:p>
        </p:txBody>
      </p:sp>
      <p:sp>
        <p:nvSpPr>
          <p:cNvPr id="355" name="Google Shape;35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7" name="Google Shape;387;p1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Full write-up: War-Stories/Adam-Weigold-Stories/01-campus-database-and-mass-email.md. Told from memory, so details may be imperfect — tell it as a story, not a court record, and do not share it outside class. Discussion: where exactly was the line crossed? Was the friend a victim, a participant, or both?</a:t>
            </a:r>
            <a:endParaRPr/>
          </a:p>
        </p:txBody>
      </p:sp>
      <p:sp>
        <p:nvSpPr>
          <p:cNvPr id="388" name="Google Shape;388;p1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Modules/2-Legal-and-Ethical-Boundaries/02-computer-crime-and-privacy-laws.md. Not legal advice. State computer crime laws may be broader and aren't covered by the DOJ policy.</a:t>
            </a:r>
            <a:endParaRPr/>
          </a:p>
        </p:txBody>
      </p:sp>
      <p:sp>
        <p:nvSpPr>
          <p:cNvPr id="410" name="Google Shape;41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5" name="Google Shape;43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Modules/2-Legal-and-Ethical-Boundaries/04-ethics-and-harm.md. Ask: did the person intend this for an audience like mine? Would I be comfortable explaining this collection to them?</a:t>
            </a:r>
            <a:endParaRPr/>
          </a:p>
        </p:txBody>
      </p:sp>
      <p:sp>
        <p:nvSpPr>
          <p:cNvPr id="436" name="Google Shape;436;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Modules/2-Legal-and-Ethical-Boundaries/02-computer-crime-and-privacy-laws.md. Example to mention: the Dutch DPA fined Clearview AI €30.5M (2024) for a face database built from scraped photos.</a:t>
            </a:r>
            <a:endParaRPr/>
          </a:p>
        </p:txBody>
      </p:sp>
      <p:sp>
        <p:nvSpPr>
          <p:cNvPr id="444" name="Google Shape;44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3" name="Google Shape;45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Modules/2-Legal-and-Ethical-Boundaries/03-terms-of-service.md and 02-computer-crime-and-privacy-laws.md. Winning on the CFAA question didn't save hiQ; the fake accounts made the terms enforceable.</a:t>
            </a:r>
            <a:endParaRPr/>
          </a:p>
        </p:txBody>
      </p:sp>
      <p:sp>
        <p:nvSpPr>
          <p:cNvPr id="454" name="Google Shape;45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4" name="Google Shape;474;p1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Modules/2.0-Legal-and-Ethical-Boundaries/1-authorization-and-scope.md and 4-ethics-and-harm.md. This is the minimisation principle made concrete. The scope sheet should say out loud which level the engagement stops at. Level 4 is off the table in this class in every exercise.</a:t>
            </a:r>
            <a:endParaRPr/>
          </a:p>
        </p:txBody>
      </p:sp>
      <p:sp>
        <p:nvSpPr>
          <p:cNvPr id="475" name="Google Shape;475;p1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Modules/2-Legal-and-Ethical-Boundaries/04-ethics-and-harm.md and 02-computer-crime-and-privacy-laws.md. Class rule: checking is fine; downloading, storing, or using breach data is not.</a:t>
            </a:r>
            <a:endParaRPr/>
          </a:p>
        </p:txBody>
      </p:sp>
      <p:sp>
        <p:nvSpPr>
          <p:cNvPr id="486" name="Google Shape;48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3" name="Google Shape;50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Modules/2-Legal-and-Ethical-Boundaries/04-ethics-and-harm.md. Face-search engines raise serious concerns; students must not use them on real people.</a:t>
            </a:r>
            <a:endParaRPr/>
          </a:p>
        </p:txBody>
      </p:sp>
      <p:sp>
        <p:nvSpPr>
          <p:cNvPr id="504" name="Google Shape;50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osint-intro-script.md (Legal &amp; Ethical Boundaries); Modules/2-Legal-and-Ethical-Boundaries/01-authorization-and-scope.md, labs.md. Expected answer: a minor and family are out of scope; leave it out, don't pivot, ask if unsure.</a:t>
            </a:r>
            <a:endParaRPr/>
          </a:p>
        </p:txBody>
      </p:sp>
      <p:sp>
        <p:nvSpPr>
          <p:cNvPr id="532" name="Google Shape;532;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 (all files). A method gives you focus, repeatability, and defensibility.</a:t>
            </a:r>
            <a:endParaRPr/>
          </a:p>
        </p:txBody>
      </p:sp>
      <p:sp>
        <p:nvSpPr>
          <p:cNvPr id="554" name="Google Shape;55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Modules/3-OSINT-Methodology/01-the-osint-cycle.md. The loop is the intended flow; analysts often jump back from analysis to collection when they spot a gap.</a:t>
            </a:r>
            <a:endParaRPr/>
          </a:p>
        </p:txBody>
      </p:sp>
      <p:sp>
        <p:nvSpPr>
          <p:cNvPr id="563" name="Google Shape;56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Modules/3-OSINT-Methodology/01-the-osint-cycle.md. Ask first: what decision will this information support? Large investigations break a few priority intelligence requirements (PIRs) into specific questions.</a:t>
            </a:r>
            <a:endParaRPr/>
          </a:p>
        </p:txBody>
      </p:sp>
      <p:sp>
        <p:nvSpPr>
          <p:cNvPr id="591" name="Google Shape;591;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Modules/3-OSINT-Methodology/04-planning-an-investigation.md (Templates A to H, ready to copy). Confidence values for the pivot log: Confirmed, Likely, Possible, Unverified.</a:t>
            </a:r>
            <a:endParaRPr/>
          </a:p>
        </p:txBody>
      </p:sp>
      <p:sp>
        <p:nvSpPr>
          <p:cNvPr id="609" name="Google Shape;609;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2" name="Google Shape;64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Modules/3-OSINT-Methodology/01-the-osint-cycle.md, 02-pivoting-and-link-analysis.md, 04-planning-an-investigation.md. Fatigue makes you chase anything shiny: take breaks and re-read the requirements.</a:t>
            </a:r>
            <a:endParaRPr/>
          </a:p>
        </p:txBody>
      </p:sp>
      <p:sp>
        <p:nvSpPr>
          <p:cNvPr id="643" name="Google Shape;64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5" name="Shape 665"/>
        <p:cNvGrpSpPr/>
        <p:nvPr/>
      </p:nvGrpSpPr>
      <p:grpSpPr>
        <a:xfrm>
          <a:off x="0" y="0"/>
          <a:ext cx="0" cy="0"/>
          <a:chOff x="0" y="0"/>
          <a:chExt cx="0" cy="0"/>
        </a:xfrm>
      </p:grpSpPr>
      <p:sp>
        <p:nvSpPr>
          <p:cNvPr id="666" name="Google Shape;666;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7" name="Google Shape;66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Modules/3-OSINT-Methodology/02-pivoting-and-link-analysis.md (fictional Example 1). One path answered two requirements, each confirmed by more than one source. Pivoting is also the main way investigations drift out of scope.</a:t>
            </a:r>
            <a:endParaRPr/>
          </a:p>
        </p:txBody>
      </p:sp>
      <p:sp>
        <p:nvSpPr>
          <p:cNvPr id="668" name="Google Shape;668;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4" name="Google Shape;70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Modules/3-OSINT-Methodology/03-passive-vs-active-recon.md. Key question: does your activity touch the target's systems or people? Passive data can be outdated; "passive only" rules may exclude semi-passive browsing.</a:t>
            </a:r>
            <a:endParaRPr/>
          </a:p>
        </p:txBody>
      </p:sp>
      <p:sp>
        <p:nvSpPr>
          <p:cNvPr id="705" name="Google Shape;705;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Modules/3-OSINT-Methodology/02-pivoting-and-link-analysis.md. "Same username" alone is weak; same username plus same photo, city, and links is much stronger. Tying a wallet to a person is still hard.</a:t>
            </a:r>
            <a:endParaRPr/>
          </a:p>
        </p:txBody>
      </p:sp>
      <p:sp>
        <p:nvSpPr>
          <p:cNvPr id="733" name="Google Shape;733;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Modules/3-OSINT-Methodology/03-passive-vs-active-recon.md. Viewing a profile is passive for the organization, but some platforms notify the individual. Practice active techniques only on systems you own or instructor-provided labs.</a:t>
            </a:r>
            <a:endParaRPr/>
          </a:p>
        </p:txBody>
      </p:sp>
      <p:sp>
        <p:nvSpPr>
          <p:cNvPr id="744" name="Google Shape;744;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 (all files). Every technique here targets security-inc.com, example.com, or a domain the instructor owns.</a:t>
            </a:r>
            <a:endParaRPr/>
          </a:p>
        </p:txBody>
      </p:sp>
      <p:sp>
        <p:nvSpPr>
          <p:cNvPr id="754" name="Google Shape;754;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2" name="Google Shape;76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Modules/4-Collection-Techniques/01-search-engine-dorking.md. site: and filetype: are the two operators students will use most.</a:t>
            </a:r>
            <a:endParaRPr/>
          </a:p>
        </p:txBody>
      </p:sp>
      <p:sp>
        <p:nvSpPr>
          <p:cNvPr id="763" name="Google Shape;76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1" name="Shape 771"/>
        <p:cNvGrpSpPr/>
        <p:nvPr/>
      </p:nvGrpSpPr>
      <p:grpSpPr>
        <a:xfrm>
          <a:off x="0" y="0"/>
          <a:ext cx="0" cy="0"/>
          <a:chOff x="0" y="0"/>
          <a:chExt cx="0" cy="0"/>
        </a:xfrm>
      </p:grpSpPr>
      <p:sp>
        <p:nvSpPr>
          <p:cNvPr id="772" name="Google Shape;77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3" name="Google Shape;773;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Modules/4-Collection-Techniques/01-search-engine-dorking.md. Add one constraint at a time; if a query returns nothing, remove the most recent constraint.</a:t>
            </a:r>
            <a:endParaRPr/>
          </a:p>
        </p:txBody>
      </p:sp>
      <p:sp>
        <p:nvSpPr>
          <p:cNvPr id="774" name="Google Shape;774;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0" name="Google Shape;800;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Modules/4-Collection-Techniques/02-social-media-and-username-analysis.md. Ask: what did the incidental layer reveal that the person never typed?</a:t>
            </a:r>
            <a:endParaRPr/>
          </a:p>
        </p:txBody>
      </p:sp>
      <p:sp>
        <p:nvSpPr>
          <p:cNvPr id="801" name="Google Shape;801;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5" name="Google Shape;825;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Modules/4-Collection-Techniques/02-social-media-and-username-analysis.md. People reuse handles, so one username can expand into a whole footprint.</a:t>
            </a:r>
            <a:endParaRPr/>
          </a:p>
        </p:txBody>
      </p:sp>
      <p:sp>
        <p:nvSpPr>
          <p:cNvPr id="826" name="Google Shape;826;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Modules/4-Collection-Techniques/03-image-analysis-and-geolocation.md. Never trust just one answer: the sign, the GPS, and the shadows should agree.</a:t>
            </a:r>
            <a:endParaRPr/>
          </a:p>
        </p:txBody>
      </p:sp>
      <p:sp>
        <p:nvSpPr>
          <p:cNvPr id="856" name="Google Shape;856;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7" name="Google Shape;887;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Modules/4-Collection-Techniques/03-image-analysis-and-geolocation.md. Establish the big region before hunting for the exact street.</a:t>
            </a:r>
            <a:endParaRPr/>
          </a:p>
        </p:txBody>
      </p:sp>
      <p:sp>
        <p:nvSpPr>
          <p:cNvPr id="888" name="Google Shape;888;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0" name="Google Shape;920;p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Modules/4-Collection-Techniques/04-document-metadata.md. Look for patterns across many files, like a first-initial.last username convention.</a:t>
            </a:r>
            <a:endParaRPr/>
          </a:p>
        </p:txBody>
      </p:sp>
      <p:sp>
        <p:nvSpPr>
          <p:cNvPr id="921" name="Google Shape;921;p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9" name="Google Shape;949;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Modules/4-Collection-Techniques/06-automation-frameworks.md. In practice they combine: a fast wide pass, structured collection, then a graph to make sense of it.</a:t>
            </a:r>
            <a:endParaRPr/>
          </a:p>
        </p:txBody>
      </p:sp>
      <p:sp>
        <p:nvSpPr>
          <p:cNvPr id="950" name="Google Shape;950;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5" name="Google Shape;975;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 (all 12 files). Think in categories, not tool names: tools change, the categories last.</a:t>
            </a:r>
            <a:endParaRPr/>
          </a:p>
        </p:txBody>
      </p:sp>
      <p:sp>
        <p:nvSpPr>
          <p:cNvPr id="976" name="Google Shape;976;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4" name="Google Shape;98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Modules/5-OSINT-Sources/01–12 and README.md. For every source ask: what does it reveal, and how would an attacker and a defender each use it?</a:t>
            </a:r>
            <a:endParaRPr/>
          </a:p>
        </p:txBody>
      </p:sp>
      <p:sp>
        <p:nvSpPr>
          <p:cNvPr id="985" name="Google Shape;985;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p1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0" name="Google Shape;1040;p1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Modules/5.0-OSINT-Sources/. Direct sources are watched and sanitised; indirect ones are not, because nobody thinks of them as their information to protect. Ask the class where they would look for a company’s security stack if the website said nothing — the answer is almost always someone else’s site.</a:t>
            </a:r>
            <a:endParaRPr/>
          </a:p>
        </p:txBody>
      </p:sp>
      <p:sp>
        <p:nvSpPr>
          <p:cNvPr id="1041" name="Google Shape;1041;p1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0" name="Google Shape;1060;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Modules/5-OSINT-Sources/01-search-engines.md. Ask: why would two engines return different results for the same query?</a:t>
            </a:r>
            <a:endParaRPr/>
          </a:p>
        </p:txBody>
      </p:sp>
      <p:sp>
        <p:nvSpPr>
          <p:cNvPr id="1061" name="Google Shape;1061;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1" name="Google Shape;1071;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Modules/5-OSINT-Sources/02-social-media-platforms.md. Social media fuels social engineering and is the most ethically sensitive source; platforms change often, so test before class.</a:t>
            </a:r>
            <a:endParaRPr/>
          </a:p>
        </p:txBody>
      </p:sp>
      <p:sp>
        <p:nvSpPr>
          <p:cNvPr id="1072" name="Google Shape;1072;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8" name="Shape 1078"/>
        <p:cNvGrpSpPr/>
        <p:nvPr/>
      </p:nvGrpSpPr>
      <p:grpSpPr>
        <a:xfrm>
          <a:off x="0" y="0"/>
          <a:ext cx="0" cy="0"/>
          <a:chOff x="0" y="0"/>
          <a:chExt cx="0" cy="0"/>
        </a:xfrm>
      </p:grpSpPr>
      <p:sp>
        <p:nvSpPr>
          <p:cNvPr id="1079" name="Google Shape;1079;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0" name="Google Shape;1080;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Modules/5-OSINT-Sources/02-social-media-platforms.md. Mention #StravaLeaks (Le Monde, 2024): public Strava profiles let reporters track protected leaders' movements.</a:t>
            </a:r>
            <a:endParaRPr/>
          </a:p>
        </p:txBody>
      </p:sp>
      <p:sp>
        <p:nvSpPr>
          <p:cNvPr id="1081" name="Google Shape;1081;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2" name="Google Shape;1102;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Modules/5-OSINT-Sources/03-organization-owned-sources.md. Organizations leak the most about themselves on purpose: marketing, recruiting, compliance.</a:t>
            </a:r>
            <a:endParaRPr/>
          </a:p>
        </p:txBody>
      </p:sp>
      <p:sp>
        <p:nvSpPr>
          <p:cNvPr id="1103" name="Google Shape;1103;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8" name="Shape 1128"/>
        <p:cNvGrpSpPr/>
        <p:nvPr/>
      </p:nvGrpSpPr>
      <p:grpSpPr>
        <a:xfrm>
          <a:off x="0" y="0"/>
          <a:ext cx="0" cy="0"/>
          <a:chOff x="0" y="0"/>
          <a:chExt cx="0" cy="0"/>
        </a:xfrm>
      </p:grpSpPr>
      <p:sp>
        <p:nvSpPr>
          <p:cNvPr id="1129" name="Google Shape;1129;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0" name="Google Shape;1130;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Modules/5-OSINT-Sources/04-code-repositories.md. GitHub push protection helps but has gaps; many leaked secrets stay valid for years because no one rotates them.</a:t>
            </a:r>
            <a:endParaRPr/>
          </a:p>
        </p:txBody>
      </p:sp>
      <p:sp>
        <p:nvSpPr>
          <p:cNvPr id="1131" name="Google Shape;1131;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5" name="Google Shape;1155;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Modules/5-OSINT-Sources/05-domains-dns-infrastructure.md. Query with dig, nslookup, or DNSDumpster; commands are in Module 4.</a:t>
            </a:r>
            <a:endParaRPr/>
          </a:p>
        </p:txBody>
      </p:sp>
      <p:sp>
        <p:nvSpPr>
          <p:cNvPr id="1156" name="Google Shape;1156;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6" name="Google Shape;1166;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Modules/5-OSINT-Sources/05-domains-dns-infrastructure.md. An org can't hide a subdomain by not linking to it: if it has a public certificate, it's in the logs. Free-tier limits change; check before class.</a:t>
            </a:r>
            <a:endParaRPr/>
          </a:p>
        </p:txBody>
      </p:sp>
      <p:sp>
        <p:nvSpPr>
          <p:cNvPr id="1167" name="Google Shape;1167;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3" name="Google Shape;1183;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Modules/5-OSINT-Sources/06-archives-and-historical-data.md. Read an archived robots.txt or sitemap.xml to learn paths without touching the live site. Save Page Now snapshots are public.</a:t>
            </a:r>
            <a:endParaRPr/>
          </a:p>
        </p:txBody>
      </p:sp>
      <p:sp>
        <p:nvSpPr>
          <p:cNvPr id="1184" name="Google Shape;1184;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5" name="Google Shape;1205;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Modules/5-OSINT-Sources/07-public-records.md. Check CourtListener before paying PACER (fees waived at $30 or less per quarter). LLCs hide owners; pivot into business filings. FEC and voter data have legal use limits.</a:t>
            </a:r>
            <a:endParaRPr/>
          </a:p>
        </p:txBody>
      </p:sp>
      <p:sp>
        <p:nvSpPr>
          <p:cNvPr id="1206" name="Google Shape;1206;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4" name="Google Shape;121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Modules/5-OSINT-Sources/08-people-search-and-data-brokers.md. Brokers have already done the aggregation, which makes them powerful and dangerous. Opt-outs are covered in Module 9.</a:t>
            </a:r>
            <a:endParaRPr/>
          </a:p>
        </p:txBody>
      </p:sp>
      <p:sp>
        <p:nvSpPr>
          <p:cNvPr id="1215" name="Google Shape;1215;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9" name="Google Shape;1239;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Modules/5-OSINT-Sources/09-images-video-geospatial.md. Every region has its own street-level leader; Google isn't always it. Google Earth Pro desktop downloads end June 25, 2027.</a:t>
            </a:r>
            <a:endParaRPr/>
          </a:p>
        </p:txBody>
      </p:sp>
      <p:sp>
        <p:nvSpPr>
          <p:cNvPr id="1240" name="Google Shape;1240;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8" name="Shape 1248"/>
        <p:cNvGrpSpPr/>
        <p:nvPr/>
      </p:nvGrpSpPr>
      <p:grpSpPr>
        <a:xfrm>
          <a:off x="0" y="0"/>
          <a:ext cx="0" cy="0"/>
          <a:chOff x="0" y="0"/>
          <a:chExt cx="0" cy="0"/>
        </a:xfrm>
      </p:grpSpPr>
      <p:sp>
        <p:nvSpPr>
          <p:cNvPr id="1249" name="Google Shape;1249;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0" name="Google Shape;1250;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Modules/5-OSINT-Sources/10-breach-and-leak-data.md. HIBP domain search requires proving you own the domain. Stealer logs are covered in depth in Module 6.</a:t>
            </a:r>
            <a:endParaRPr/>
          </a:p>
        </p:txBody>
      </p:sp>
      <p:sp>
        <p:nvSpPr>
          <p:cNvPr id="1251" name="Google Shape;1251;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1" name="Google Shape;1271;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Modules/5-OSINT-Sources/11-news-academic-genealogy.md and 12-curated-directories-and-toolkits.md. Tools disappear constantly; the scoring template in 12 helps students judge new ones.</a:t>
            </a:r>
            <a:endParaRPr/>
          </a:p>
        </p:txBody>
      </p:sp>
      <p:sp>
        <p:nvSpPr>
          <p:cNvPr id="1272" name="Google Shape;1272;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6" name="Google Shape;1296;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osint-intro-script.md ("Putting It Together"); Modules/5-OSINT-Sources/03 and 05. Every step is passive, yet together they build a complete phishing plan.</a:t>
            </a:r>
            <a:endParaRPr/>
          </a:p>
        </p:txBody>
      </p:sp>
      <p:sp>
        <p:nvSpPr>
          <p:cNvPr id="1297" name="Google Shape;1297;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7" name="Shape 1327"/>
        <p:cNvGrpSpPr/>
        <p:nvPr/>
      </p:nvGrpSpPr>
      <p:grpSpPr>
        <a:xfrm>
          <a:off x="0" y="0"/>
          <a:ext cx="0" cy="0"/>
          <a:chOff x="0" y="0"/>
          <a:chExt cx="0" cy="0"/>
        </a:xfrm>
      </p:grpSpPr>
      <p:sp>
        <p:nvSpPr>
          <p:cNvPr id="1328" name="Google Shape;1328;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9" name="Google Shape;1329;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 (all files). Class rule: students do not browse the dark web; they use platforms, the Darkroom lab, and legitimate onion site demos.</a:t>
            </a:r>
            <a:endParaRPr/>
          </a:p>
        </p:txBody>
      </p:sp>
      <p:sp>
        <p:nvSpPr>
          <p:cNvPr id="1330" name="Google Shape;1330;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8" name="Google Shape;1338;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Modules/6-Dark-Web-and-Threat-Intel/01-dark-web-fundamentals.md. Ask: is your Gmail inbox part of the dark web? (No: it's deep web.)</a:t>
            </a:r>
            <a:endParaRPr/>
          </a:p>
        </p:txBody>
      </p:sp>
      <p:sp>
        <p:nvSpPr>
          <p:cNvPr id="1339" name="Google Shape;1339;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6" name="Google Shape;1366;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Modules/6-Dark-Web-and-Threat-Intel/01-dark-web-fundamentals.md. Point out: no single relay knows both who you are and where you're going.</a:t>
            </a:r>
            <a:endParaRPr/>
          </a:p>
        </p:txBody>
      </p:sp>
      <p:sp>
        <p:nvSpPr>
          <p:cNvPr id="1367" name="Google Shape;1367;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7" name="Shape 1397"/>
        <p:cNvGrpSpPr/>
        <p:nvPr/>
      </p:nvGrpSpPr>
      <p:grpSpPr>
        <a:xfrm>
          <a:off x="0" y="0"/>
          <a:ext cx="0" cy="0"/>
          <a:chOff x="0" y="0"/>
          <a:chExt cx="0" cy="0"/>
        </a:xfrm>
      </p:grpSpPr>
      <p:sp>
        <p:nvSpPr>
          <p:cNvPr id="1398" name="Google Shape;1398;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9" name="Google Shape;1399;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Modules/6-Dark-Web-and-Threat-Intel/01-dark-web-fundamentals.md. These legitimate onion sites are the only ones used in the instructor-led demo.</a:t>
            </a:r>
            <a:endParaRPr/>
          </a:p>
        </p:txBody>
      </p:sp>
      <p:sp>
        <p:nvSpPr>
          <p:cNvPr id="1400" name="Google Shape;1400;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2" name="Shape 1412"/>
        <p:cNvGrpSpPr/>
        <p:nvPr/>
      </p:nvGrpSpPr>
      <p:grpSpPr>
        <a:xfrm>
          <a:off x="0" y="0"/>
          <a:ext cx="0" cy="0"/>
          <a:chOff x="0" y="0"/>
          <a:chExt cx="0" cy="0"/>
        </a:xfrm>
      </p:grpSpPr>
      <p:sp>
        <p:nvSpPr>
          <p:cNvPr id="1413" name="Google Shape;1413;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4" name="Google Shape;1414;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Modules/6-Dark-Web-and-Threat-Intel/01-dark-web-fundamentals.md and 03-stealer-logs-and-credential-exposure.md. Ask: at which link could a defender have stopped the attack?</a:t>
            </a:r>
            <a:endParaRPr/>
          </a:p>
        </p:txBody>
      </p:sp>
      <p:sp>
        <p:nvSpPr>
          <p:cNvPr id="1415" name="Google Shape;1415;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48" name="Google Shape;1448;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Modules/6-Dark-Web-and-Threat-Intel/02-finding-underground-sources.md. Methods only: this deck lists no real criminal addresses or channel names.</a:t>
            </a:r>
            <a:endParaRPr/>
          </a:p>
        </p:txBody>
      </p:sp>
      <p:sp>
        <p:nvSpPr>
          <p:cNvPr id="1449" name="Google Shape;1449;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7" name="Shape 1467"/>
        <p:cNvGrpSpPr/>
        <p:nvPr/>
      </p:nvGrpSpPr>
      <p:grpSpPr>
        <a:xfrm>
          <a:off x="0" y="0"/>
          <a:ext cx="0" cy="0"/>
          <a:chOff x="0" y="0"/>
          <a:chExt cx="0" cy="0"/>
        </a:xfrm>
      </p:grpSpPr>
      <p:sp>
        <p:nvSpPr>
          <p:cNvPr id="1468" name="Google Shape;1468;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9" name="Google Shape;1469;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Modules/6-Dark-Web-and-Threat-Intel/02-finding-underground-sources.md. A PGP check is only as good as the key: confirm the fingerprint through independent sources.</a:t>
            </a:r>
            <a:endParaRPr/>
          </a:p>
        </p:txBody>
      </p:sp>
      <p:sp>
        <p:nvSpPr>
          <p:cNvPr id="1470" name="Google Shape;1470;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2" name="Google Shape;1482;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Modules/6.0-Dark-Web-and-Threat-Intel/6.3-stealer-logs-and-credential-exposure.md. The distribution story matters: free “logs of the day” drops advertise the paid tiers, and bots make buying self-service. That is why a stealer-log hit is an incident, not a notification — assume the credentials are already in circulation.</a:t>
            </a:r>
            <a:endParaRPr/>
          </a:p>
        </p:txBody>
      </p:sp>
      <p:sp>
        <p:nvSpPr>
          <p:cNvPr id="1483" name="Google Shape;1483;p7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2" name="Google Shape;1502;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Modules/6-Dark-Web-and-Threat-Intel/03-stealer-logs-and-credential-exposure.md. Lesson: a "cloud breach" is often a credential problem; stealer-log monitoring could have flagged many of these logins.</a:t>
            </a:r>
            <a:endParaRPr/>
          </a:p>
        </p:txBody>
      </p:sp>
      <p:sp>
        <p:nvSpPr>
          <p:cNvPr id="1503" name="Google Shape;1503;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2" name="Google Shape;1512;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Modules/6-Dark-Web-and-Threat-Intel/04-dark-web-intelligence-platforms.md. Coverage figures are Flare's own; one Flare page cites 58,000+ cybercriminal Telegram channels instead of 127,000+.</a:t>
            </a:r>
            <a:endParaRPr/>
          </a:p>
        </p:txBody>
      </p:sp>
      <p:sp>
        <p:nvSpPr>
          <p:cNvPr id="1513" name="Google Shape;1513;p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1" name="Google Shape;1531;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Modules/6-Dark-Web-and-Threat-Intel/04-dark-web-intelligence-platforms.md and labs.md. Good out-of-class assignment: the safe way to practice a dark web investigation.</a:t>
            </a:r>
            <a:endParaRPr/>
          </a:p>
        </p:txBody>
      </p:sp>
      <p:sp>
        <p:nvSpPr>
          <p:cNvPr id="1532" name="Google Shape;1532;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5" name="Shape 1545"/>
        <p:cNvGrpSpPr/>
        <p:nvPr/>
      </p:nvGrpSpPr>
      <p:grpSpPr>
        <a:xfrm>
          <a:off x="0" y="0"/>
          <a:ext cx="0" cy="0"/>
          <a:chOff x="0" y="0"/>
          <a:chExt cx="0" cy="0"/>
        </a:xfrm>
      </p:grpSpPr>
      <p:sp>
        <p:nvSpPr>
          <p:cNvPr id="1546" name="Google Shape;1546;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7" name="Google Shape;1547;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Modules/6-Dark-Web-and-Threat-Intel/04-dark-web-intelligence-platforms.md. Search only what you're authorized to search, and never copy plaintext passwords into reports. Google's Dark Web Report was discontinued in 2026.</a:t>
            </a:r>
            <a:endParaRPr/>
          </a:p>
        </p:txBody>
      </p:sp>
      <p:sp>
        <p:nvSpPr>
          <p:cNvPr id="1548" name="Google Shape;1548;p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9" name="Google Shape;1579;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Modules/6.0-Dark-Web-and-Threat-Intel/6.5-safe-research-practices.md. The TEMP column is not a licence — every item there needs written authorization, legal review, and a data-handling plan before anyone touches it. For this class the answer is still no. Document with screenshots and UTC timestamps instead.</a:t>
            </a:r>
            <a:endParaRPr/>
          </a:p>
        </p:txBody>
      </p:sp>
      <p:sp>
        <p:nvSpPr>
          <p:cNvPr id="1580" name="Google Shape;1580;p7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9" name="Shape 1599"/>
        <p:cNvGrpSpPr/>
        <p:nvPr/>
      </p:nvGrpSpPr>
      <p:grpSpPr>
        <a:xfrm>
          <a:off x="0" y="0"/>
          <a:ext cx="0" cy="0"/>
          <a:chOff x="0" y="0"/>
          <a:chExt cx="0" cy="0"/>
        </a:xfrm>
      </p:grpSpPr>
      <p:sp>
        <p:nvSpPr>
          <p:cNvPr id="1600" name="Google Shape;1600;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1" name="Google Shape;1601;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Modules/6-Dark-Web-and-Threat-Intel/05-safe-research-practices.md. Viewing, saving, or sharing CSAM is a serious crime; give the URL in the report without revisiting it.</a:t>
            </a:r>
            <a:endParaRPr/>
          </a:p>
        </p:txBody>
      </p:sp>
      <p:sp>
        <p:nvSpPr>
          <p:cNvPr id="1602" name="Google Shape;1602;p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3" name="Google Shape;1623;p8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 (all files)</a:t>
            </a:r>
            <a:endParaRPr/>
          </a:p>
        </p:txBody>
      </p:sp>
      <p:sp>
        <p:nvSpPr>
          <p:cNvPr id="1624" name="Google Shape;1624;p8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2" name="Google Shape;1632;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Modules/7-Verification-and-Reporting/01-verifying-information.md. Ask: which of these would you check first for a "breach" post you just found?</a:t>
            </a:r>
            <a:endParaRPr/>
          </a:p>
        </p:txBody>
      </p:sp>
      <p:sp>
        <p:nvSpPr>
          <p:cNvPr id="1633" name="Google Shape;1633;p8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5" name="Shape 1655"/>
        <p:cNvGrpSpPr/>
        <p:nvPr/>
      </p:nvGrpSpPr>
      <p:grpSpPr>
        <a:xfrm>
          <a:off x="0" y="0"/>
          <a:ext cx="0" cy="0"/>
          <a:chOff x="0" y="0"/>
          <a:chExt cx="0" cy="0"/>
        </a:xfrm>
      </p:grpSpPr>
      <p:sp>
        <p:nvSpPr>
          <p:cNvPr id="1656" name="Google Shape;1656;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7" name="Google Shape;1657;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Modules/7-Verification-and-Reporting/01-verifying-information.md. Remind students that username tools report that a name exists, not who owns it.</a:t>
            </a:r>
            <a:endParaRPr/>
          </a:p>
        </p:txBody>
      </p:sp>
      <p:sp>
        <p:nvSpPr>
          <p:cNvPr id="1658" name="Google Shape;1658;p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6" name="Shape 1676"/>
        <p:cNvGrpSpPr/>
        <p:nvPr/>
      </p:nvGrpSpPr>
      <p:grpSpPr>
        <a:xfrm>
          <a:off x="0" y="0"/>
          <a:ext cx="0" cy="0"/>
          <a:chOff x="0" y="0"/>
          <a:chExt cx="0" cy="0"/>
        </a:xfrm>
      </p:grpSpPr>
      <p:sp>
        <p:nvSpPr>
          <p:cNvPr id="1677" name="Google Shape;1677;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8" name="Google Shape;1678;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Modules/7-Verification-and-Reporting/01-verifying-information.md. Most misleading images are real photos with a false story attached, not sophisticated fakes.</a:t>
            </a:r>
            <a:endParaRPr/>
          </a:p>
        </p:txBody>
      </p:sp>
      <p:sp>
        <p:nvSpPr>
          <p:cNvPr id="1679" name="Google Shape;1679;p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9" name="Shape 1709"/>
        <p:cNvGrpSpPr/>
        <p:nvPr/>
      </p:nvGrpSpPr>
      <p:grpSpPr>
        <a:xfrm>
          <a:off x="0" y="0"/>
          <a:ext cx="0" cy="0"/>
          <a:chOff x="0" y="0"/>
          <a:chExt cx="0" cy="0"/>
        </a:xfrm>
      </p:grpSpPr>
      <p:sp>
        <p:nvSpPr>
          <p:cNvPr id="1710" name="Google Shape;1710;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1" name="Google Shape;1711;p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Modules/7.0-Verification-and-Reporting/7.1-verifying-information.md. Both crowds were trying to help, and both had real photographs. What they skipped was the step where you ask what would prove you wrong. Tie this back to the two-independent-identifiers rule from the previous slide.</a:t>
            </a:r>
            <a:endParaRPr/>
          </a:p>
        </p:txBody>
      </p:sp>
      <p:sp>
        <p:nvSpPr>
          <p:cNvPr id="1712" name="Google Shape;1712;p8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3" name="Google Shape;1723;p8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Modules/7-Verification-and-Reporting/02-analysis-and-cognitive-bias.md. Key idea: rate the source and the information separately; a reliable source can pass on false information. Examples are fictional.</a:t>
            </a:r>
            <a:endParaRPr/>
          </a:p>
        </p:txBody>
      </p:sp>
      <p:sp>
        <p:nvSpPr>
          <p:cNvPr id="1724" name="Google Shape;1724;p8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4" name="Shape 1744"/>
        <p:cNvGrpSpPr/>
        <p:nvPr/>
      </p:nvGrpSpPr>
      <p:grpSpPr>
        <a:xfrm>
          <a:off x="0" y="0"/>
          <a:ext cx="0" cy="0"/>
          <a:chOff x="0" y="0"/>
          <a:chExt cx="0" cy="0"/>
        </a:xfrm>
      </p:grpSpPr>
      <p:sp>
        <p:nvSpPr>
          <p:cNvPr id="1745" name="Google Shape;1745;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6" name="Google Shape;1746;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Modules/7-Verification-and-Reporting/03-documentation-and-evidence.md. A hash proves a file hasn't changed since you hashed it, not when it was captured or that it's true.</a:t>
            </a:r>
            <a:endParaRPr/>
          </a:p>
        </p:txBody>
      </p:sp>
      <p:sp>
        <p:nvSpPr>
          <p:cNvPr id="1747" name="Google Shape;1747;p8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0" name="Google Shape;1770;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Modules/7-Verification-and-Reporting/04-writing-osint-reports.md. Write for each audience: business impact for executives, exact details for technical teams.</a:t>
            </a:r>
            <a:endParaRPr/>
          </a:p>
        </p:txBody>
      </p:sp>
      <p:sp>
        <p:nvSpPr>
          <p:cNvPr id="1771" name="Google Shape;1771;p8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4" name="Google Shape;1804;p9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Modules/7-Verification-and-Reporting/04-writing-osint-reports.md. Example: an exposed cloud key in a public repo rated Critical; an employee directory plus email format rated Medium.</a:t>
            </a:r>
            <a:endParaRPr/>
          </a:p>
        </p:txBody>
      </p:sp>
      <p:sp>
        <p:nvSpPr>
          <p:cNvPr id="1805" name="Google Shape;1805;p9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3" name="Shape 1843"/>
        <p:cNvGrpSpPr/>
        <p:nvPr/>
      </p:nvGrpSpPr>
      <p:grpSpPr>
        <a:xfrm>
          <a:off x="0" y="0"/>
          <a:ext cx="0" cy="0"/>
          <a:chOff x="0" y="0"/>
          <a:chExt cx="0" cy="0"/>
        </a:xfrm>
      </p:grpSpPr>
      <p:sp>
        <p:nvSpPr>
          <p:cNvPr id="1844" name="Google Shape;1844;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5" name="Google Shape;1845;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Modules/7.0-Verification-and-Reporting/7.4-writing-osint-reports.md. Internal report: your employer’s classification and handling policy decides. External: the SOW sets classification, delivery, retention and the deletion date — if it is silent, ask before you deliver. Keep evidence on an encrypted drive inside the research VM, never on the machine you pointed at the target.</a:t>
            </a:r>
            <a:endParaRPr/>
          </a:p>
        </p:txBody>
      </p:sp>
      <p:sp>
        <p:nvSpPr>
          <p:cNvPr id="1846" name="Google Shape;1846;p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0" name="Shape 1870"/>
        <p:cNvGrpSpPr/>
        <p:nvPr/>
      </p:nvGrpSpPr>
      <p:grpSpPr>
        <a:xfrm>
          <a:off x="0" y="0"/>
          <a:ext cx="0" cy="0"/>
          <a:chOff x="0" y="0"/>
          <a:chExt cx="0" cy="0"/>
        </a:xfrm>
      </p:grpSpPr>
      <p:sp>
        <p:nvSpPr>
          <p:cNvPr id="1871" name="Google Shape;1871;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2" name="Google Shape;1872;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 (all files)</a:t>
            </a:r>
            <a:endParaRPr/>
          </a:p>
        </p:txBody>
      </p:sp>
      <p:sp>
        <p:nvSpPr>
          <p:cNvPr id="1873" name="Google Shape;1873;p9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9" name="Shape 1879"/>
        <p:cNvGrpSpPr/>
        <p:nvPr/>
      </p:nvGrpSpPr>
      <p:grpSpPr>
        <a:xfrm>
          <a:off x="0" y="0"/>
          <a:ext cx="0" cy="0"/>
          <a:chOff x="0" y="0"/>
          <a:chExt cx="0" cy="0"/>
        </a:xfrm>
      </p:grpSpPr>
      <p:sp>
        <p:nvSpPr>
          <p:cNvPr id="1880" name="Google Shape;1880;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1" name="Google Shape;1881;p9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Modules/8-OPSEC/01-opsec-fundamentals.md. Ask: what small clue could reveal that you are researching a target?</a:t>
            </a:r>
            <a:endParaRPr/>
          </a:p>
        </p:txBody>
      </p:sp>
      <p:sp>
        <p:nvSpPr>
          <p:cNvPr id="1882" name="Google Shape;1882;p9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5" name="Shape 1905"/>
        <p:cNvGrpSpPr/>
        <p:nvPr/>
      </p:nvGrpSpPr>
      <p:grpSpPr>
        <a:xfrm>
          <a:off x="0" y="0"/>
          <a:ext cx="0" cy="0"/>
          <a:chOff x="0" y="0"/>
          <a:chExt cx="0" cy="0"/>
        </a:xfrm>
      </p:grpSpPr>
      <p:sp>
        <p:nvSpPr>
          <p:cNvPr id="1906" name="Google Shape;1906;p1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7" name="Google Shape;1907;p1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Modules/8.0-OPSEC/8.1-opsec-fundamentals.md and 8.2-building-a-research-environment.md. Point three gets the laugh, then land the real version: limit what you post in places you do not own or control. The next slide turns these habits into the formal five-step process.</a:t>
            </a:r>
            <a:endParaRPr/>
          </a:p>
        </p:txBody>
      </p:sp>
      <p:sp>
        <p:nvSpPr>
          <p:cNvPr id="1908" name="Google Shape;1908;p1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8" name="Shape 1928"/>
        <p:cNvGrpSpPr/>
        <p:nvPr/>
      </p:nvGrpSpPr>
      <p:grpSpPr>
        <a:xfrm>
          <a:off x="0" y="0"/>
          <a:ext cx="0" cy="0"/>
          <a:chOff x="0" y="0"/>
          <a:chExt cx="0" cy="0"/>
        </a:xfrm>
      </p:grpSpPr>
      <p:sp>
        <p:nvSpPr>
          <p:cNvPr id="1929" name="Google Shape;1929;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0" name="Google Shape;1930;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Modules/8-OPSEC/01-opsec-fundamentals.md (five steps formalized by NSDD-298). Walk the Security-Inc example row by row.</a:t>
            </a:r>
            <a:endParaRPr/>
          </a:p>
        </p:txBody>
      </p:sp>
      <p:sp>
        <p:nvSpPr>
          <p:cNvPr id="1931" name="Google Shape;1931;p9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0" name="Google Shape;1940;p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Modules/8-OPSEC/01-opsec-fundamentals.md. Too little OPSEC gets you burned; too much slows you down for no benefit.</a:t>
            </a:r>
            <a:endParaRPr/>
          </a:p>
        </p:txBody>
      </p:sp>
      <p:sp>
        <p:nvSpPr>
          <p:cNvPr id="1941" name="Google Shape;1941;p9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3" name="Shape 1953"/>
        <p:cNvGrpSpPr/>
        <p:nvPr/>
      </p:nvGrpSpPr>
      <p:grpSpPr>
        <a:xfrm>
          <a:off x="0" y="0"/>
          <a:ext cx="0" cy="0"/>
          <a:chOff x="0" y="0"/>
          <a:chExt cx="0" cy="0"/>
        </a:xfrm>
      </p:grpSpPr>
      <p:sp>
        <p:nvSpPr>
          <p:cNvPr id="1954" name="Google Shape;1954;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5" name="Google Shape;1955;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Modules/8-OPSEC/02-building-a-research-environment.md. Example: a hardened VM means nothing if you log into your personal Google account inside it.</a:t>
            </a:r>
            <a:endParaRPr/>
          </a:p>
        </p:txBody>
      </p:sp>
      <p:sp>
        <p:nvSpPr>
          <p:cNvPr id="1956" name="Google Shape;1956;p9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0" name="Shape 1990"/>
        <p:cNvGrpSpPr/>
        <p:nvPr/>
      </p:nvGrpSpPr>
      <p:grpSpPr>
        <a:xfrm>
          <a:off x="0" y="0"/>
          <a:ext cx="0" cy="0"/>
          <a:chOff x="0" y="0"/>
          <a:chExt cx="0" cy="0"/>
        </a:xfrm>
      </p:grpSpPr>
      <p:sp>
        <p:nvSpPr>
          <p:cNvPr id="1991" name="Google Shape;1991;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2" name="Google Shape;1992;p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Modules/8-OPSEC/02-building-a-research-environment.md. Also mention fingerprinting: it ignores cookies, so blend in with Tor or Mullvad Browser.</a:t>
            </a:r>
            <a:endParaRPr/>
          </a:p>
        </p:txBody>
      </p:sp>
      <p:sp>
        <p:nvSpPr>
          <p:cNvPr id="1993" name="Google Shape;1993;p9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5" name="Shape 2005"/>
        <p:cNvGrpSpPr/>
        <p:nvPr/>
      </p:nvGrpSpPr>
      <p:grpSpPr>
        <a:xfrm>
          <a:off x="0" y="0"/>
          <a:ext cx="0" cy="0"/>
          <a:chOff x="0" y="0"/>
          <a:chExt cx="0" cy="0"/>
        </a:xfrm>
      </p:grpSpPr>
      <p:sp>
        <p:nvSpPr>
          <p:cNvPr id="2006" name="Google Shape;2006;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7" name="Google Shape;2007;p9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Modules/8-OPSEC/02-building-a-research-environment.md (Gluetun section) and labs.md (Lab 5). Stress the limits: the VPN provider still sees metadata, and Gluetun doesn't fix fingerprinting or logged-in accounts.</a:t>
            </a:r>
            <a:endParaRPr/>
          </a:p>
        </p:txBody>
      </p:sp>
      <p:sp>
        <p:nvSpPr>
          <p:cNvPr id="2008" name="Google Shape;2008;p9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3" name="Shape 2033"/>
        <p:cNvGrpSpPr/>
        <p:nvPr/>
      </p:nvGrpSpPr>
      <p:grpSpPr>
        <a:xfrm>
          <a:off x="0" y="0"/>
          <a:ext cx="0" cy="0"/>
          <a:chOff x="0" y="0"/>
          <a:chExt cx="0" cy="0"/>
        </a:xfrm>
      </p:grpSpPr>
      <p:sp>
        <p:nvSpPr>
          <p:cNvPr id="2034" name="Google Shape;2034;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35" name="Google Shape;2035;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Modules/8-OPSEC/03-sock-puppets.md. On real engagements, personas need written authorization in the rules of engagement.</a:t>
            </a:r>
            <a:endParaRPr/>
          </a:p>
        </p:txBody>
      </p:sp>
      <p:sp>
        <p:nvSpPr>
          <p:cNvPr id="2036" name="Google Shape;2036;p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2" name="Shape 2062"/>
        <p:cNvGrpSpPr/>
        <p:nvPr/>
      </p:nvGrpSpPr>
      <p:grpSpPr>
        <a:xfrm>
          <a:off x="0" y="0"/>
          <a:ext cx="0" cy="0"/>
          <a:chOff x="0" y="0"/>
          <a:chExt cx="0" cy="0"/>
        </a:xfrm>
      </p:grpSpPr>
      <p:sp>
        <p:nvSpPr>
          <p:cNvPr id="2063" name="Google Shape;2063;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4" name="Google Shape;2064;p10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Modules/8-OPSEC/04-common-opsec-mistakes.md. Remind students: reusing personal accounts or usernames is the most damaging category.</a:t>
            </a:r>
            <a:endParaRPr/>
          </a:p>
        </p:txBody>
      </p:sp>
      <p:sp>
        <p:nvSpPr>
          <p:cNvPr id="2065" name="Google Shape;2065;p10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0" name="Shape 2090"/>
        <p:cNvGrpSpPr/>
        <p:nvPr/>
      </p:nvGrpSpPr>
      <p:grpSpPr>
        <a:xfrm>
          <a:off x="0" y="0"/>
          <a:ext cx="0" cy="0"/>
          <a:chOff x="0" y="0"/>
          <a:chExt cx="0" cy="0"/>
        </a:xfrm>
      </p:grpSpPr>
      <p:sp>
        <p:nvSpPr>
          <p:cNvPr id="2091" name="Google Shape;2091;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2" name="Google Shape;2092;p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Modules/8-OPSEC/04-common-opsec-mistakes.md. The Sabu (LulzSec) story is left off because its popular account is disputed; see the notes.</a:t>
            </a:r>
            <a:endParaRPr/>
          </a:p>
        </p:txBody>
      </p:sp>
      <p:sp>
        <p:nvSpPr>
          <p:cNvPr id="2093" name="Google Shape;2093;p10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5" name="Shape 2115"/>
        <p:cNvGrpSpPr/>
        <p:nvPr/>
      </p:nvGrpSpPr>
      <p:grpSpPr>
        <a:xfrm>
          <a:off x="0" y="0"/>
          <a:ext cx="0" cy="0"/>
          <a:chOff x="0" y="0"/>
          <a:chExt cx="0" cy="0"/>
        </a:xfrm>
      </p:grpSpPr>
      <p:sp>
        <p:nvSpPr>
          <p:cNvPr id="2116" name="Google Shape;2116;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7" name="Google Shape;2117;p10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 (all files). Everything covered so far can be used against you and your organization; this module turns it around.</a:t>
            </a:r>
            <a:endParaRPr/>
          </a:p>
        </p:txBody>
      </p:sp>
      <p:sp>
        <p:nvSpPr>
          <p:cNvPr id="2118" name="Google Shape;2118;p10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4" name="Shape 2124"/>
        <p:cNvGrpSpPr/>
        <p:nvPr/>
      </p:nvGrpSpPr>
      <p:grpSpPr>
        <a:xfrm>
          <a:off x="0" y="0"/>
          <a:ext cx="0" cy="0"/>
          <a:chOff x="0" y="0"/>
          <a:chExt cx="0" cy="0"/>
        </a:xfrm>
      </p:grpSpPr>
      <p:sp>
        <p:nvSpPr>
          <p:cNvPr id="2125" name="Google Shape;2125;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6" name="Google Shape;2126;p1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Modules/9-Defending-Against-OSINT/02-reducing-personal-exposure.md. Every fix in this module fits under one of these three ideas.</a:t>
            </a:r>
            <a:endParaRPr/>
          </a:p>
        </p:txBody>
      </p:sp>
      <p:sp>
        <p:nvSpPr>
          <p:cNvPr id="2127" name="Google Shape;2127;p10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9" name="Shape 2149"/>
        <p:cNvGrpSpPr/>
        <p:nvPr/>
      </p:nvGrpSpPr>
      <p:grpSpPr>
        <a:xfrm>
          <a:off x="0" y="0"/>
          <a:ext cx="0" cy="0"/>
          <a:chOff x="0" y="0"/>
          <a:chExt cx="0" cy="0"/>
        </a:xfrm>
      </p:grpSpPr>
      <p:sp>
        <p:nvSpPr>
          <p:cNvPr id="2150" name="Google Shape;2150;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51" name="Google Shape;2151;p10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Modules/9-Defending-Against-OSINT/01-auditing-your-personal-footprint.md. Audit only yourself, search logged out on several engines and past page one, keep the findings sheet encrypted, and re-audit every 6 months.</a:t>
            </a:r>
            <a:endParaRPr/>
          </a:p>
        </p:txBody>
      </p:sp>
      <p:sp>
        <p:nvSpPr>
          <p:cNvPr id="2152" name="Google Shape;2152;p10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4" name="Shape 2194"/>
        <p:cNvGrpSpPr/>
        <p:nvPr/>
      </p:nvGrpSpPr>
      <p:grpSpPr>
        <a:xfrm>
          <a:off x="0" y="0"/>
          <a:ext cx="0" cy="0"/>
          <a:chOff x="0" y="0"/>
          <a:chExt cx="0" cy="0"/>
        </a:xfrm>
      </p:grpSpPr>
      <p:sp>
        <p:nvSpPr>
          <p:cNvPr id="2195" name="Google Shape;2195;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96" name="Google Shape;2196;p10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Modules/9-Defending-Against-OSINT/02-reducing-personal-exposure.md. Menu names change often; have students use each platform's built-in privacy checkup.</a:t>
            </a:r>
            <a:endParaRPr/>
          </a:p>
        </p:txBody>
      </p:sp>
      <p:sp>
        <p:nvSpPr>
          <p:cNvPr id="2197" name="Google Shape;2197;p10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0" name="Shape 2220"/>
        <p:cNvGrpSpPr/>
        <p:nvPr/>
      </p:nvGrpSpPr>
      <p:grpSpPr>
        <a:xfrm>
          <a:off x="0" y="0"/>
          <a:ext cx="0" cy="0"/>
          <a:chOff x="0" y="0"/>
          <a:chExt cx="0" cy="0"/>
        </a:xfrm>
      </p:grpSpPr>
      <p:sp>
        <p:nvSpPr>
          <p:cNvPr id="2221" name="Google Shape;2221;p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2" name="Google Shape;2222;p10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Modules/9-Defending-Against-OSINT/02-reducing-personal-exposure.md. Security question answers are often findable on genealogy sites, obituaries, and old posts; treat them like passwords.</a:t>
            </a:r>
            <a:endParaRPr/>
          </a:p>
        </p:txBody>
      </p:sp>
      <p:sp>
        <p:nvSpPr>
          <p:cNvPr id="2223" name="Google Shape;2223;p10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p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44" name="Google Shape;2244;p10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Modules/9.0-Defending-Against-OSINT/9.3-data-broker-opt-outs.md. The catch with paid removal services: you must hand them your full name, addresses, birth date, emails and phone numbers — the very dossier you are trying to delete — they only cover brokers on their own list, and your data goes back up when you stop paying. If you do pay, pick one that publishes its broker list and evidence.</a:t>
            </a:r>
            <a:endParaRPr/>
          </a:p>
        </p:txBody>
      </p:sp>
      <p:sp>
        <p:nvSpPr>
          <p:cNvPr id="2245" name="Google Shape;2245;p10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p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5" name="Google Shape;2275;p10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Modules/9-Defending-Against-OSINT/04-organizational-attack-surface.md. Even for your own organization, get written sign-off and report employee findings in aggregate.</a:t>
            </a:r>
            <a:endParaRPr/>
          </a:p>
        </p:txBody>
      </p:sp>
      <p:sp>
        <p:nvSpPr>
          <p:cNvPr id="2276" name="Google Shape;2276;p10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1" name="Shape 2301"/>
        <p:cNvGrpSpPr/>
        <p:nvPr/>
      </p:nvGrpSpPr>
      <p:grpSpPr>
        <a:xfrm>
          <a:off x="0" y="0"/>
          <a:ext cx="0" cy="0"/>
          <a:chOff x="0" y="0"/>
          <a:chExt cx="0" cy="0"/>
        </a:xfrm>
      </p:grpSpPr>
      <p:sp>
        <p:nvSpPr>
          <p:cNvPr id="2302" name="Google Shape;2302;p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3" name="Google Shape;2303;p10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Modules/9-Defending-Against-OSINT/04-organizational-attack-surface.md. GitHub push protection is on by default for public repos. TruffleHog verification tests the credential, so only scan repos you own or are authorized to test.</a:t>
            </a:r>
            <a:endParaRPr/>
          </a:p>
        </p:txBody>
      </p:sp>
      <p:sp>
        <p:nvSpPr>
          <p:cNvPr id="2304" name="Google Shape;2304;p10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1" name="Shape 2331"/>
        <p:cNvGrpSpPr/>
        <p:nvPr/>
      </p:nvGrpSpPr>
      <p:grpSpPr>
        <a:xfrm>
          <a:off x="0" y="0"/>
          <a:ext cx="0" cy="0"/>
          <a:chOff x="0" y="0"/>
          <a:chExt cx="0" cy="0"/>
        </a:xfrm>
      </p:grpSpPr>
      <p:sp>
        <p:nvSpPr>
          <p:cNvPr id="2332" name="Google Shape;2332;p1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33" name="Google Shape;2333;p1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Source: Modules/9.0-Defending-Against-OSINT/9.4-organizational-attack-surface.md. Typosquatting covers the first four rows; the homoglyph row is an IDN homograph attack (a lowercase L standing in for an i), and the last row is combosquatting. Register the obvious typos yourself — it is cheaper than an incident.</a:t>
            </a:r>
            <a:endParaRPr/>
          </a:p>
        </p:txBody>
      </p:sp>
      <p:sp>
        <p:nvSpPr>
          <p:cNvPr id="2334" name="Google Shape;2334;p1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3" name="Shape 2353"/>
        <p:cNvGrpSpPr/>
        <p:nvPr/>
      </p:nvGrpSpPr>
      <p:grpSpPr>
        <a:xfrm>
          <a:off x="0" y="0"/>
          <a:ext cx="0" cy="0"/>
          <a:chOff x="0" y="0"/>
          <a:chExt cx="0" cy="0"/>
        </a:xfrm>
      </p:grpSpPr>
      <p:sp>
        <p:nvSpPr>
          <p:cNvPr id="2354" name="Google Shape;2354;p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5" name="Google Shape;2355;p1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Modules/9-Defending-Against-OSINT/05-monitoring-and-early-warning.md. Audits are snapshots; monitoring is the early warning. Google's Dark Web Report was discontinued in February 2026. Module 6 covers Flare and dark web platforms in depth.</a:t>
            </a:r>
            <a:endParaRPr/>
          </a:p>
        </p:txBody>
      </p:sp>
      <p:sp>
        <p:nvSpPr>
          <p:cNvPr id="2356" name="Google Shape;2356;p1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4" name="Shape 2364"/>
        <p:cNvGrpSpPr/>
        <p:nvPr/>
      </p:nvGrpSpPr>
      <p:grpSpPr>
        <a:xfrm>
          <a:off x="0" y="0"/>
          <a:ext cx="0" cy="0"/>
          <a:chOff x="0" y="0"/>
          <a:chExt cx="0" cy="0"/>
        </a:xfrm>
      </p:grpSpPr>
      <p:sp>
        <p:nvSpPr>
          <p:cNvPr id="2365" name="Google Shape;2365;p1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6" name="Google Shape;2366;p1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Modules/9-Defending-Against-OSINT/05-monitoring-and-early-warning.md. Monitoring only works with owners: route alerts to a shared queue, tune keywords, and review the routine quarterly to avoid alert fatigue.</a:t>
            </a:r>
            <a:endParaRPr/>
          </a:p>
        </p:txBody>
      </p:sp>
      <p:sp>
        <p:nvSpPr>
          <p:cNvPr id="2367" name="Google Shape;2367;p1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7" name="Shape 2387"/>
        <p:cNvGrpSpPr/>
        <p:nvPr/>
      </p:nvGrpSpPr>
      <p:grpSpPr>
        <a:xfrm>
          <a:off x="0" y="0"/>
          <a:ext cx="0" cy="0"/>
          <a:chOff x="0" y="0"/>
          <a:chExt cx="0" cy="0"/>
        </a:xfrm>
      </p:grpSpPr>
      <p:sp>
        <p:nvSpPr>
          <p:cNvPr id="2388" name="Google Shape;2388;p1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9" name="Google Shape;2389;p1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osint-intro-script.md (Key Takeaways).</a:t>
            </a:r>
            <a:endParaRPr/>
          </a:p>
        </p:txBody>
      </p:sp>
      <p:sp>
        <p:nvSpPr>
          <p:cNvPr id="2390" name="Google Shape;2390;p1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5" name="Shape 2415"/>
        <p:cNvGrpSpPr/>
        <p:nvPr/>
      </p:nvGrpSpPr>
      <p:grpSpPr>
        <a:xfrm>
          <a:off x="0" y="0"/>
          <a:ext cx="0" cy="0"/>
          <a:chOff x="0" y="0"/>
          <a:chExt cx="0" cy="0"/>
        </a:xfrm>
      </p:grpSpPr>
      <p:sp>
        <p:nvSpPr>
          <p:cNvPr id="2416" name="Google Shape;2416;p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7" name="Google Shape;2417;p1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Modules/1-OSINT-Foundations/04-osint-careers.md (practice communities) and Modules/6-Dark-Web-and-Threat-Intel/04-dark-web-intelligence-platforms.md (Darkroom). Check each platform's availability before class.</a:t>
            </a:r>
            <a:endParaRPr/>
          </a:p>
        </p:txBody>
      </p:sp>
      <p:sp>
        <p:nvSpPr>
          <p:cNvPr id="2418" name="Google Shape;2418;p1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3" name="Shape 2443"/>
        <p:cNvGrpSpPr/>
        <p:nvPr/>
      </p:nvGrpSpPr>
      <p:grpSpPr>
        <a:xfrm>
          <a:off x="0" y="0"/>
          <a:ext cx="0" cy="0"/>
          <a:chOff x="0" y="0"/>
          <a:chExt cx="0" cy="0"/>
        </a:xfrm>
      </p:grpSpPr>
      <p:sp>
        <p:nvSpPr>
          <p:cNvPr id="2444" name="Google Shape;2444;p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5" name="Google Shape;2445;p1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Source: osint-intro-script.md (Key Takeaways, next lesson).</a:t>
            </a:r>
            <a:endParaRPr/>
          </a:p>
        </p:txBody>
      </p:sp>
      <p:sp>
        <p:nvSpPr>
          <p:cNvPr id="2446" name="Google Shape;2446;p1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bellingcat.com"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www.tracelabs.org" TargetMode="External"/><Relationship Id="rId4" Type="http://schemas.openxmlformats.org/officeDocument/2006/relationships/hyperlink" Target="https://www.bellingcat.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lockheedmartin.com" TargetMode="External"/><Relationship Id="rId4" Type="http://schemas.openxmlformats.org/officeDocument/2006/relationships/hyperlink" Target="https://attack.mitre.org" TargetMode="External"/><Relationship Id="rId5" Type="http://schemas.openxmlformats.org/officeDocument/2006/relationships/hyperlink" Target="https://attack.mitre.org" TargetMode="External"/><Relationship Id="rId6" Type="http://schemas.openxmlformats.org/officeDocument/2006/relationships/hyperlink" Target="https://unifiedkillchain.com" TargetMode="External"/><Relationship Id="rId7" Type="http://schemas.openxmlformats.org/officeDocument/2006/relationships/hyperlink" Target="https://pentest-standard.or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haveibeenpwned.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www.ohchr.org"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s://attack.mitre.org"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hyperlink" Target="https://web.archive.org" TargetMode="External"/><Relationship Id="rId4" Type="http://schemas.openxmlformats.org/officeDocument/2006/relationships/hyperlink" Target="https://www.exploit-db.com/google-hacking-databas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hyperlink" Target="https://whatsmyname.app" TargetMode="External"/><Relationship Id="rId4" Type="http://schemas.openxmlformats.org/officeDocument/2006/relationships/hyperlink" Target="https://whatsmyname.app" TargetMode="External"/><Relationship Id="rId10" Type="http://schemas.openxmlformats.org/officeDocument/2006/relationships/hyperlink" Target="https://github.com/soxoj/maigret" TargetMode="External"/><Relationship Id="rId9" Type="http://schemas.openxmlformats.org/officeDocument/2006/relationships/hyperlink" Target="https://github.com/sherlock-project/sherlock" TargetMode="External"/><Relationship Id="rId5" Type="http://schemas.openxmlformats.org/officeDocument/2006/relationships/hyperlink" Target="https://github.com/sherlock-project/sherlock" TargetMode="External"/><Relationship Id="rId6" Type="http://schemas.openxmlformats.org/officeDocument/2006/relationships/hyperlink" Target="https://github.com/sherlock-project/sherlock" TargetMode="External"/><Relationship Id="rId7" Type="http://schemas.openxmlformats.org/officeDocument/2006/relationships/hyperlink" Target="https://github.com/soxoj/maigret" TargetMode="External"/><Relationship Id="rId8" Type="http://schemas.openxmlformats.org/officeDocument/2006/relationships/hyperlink" Target="https://github.com/soxoj/maigret"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s://www.suncalc.org" TargetMode="External"/><Relationship Id="rId4" Type="http://schemas.openxmlformats.org/officeDocument/2006/relationships/hyperlink" Target="https://exiftool.org" TargetMode="External"/><Relationship Id="rId5" Type="http://schemas.openxmlformats.org/officeDocument/2006/relationships/hyperlink" Target="https://exiftool.org"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s://overpass-turbo.eu" TargetMode="External"/><Relationship Id="rId4" Type="http://schemas.openxmlformats.org/officeDocument/2006/relationships/hyperlink" Target="https://www.suncalc.or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hyperlink" Target="https://github.com/opsdisk/metagoofil" TargetMode="External"/><Relationship Id="rId4" Type="http://schemas.openxmlformats.org/officeDocument/2006/relationships/hyperlink" Target="https://github.com/opsdisk/metagoofil" TargetMode="External"/><Relationship Id="rId5" Type="http://schemas.openxmlformats.org/officeDocument/2006/relationships/hyperlink" Target="https://exiftool.org" TargetMode="External"/><Relationship Id="rId6" Type="http://schemas.openxmlformats.org/officeDocument/2006/relationships/hyperlink" Target="https://exiftool.org" TargetMode="External"/><Relationship Id="rId7" Type="http://schemas.openxmlformats.org/officeDocument/2006/relationships/hyperlink" Target="https://exiftool.org"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github.com/laramies/theHarvester" TargetMode="External"/><Relationship Id="rId4" Type="http://schemas.openxmlformats.org/officeDocument/2006/relationships/hyperlink" Target="https://github.com/laramies/theHarvester" TargetMode="External"/><Relationship Id="rId11" Type="http://schemas.openxmlformats.org/officeDocument/2006/relationships/hyperlink" Target="https://maltego.com" TargetMode="External"/><Relationship Id="rId10" Type="http://schemas.openxmlformats.org/officeDocument/2006/relationships/hyperlink" Target="https://www.maltego.com" TargetMode="External"/><Relationship Id="rId9" Type="http://schemas.openxmlformats.org/officeDocument/2006/relationships/hyperlink" Target="https://github.com/lanmaster53/recon-ng" TargetMode="External"/><Relationship Id="rId5" Type="http://schemas.openxmlformats.org/officeDocument/2006/relationships/hyperlink" Target="https://github.com/laramies/theHarvester" TargetMode="External"/><Relationship Id="rId6" Type="http://schemas.openxmlformats.org/officeDocument/2006/relationships/hyperlink" Target="https://www.spiderfoot.net" TargetMode="External"/><Relationship Id="rId7" Type="http://schemas.openxmlformats.org/officeDocument/2006/relationships/hyperlink" Target="https://spiderfoot.net" TargetMode="External"/><Relationship Id="rId8" Type="http://schemas.openxmlformats.org/officeDocument/2006/relationships/hyperlink" Target="https://github.com/lanmaster53/recon-ng"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google.com" TargetMode="External"/><Relationship Id="rId4" Type="http://schemas.openxmlformats.org/officeDocument/2006/relationships/hyperlink" Target="https://bing.com" TargetMode="External"/><Relationship Id="rId9" Type="http://schemas.openxmlformats.org/officeDocument/2006/relationships/hyperlink" Target="https://mojeek.com" TargetMode="External"/><Relationship Id="rId5" Type="http://schemas.openxmlformats.org/officeDocument/2006/relationships/hyperlink" Target="https://duckduckgo.com" TargetMode="External"/><Relationship Id="rId6" Type="http://schemas.openxmlformats.org/officeDocument/2006/relationships/hyperlink" Target="https://yandex.com" TargetMode="External"/><Relationship Id="rId7" Type="http://schemas.openxmlformats.org/officeDocument/2006/relationships/hyperlink" Target="https://baidu.com" TargetMode="External"/><Relationship Id="rId8" Type="http://schemas.openxmlformats.org/officeDocument/2006/relationships/hyperlink" Target="https://search.brave.com"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t.me/s/"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hyperlink" Target="https://t.me/s/"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s://www.gitguardian.com"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1" Type="http://schemas.openxmlformats.org/officeDocument/2006/relationships/hyperlink" Target="https://shodan.io" TargetMode="External"/><Relationship Id="rId10" Type="http://schemas.openxmlformats.org/officeDocument/2006/relationships/hyperlink" Target="https://www.shodan.io" TargetMode="External"/><Relationship Id="rId13" Type="http://schemas.openxmlformats.org/officeDocument/2006/relationships/hyperlink" Target="https://search.censys.io" TargetMode="External"/><Relationship Id="rId12" Type="http://schemas.openxmlformats.org/officeDocument/2006/relationships/hyperlink" Target="https://search.censys.io" TargetMode="External"/><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hyperlink" Target="https://crt.sh" TargetMode="External"/><Relationship Id="rId4" Type="http://schemas.openxmlformats.org/officeDocument/2006/relationships/hyperlink" Target="https://github.com/projectdiscovery/subfinder" TargetMode="External"/><Relationship Id="rId9" Type="http://schemas.openxmlformats.org/officeDocument/2006/relationships/hyperlink" Target="https://dnsdumpster.com" TargetMode="External"/><Relationship Id="rId15" Type="http://schemas.openxmlformats.org/officeDocument/2006/relationships/hyperlink" Target="https://fofa.info" TargetMode="External"/><Relationship Id="rId14" Type="http://schemas.openxmlformats.org/officeDocument/2006/relationships/hyperlink" Target="https://zoomeye.ai" TargetMode="External"/><Relationship Id="rId17" Type="http://schemas.openxmlformats.org/officeDocument/2006/relationships/hyperlink" Target="https://greynoise.io" TargetMode="External"/><Relationship Id="rId16" Type="http://schemas.openxmlformats.org/officeDocument/2006/relationships/hyperlink" Target="https://www.greynoise.io" TargetMode="External"/><Relationship Id="rId5" Type="http://schemas.openxmlformats.org/officeDocument/2006/relationships/hyperlink" Target="https://github.com/projectdiscovery" TargetMode="External"/><Relationship Id="rId6" Type="http://schemas.openxmlformats.org/officeDocument/2006/relationships/hyperlink" Target="https://owasp.org/www-project-amass" TargetMode="External"/><Relationship Id="rId7" Type="http://schemas.openxmlformats.org/officeDocument/2006/relationships/hyperlink" Target="https://github.com/laramies/theHarvester" TargetMode="External"/><Relationship Id="rId8" Type="http://schemas.openxmlformats.org/officeDocument/2006/relationships/hyperlink" Target="https://virustotal.com" TargetMode="External"/></Relationships>
</file>

<file path=ppt/slides/_rels/slide54.xml.rels><?xml version="1.0" encoding="UTF-8" standalone="yes"?><Relationships xmlns="http://schemas.openxmlformats.org/package/2006/relationships"><Relationship Id="rId11" Type="http://schemas.openxmlformats.org/officeDocument/2006/relationships/hyperlink" Target="https://earth.google.com" TargetMode="External"/><Relationship Id="rId10" Type="http://schemas.openxmlformats.org/officeDocument/2006/relationships/hyperlink" Target="https://www.google.com/earth/versions/" TargetMode="External"/><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hyperlink" Target="https://web.archive.org" TargetMode="External"/><Relationship Id="rId4" Type="http://schemas.openxmlformats.org/officeDocument/2006/relationships/hyperlink" Target="https://web.archive.org" TargetMode="External"/><Relationship Id="rId9" Type="http://schemas.openxmlformats.org/officeDocument/2006/relationships/hyperlink" Target="https://commoncrawl.org" TargetMode="External"/><Relationship Id="rId5" Type="http://schemas.openxmlformats.org/officeDocument/2006/relationships/hyperlink" Target="https://github.com/tomnomnom/waybackurls" TargetMode="External"/><Relationship Id="rId6" Type="http://schemas.openxmlformats.org/officeDocument/2006/relationships/hyperlink" Target="https://archive.today" TargetMode="External"/><Relationship Id="rId7" Type="http://schemas.openxmlformats.org/officeDocument/2006/relationships/hyperlink" Target="https://archive.ph" TargetMode="External"/><Relationship Id="rId8" Type="http://schemas.openxmlformats.org/officeDocument/2006/relationships/hyperlink" Target="https://commoncrawl.org" TargetMode="External"/></Relationships>
</file>

<file path=ppt/slides/_rels/slide55.xml.rels><?xml version="1.0" encoding="UTF-8" standalone="yes"?><Relationships xmlns="http://schemas.openxmlformats.org/package/2006/relationships"><Relationship Id="rId11" Type="http://schemas.openxmlformats.org/officeDocument/2006/relationships/hyperlink" Target="https://fec.gov" TargetMode="External"/><Relationship Id="rId10" Type="http://schemas.openxmlformats.org/officeDocument/2006/relationships/hyperlink" Target="https://projects.propublica.org/nonprofits" TargetMode="External"/><Relationship Id="rId13" Type="http://schemas.openxmlformats.org/officeDocument/2006/relationships/hyperlink" Target="https://patents.google.com" TargetMode="External"/><Relationship Id="rId12" Type="http://schemas.openxmlformats.org/officeDocument/2006/relationships/hyperlink" Target="https://ppubs.uspto.gov" TargetMode="External"/><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hyperlink" Target="https://netronline.com" TargetMode="External"/><Relationship Id="rId4" Type="http://schemas.openxmlformats.org/officeDocument/2006/relationships/hyperlink" Target="https://courtlistener.com" TargetMode="External"/><Relationship Id="rId9" Type="http://schemas.openxmlformats.org/officeDocument/2006/relationships/hyperlink" Target="https://projects.propublica.org/nonprofits" TargetMode="External"/><Relationship Id="rId15" Type="http://schemas.openxmlformats.org/officeDocument/2006/relationships/hyperlink" Target="https://fccid.io" TargetMode="External"/><Relationship Id="rId14" Type="http://schemas.openxmlformats.org/officeDocument/2006/relationships/hyperlink" Target="https://fcc.gov/oet/ea/fccid" TargetMode="External"/><Relationship Id="rId17" Type="http://schemas.openxmlformats.org/officeDocument/2006/relationships/hyperlink" Target="https://adsbexchange.com" TargetMode="External"/><Relationship Id="rId16" Type="http://schemas.openxmlformats.org/officeDocument/2006/relationships/hyperlink" Target="https://registry.faa.gov" TargetMode="External"/><Relationship Id="rId5" Type="http://schemas.openxmlformats.org/officeDocument/2006/relationships/hyperlink" Target="https://pacer.uscourts.gov" TargetMode="External"/><Relationship Id="rId6" Type="http://schemas.openxmlformats.org/officeDocument/2006/relationships/hyperlink" Target="https://opencorporates.com" TargetMode="External"/><Relationship Id="rId18" Type="http://schemas.openxmlformats.org/officeDocument/2006/relationships/hyperlink" Target="https://marinetraffic.com" TargetMode="External"/><Relationship Id="rId7" Type="http://schemas.openxmlformats.org/officeDocument/2006/relationships/hyperlink" Target="https://www.sec.gov/edgar" TargetMode="External"/><Relationship Id="rId8" Type="http://schemas.openxmlformats.org/officeDocument/2006/relationships/hyperlink" Target="https://sec.gov/edgar" TargetMode="External"/></Relationships>
</file>

<file path=ppt/slides/_rels/slide56.xml.rels><?xml version="1.0" encoding="UTF-8" standalone="yes"?><Relationships xmlns="http://schemas.openxmlformats.org/package/2006/relationships"><Relationship Id="rId11" Type="http://schemas.openxmlformats.org/officeDocument/2006/relationships/hyperlink" Target="https://hunter.io" TargetMode="External"/><Relationship Id="rId10" Type="http://schemas.openxmlformats.org/officeDocument/2006/relationships/hyperlink" Target="https://thomsonreuters.com" TargetMode="External"/><Relationship Id="rId13" Type="http://schemas.openxmlformats.org/officeDocument/2006/relationships/hyperlink" Target="https://epieos.com" TargetMode="External"/><Relationship Id="rId12" Type="http://schemas.openxmlformats.org/officeDocument/2006/relationships/hyperlink" Target="https://gravatar.com" TargetMode="External"/><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hyperlink" Target="https://whitepages.com" TargetMode="External"/><Relationship Id="rId4" Type="http://schemas.openxmlformats.org/officeDocument/2006/relationships/hyperlink" Target="https://spokeo.com" TargetMode="External"/><Relationship Id="rId9" Type="http://schemas.openxmlformats.org/officeDocument/2006/relationships/hyperlink" Target="https://tlo.com" TargetMode="External"/><Relationship Id="rId5" Type="http://schemas.openxmlformats.org/officeDocument/2006/relationships/hyperlink" Target="https://beenverified.com" TargetMode="External"/><Relationship Id="rId6" Type="http://schemas.openxmlformats.org/officeDocument/2006/relationships/hyperlink" Target="https://acxiom.com" TargetMode="External"/><Relationship Id="rId7" Type="http://schemas.openxmlformats.org/officeDocument/2006/relationships/hyperlink" Target="https://epsilon.com" TargetMode="External"/><Relationship Id="rId8" Type="http://schemas.openxmlformats.org/officeDocument/2006/relationships/hyperlink" Target="https://lexisnexis.com" TargetMode="External"/></Relationships>
</file>

<file path=ppt/slides/_rels/slide57.xml.rels><?xml version="1.0" encoding="UTF-8" standalone="yes"?><Relationships xmlns="http://schemas.openxmlformats.org/package/2006/relationships"><Relationship Id="rId11" Type="http://schemas.openxmlformats.org/officeDocument/2006/relationships/hyperlink" Target="https://suncalc.org" TargetMode="External"/><Relationship Id="rId10" Type="http://schemas.openxmlformats.org/officeDocument/2006/relationships/hyperlink" Target="https://bellingcat.com" TargetMode="External"/><Relationship Id="rId12" Type="http://schemas.openxmlformats.org/officeDocument/2006/relationships/hyperlink" Target="https://meteostat.net" TargetMode="External"/><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hyperlink" Target="https://tineye.com" TargetMode="External"/><Relationship Id="rId4" Type="http://schemas.openxmlformats.org/officeDocument/2006/relationships/hyperlink" Target="https://lens.google.com" TargetMode="External"/><Relationship Id="rId9" Type="http://schemas.openxmlformats.org/officeDocument/2006/relationships/hyperlink" Target="https://earth.google.com" TargetMode="External"/><Relationship Id="rId5" Type="http://schemas.openxmlformats.org/officeDocument/2006/relationships/hyperlink" Target="https://yandex.com" TargetMode="External"/><Relationship Id="rId6" Type="http://schemas.openxmlformats.org/officeDocument/2006/relationships/hyperlink" Target="https://bing.com" TargetMode="External"/><Relationship Id="rId7" Type="http://schemas.openxmlformats.org/officeDocument/2006/relationships/hyperlink" Target="https://yandex.com/maps" TargetMode="External"/><Relationship Id="rId8" Type="http://schemas.openxmlformats.org/officeDocument/2006/relationships/hyperlink" Target="https://mapillary.com" TargetMode="External"/></Relationships>
</file>

<file path=ppt/slides/_rels/slide58.xml.rels><?xml version="1.0" encoding="UTF-8" standalone="yes"?><Relationships xmlns="http://schemas.openxmlformats.org/package/2006/relationships"><Relationship Id="rId10" Type="http://schemas.openxmlformats.org/officeDocument/2006/relationships/hyperlink" Target="https://intelx.io" TargetMode="External"/><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hyperlink" Target="https://www.hudsonrock.com" TargetMode="External"/><Relationship Id="rId4" Type="http://schemas.openxmlformats.org/officeDocument/2006/relationships/hyperlink" Target="https://intelx.io" TargetMode="External"/><Relationship Id="rId9" Type="http://schemas.openxmlformats.org/officeDocument/2006/relationships/hyperlink" Target="https://dehashed.com" TargetMode="External"/><Relationship Id="rId5" Type="http://schemas.openxmlformats.org/officeDocument/2006/relationships/hyperlink" Target="https://ransomware.live" TargetMode="External"/><Relationship Id="rId6" Type="http://schemas.openxmlformats.org/officeDocument/2006/relationships/hyperlink" Target="https://haveibeenpwned.com" TargetMode="External"/><Relationship Id="rId7" Type="http://schemas.openxmlformats.org/officeDocument/2006/relationships/hyperlink" Target="https://hudsonrock.com" TargetMode="External"/><Relationship Id="rId8" Type="http://schemas.openxmlformats.org/officeDocument/2006/relationships/hyperlink" Target="https://socradar.io" TargetMode="External"/></Relationships>
</file>

<file path=ppt/slides/_rels/slide59.xml.rels><?xml version="1.0" encoding="UTF-8" standalone="yes"?><Relationships xmlns="http://schemas.openxmlformats.org/package/2006/relationships"><Relationship Id="rId11" Type="http://schemas.openxmlformats.org/officeDocument/2006/relationships/hyperlink" Target="https://ancestry.com" TargetMode="External"/><Relationship Id="rId10" Type="http://schemas.openxmlformats.org/officeDocument/2006/relationships/hyperlink" Target="https://familysearch.org" TargetMode="External"/><Relationship Id="rId13" Type="http://schemas.openxmlformats.org/officeDocument/2006/relationships/hyperlink" Target="https://legacy.com" TargetMode="External"/><Relationship Id="rId12" Type="http://schemas.openxmlformats.org/officeDocument/2006/relationships/hyperlink" Target="https://findagrave.com" TargetMode="External"/><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hyperlink" Target="https://chroniclingamerica.loc.gov" TargetMode="External"/><Relationship Id="rId4" Type="http://schemas.openxmlformats.org/officeDocument/2006/relationships/hyperlink" Target="https://news.google.com/newspapers" TargetMode="External"/><Relationship Id="rId9" Type="http://schemas.openxmlformats.org/officeDocument/2006/relationships/hyperlink" Target="https://slideshare.net" TargetMode="External"/><Relationship Id="rId15" Type="http://schemas.openxmlformats.org/officeDocument/2006/relationships/hyperlink" Target="https://bellingcat.com/toolkit" TargetMode="External"/><Relationship Id="rId14" Type="http://schemas.openxmlformats.org/officeDocument/2006/relationships/hyperlink" Target="https://osintframework.com" TargetMode="External"/><Relationship Id="rId17" Type="http://schemas.openxmlformats.org/officeDocument/2006/relationships/hyperlink" Target="https://github.com/cipher387" TargetMode="External"/><Relationship Id="rId16" Type="http://schemas.openxmlformats.org/officeDocument/2006/relationships/hyperlink" Target="https://github.com/jivoi/awesome-osint" TargetMode="External"/><Relationship Id="rId5" Type="http://schemas.openxmlformats.org/officeDocument/2006/relationships/hyperlink" Target="https://newspapers.com" TargetMode="External"/><Relationship Id="rId6" Type="http://schemas.openxmlformats.org/officeDocument/2006/relationships/hyperlink" Target="https://prnewswire.com" TargetMode="External"/><Relationship Id="rId18" Type="http://schemas.openxmlformats.org/officeDocument/2006/relationships/hyperlink" Target="https://weekinosint.com" TargetMode="External"/><Relationship Id="rId7" Type="http://schemas.openxmlformats.org/officeDocument/2006/relationships/hyperlink" Target="https://scholar.google.com" TargetMode="External"/><Relationship Id="rId8" Type="http://schemas.openxmlformats.org/officeDocument/2006/relationships/hyperlink" Target="https://core.ac.uk"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hyperlink" Target="https://crt.sh" TargetMode="External"/><Relationship Id="rId4" Type="http://schemas.openxmlformats.org/officeDocument/2006/relationships/hyperlink" Target="https://www.shodan.io" TargetMode="External"/><Relationship Id="rId5" Type="http://schemas.openxmlformats.org/officeDocument/2006/relationships/hyperlink" Target="https://www.shodan.io"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hyperlink" Target="https://www.torproject.or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hyperlink" Target="https://www.torproject.org"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hyperlink" Target="https://projects.propublica.org/nonprofits" TargetMode="External"/><Relationship Id="rId4" Type="http://schemas.openxmlformats.org/officeDocument/2006/relationships/hyperlink" Target="https://www.torproject.org"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hyperlink" Target="https://ahmia.fi" TargetMode="External"/><Relationship Id="rId4" Type="http://schemas.openxmlformats.org/officeDocument/2006/relationships/hyperlink" Target="https://ahmia.fi" TargetMode="External"/><Relationship Id="rId9" Type="http://schemas.openxmlformats.org/officeDocument/2006/relationships/hyperlink" Target="https://ransomlook.io" TargetMode="External"/><Relationship Id="rId5" Type="http://schemas.openxmlformats.org/officeDocument/2006/relationships/hyperlink" Target="https://t.me" TargetMode="External"/><Relationship Id="rId6" Type="http://schemas.openxmlformats.org/officeDocument/2006/relationships/hyperlink" Target="https://t.me/s/" TargetMode="External"/><Relationship Id="rId7" Type="http://schemas.openxmlformats.org/officeDocument/2006/relationships/hyperlink" Target="https://tgstat.com" TargetMode="External"/><Relationship Id="rId8" Type="http://schemas.openxmlformats.org/officeDocument/2006/relationships/hyperlink" Target="https://ransomware.live"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hyperlink" Target="https://attack.mitre.org"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hyperlink" Target="https://flare.io"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hyperlink" Target="https://flare.io/academy" TargetMode="External"/><Relationship Id="rId4" Type="http://schemas.openxmlformats.org/officeDocument/2006/relationships/hyperlink" Target="https://flare.io/darkroom" TargetMode="External"/><Relationship Id="rId5" Type="http://schemas.openxmlformats.org/officeDocument/2006/relationships/hyperlink" Target="https://flare.io/academy" TargetMode="External"/></Relationships>
</file>

<file path=ppt/slides/_rels/slide72.xml.rels><?xml version="1.0" encoding="UTF-8" standalone="yes"?><Relationships xmlns="http://schemas.openxmlformats.org/package/2006/relationships"><Relationship Id="rId20" Type="http://schemas.openxmlformats.org/officeDocument/2006/relationships/hyperlink" Target="https://spycloud.com" TargetMode="External"/><Relationship Id="rId11" Type="http://schemas.openxmlformats.org/officeDocument/2006/relationships/hyperlink" Target="https://ransomware.live" TargetMode="External"/><Relationship Id="rId10" Type="http://schemas.openxmlformats.org/officeDocument/2006/relationships/hyperlink" Target="https://intelx.io" TargetMode="External"/><Relationship Id="rId13" Type="http://schemas.openxmlformats.org/officeDocument/2006/relationships/hyperlink" Target="https://www.recordedfuture.com" TargetMode="External"/><Relationship Id="rId12" Type="http://schemas.openxmlformats.org/officeDocument/2006/relationships/hyperlink" Target="https://ransomlook.io" TargetMode="External"/><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hyperlink" Target="https://www.hudsonrock.com" TargetMode="External"/><Relationship Id="rId4" Type="http://schemas.openxmlformats.org/officeDocument/2006/relationships/hyperlink" Target="https://hudsonrock.com" TargetMode="External"/><Relationship Id="rId9" Type="http://schemas.openxmlformats.org/officeDocument/2006/relationships/hyperlink" Target="https://intelx.io" TargetMode="External"/><Relationship Id="rId15" Type="http://schemas.openxmlformats.org/officeDocument/2006/relationships/hyperlink" Target="https://intel471.com" TargetMode="External"/><Relationship Id="rId14" Type="http://schemas.openxmlformats.org/officeDocument/2006/relationships/hyperlink" Target="https://flashpoint.io" TargetMode="External"/><Relationship Id="rId17" Type="http://schemas.openxmlformats.org/officeDocument/2006/relationships/hyperlink" Target="https://www.darkowl.com" TargetMode="External"/><Relationship Id="rId16" Type="http://schemas.openxmlformats.org/officeDocument/2006/relationships/hyperlink" Target="https://www.kelacyber.com" TargetMode="External"/><Relationship Id="rId5" Type="http://schemas.openxmlformats.org/officeDocument/2006/relationships/hyperlink" Target="https://socradar.io" TargetMode="External"/><Relationship Id="rId19" Type="http://schemas.openxmlformats.org/officeDocument/2006/relationships/hyperlink" Target="https://www.zerofox.com" TargetMode="External"/><Relationship Id="rId6" Type="http://schemas.openxmlformats.org/officeDocument/2006/relationships/hyperlink" Target="https://socradar.io" TargetMode="External"/><Relationship Id="rId18" Type="http://schemas.openxmlformats.org/officeDocument/2006/relationships/hyperlink" Target="https://cybersixgill.com" TargetMode="External"/><Relationship Id="rId7" Type="http://schemas.openxmlformats.org/officeDocument/2006/relationships/hyperlink" Target="https://haveibeenpwned.com" TargetMode="External"/><Relationship Id="rId8" Type="http://schemas.openxmlformats.org/officeDocument/2006/relationships/hyperlink" Target="https://haveibeenpwned.com"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hyperlink" Target="https://www.whonix.org" TargetMode="External"/><Relationship Id="rId4" Type="http://schemas.openxmlformats.org/officeDocument/2006/relationships/hyperlink" Target="https://tails.net" TargetMode="External"/><Relationship Id="rId5" Type="http://schemas.openxmlformats.org/officeDocument/2006/relationships/hyperlink" Target="https://www.torproject.or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hyperlink" Target="https://report.cybertip.org" TargetMode="External"/><Relationship Id="rId4" Type="http://schemas.openxmlformats.org/officeDocument/2006/relationships/hyperlink" Target="https://report.cybertip.org"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hyperlink" Target="https://tineye.com" TargetMode="External"/><Relationship Id="rId4" Type="http://schemas.openxmlformats.org/officeDocument/2006/relationships/hyperlink" Target="https://exiftool.org" TargetMode="External"/><Relationship Id="rId5" Type="http://schemas.openxmlformats.org/officeDocument/2006/relationships/hyperlink" Target="https://www.suncalc.org" TargetMode="External"/><Relationship Id="rId6" Type="http://schemas.openxmlformats.org/officeDocument/2006/relationships/hyperlink" Target="https://www.invid-project.eu"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hyperlink" Target="https://crt.sh" TargetMode="External"/><Relationship Id="rId4" Type="http://schemas.openxmlformats.org/officeDocument/2006/relationships/hyperlink" Target="https://www.shodan.io"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hyperlink" Target="https://ipleak.net" TargetMode="External"/><Relationship Id="rId4" Type="http://schemas.openxmlformats.org/officeDocument/2006/relationships/hyperlink" Target="https://brave.com"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hyperlink" Target="https://ipleak.net" TargetMode="External"/><Relationship Id="rId4" Type="http://schemas.openxmlformats.org/officeDocument/2006/relationships/hyperlink" Target="https://browserleaks.com"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hyperlink" Target="https://github.com/qdm12/gluetun" TargetMode="External"/><Relationship Id="rId4" Type="http://schemas.openxmlformats.org/officeDocument/2006/relationships/hyperlink" Target="https://github.com/qdm12/gluetun" TargetMode="External"/><Relationship Id="rId5" Type="http://schemas.openxmlformats.org/officeDocument/2006/relationships/hyperlink" Target="https://ipinfo.io" TargetMode="External"/><Relationship Id="rId6" Type="http://schemas.openxmlformats.org/officeDocument/2006/relationships/hyperlink" Target="https://github.com/passteque/gluetun" TargetMode="External"/><Relationship Id="rId7" Type="http://schemas.openxmlformats.org/officeDocument/2006/relationships/hyperlink" Target="https://github.com/qdm12/gluetun"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hyperlink" Target="https://urlscan.io" TargetMode="External"/><Relationship Id="rId4" Type="http://schemas.openxmlformats.org/officeDocument/2006/relationships/hyperlink" Target="https://exiftool.org"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hyperlink" Target="https://www.optery.com" TargetMode="External"/><Relationship Id="rId4" Type="http://schemas.openxmlformats.org/officeDocument/2006/relationships/hyperlink" Target="https://easyoptouts.com" TargetMode="Externa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hyperlink" Target="https://gitleaks.io" TargetMode="External"/><Relationship Id="rId4" Type="http://schemas.openxmlformats.org/officeDocument/2006/relationships/hyperlink" Target="https://trufflesecurity.com" TargetMode="External"/></Relationships>
</file>

<file path=ppt/slides/_rels/slide104.xml.rels><?xml version="1.0" encoding="UTF-8" standalone="yes"?><Relationships xmlns="http://schemas.openxmlformats.org/package/2006/relationships"><Relationship Id="rId11" Type="http://schemas.openxmlformats.org/officeDocument/2006/relationships/hyperlink" Target="https://github.com/elceef/dnstwist" TargetMode="External"/><Relationship Id="rId10" Type="http://schemas.openxmlformats.org/officeDocument/2006/relationships/hyperlink" Target="https://github.com/elceef/dnstwist" TargetMode="External"/><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hyperlink" Target="https://securty-inc.com" TargetMode="External"/><Relationship Id="rId4" Type="http://schemas.openxmlformats.org/officeDocument/2006/relationships/hyperlink" Target="https://securityy-inc.com" TargetMode="External"/><Relationship Id="rId9" Type="http://schemas.openxmlformats.org/officeDocument/2006/relationships/hyperlink" Target="https://security-inc-login.com" TargetMode="External"/><Relationship Id="rId5" Type="http://schemas.openxmlformats.org/officeDocument/2006/relationships/hyperlink" Target="https://secuirty-inc.com" TargetMode="External"/><Relationship Id="rId6" Type="http://schemas.openxmlformats.org/officeDocument/2006/relationships/hyperlink" Target="https://secutity-inc.com" TargetMode="External"/><Relationship Id="rId7" Type="http://schemas.openxmlformats.org/officeDocument/2006/relationships/hyperlink" Target="https://security-lnc.com" TargetMode="External"/><Relationship Id="rId8" Type="http://schemas.openxmlformats.org/officeDocument/2006/relationships/hyperlink" Target="https://securityinc.com" TargetMode="External"/></Relationships>
</file>

<file path=ppt/slides/_rels/slide105.xml.rels><?xml version="1.0" encoding="UTF-8" standalone="yes"?><Relationships xmlns="http://schemas.openxmlformats.org/package/2006/relationships"><Relationship Id="rId11" Type="http://schemas.openxmlformats.org/officeDocument/2006/relationships/hyperlink" Target="https://myactivity.google.com/results-about-you" TargetMode="External"/><Relationship Id="rId10" Type="http://schemas.openxmlformats.org/officeDocument/2006/relationships/hyperlink" Target="https://socradar.io" TargetMode="External"/><Relationship Id="rId13" Type="http://schemas.openxmlformats.org/officeDocument/2006/relationships/hyperlink" Target="https://flare.io" TargetMode="External"/><Relationship Id="rId12" Type="http://schemas.openxmlformats.org/officeDocument/2006/relationships/hyperlink" Target="https://sslmate.com/certspotter" TargetMode="External"/><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hyperlink" Target="https://www.google.com/alerts" TargetMode="External"/><Relationship Id="rId4" Type="http://schemas.openxmlformats.org/officeDocument/2006/relationships/hyperlink" Target="https://google.com/alerts" TargetMode="External"/><Relationship Id="rId9" Type="http://schemas.openxmlformats.org/officeDocument/2006/relationships/hyperlink" Target="https://socradar.io" TargetMode="External"/><Relationship Id="rId5" Type="http://schemas.openxmlformats.org/officeDocument/2006/relationships/hyperlink" Target="https://haveibeenpwned.com" TargetMode="External"/><Relationship Id="rId6" Type="http://schemas.openxmlformats.org/officeDocument/2006/relationships/hyperlink" Target="https://haveibeenpwned.com" TargetMode="External"/><Relationship Id="rId7" Type="http://schemas.openxmlformats.org/officeDocument/2006/relationships/hyperlink" Target="https://www.hudsonrock.com" TargetMode="External"/><Relationship Id="rId8" Type="http://schemas.openxmlformats.org/officeDocument/2006/relationships/hyperlink" Target="https://hudsonrock.com"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hyperlink" Target="https://www.google.com/alerts" TargetMode="External"/><Relationship Id="rId4" Type="http://schemas.openxmlformats.org/officeDocument/2006/relationships/hyperlink" Target="https://github.com/elceef/dnstwist"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1" Type="http://schemas.openxmlformats.org/officeDocument/2006/relationships/hyperlink" Target="https://www.bellingcat.com" TargetMode="External"/><Relationship Id="rId10" Type="http://schemas.openxmlformats.org/officeDocument/2006/relationships/hyperlink" Target="https://geoguessr.com" TargetMode="External"/><Relationship Id="rId13" Type="http://schemas.openxmlformats.org/officeDocument/2006/relationships/hyperlink" Target="https://quiztime.github.io" TargetMode="External"/><Relationship Id="rId12" Type="http://schemas.openxmlformats.org/officeDocument/2006/relationships/hyperlink" Target="https://bellingcat.com" TargetMode="External"/><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hyperlink" Target="https://flare.io/academy" TargetMode="External"/><Relationship Id="rId4" Type="http://schemas.openxmlformats.org/officeDocument/2006/relationships/hyperlink" Target="https://flare.io/academy" TargetMode="External"/><Relationship Id="rId9" Type="http://schemas.openxmlformats.org/officeDocument/2006/relationships/hyperlink" Target="https://www.geoguessr.com" TargetMode="External"/><Relationship Id="rId14" Type="http://schemas.openxmlformats.org/officeDocument/2006/relationships/hyperlink" Target="https://quiztime.github.io" TargetMode="External"/><Relationship Id="rId5" Type="http://schemas.openxmlformats.org/officeDocument/2006/relationships/hyperlink" Target="https://www.tracelabs.org" TargetMode="External"/><Relationship Id="rId6" Type="http://schemas.openxmlformats.org/officeDocument/2006/relationships/hyperlink" Target="https://tracelabs.org" TargetMode="External"/><Relationship Id="rId7" Type="http://schemas.openxmlformats.org/officeDocument/2006/relationships/hyperlink" Target="https://tryhackme.com" TargetMode="External"/><Relationship Id="rId8" Type="http://schemas.openxmlformats.org/officeDocument/2006/relationships/hyperlink" Target="https://tryhackme.com"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5" name="Shape 15"/>
        <p:cNvGrpSpPr/>
        <p:nvPr/>
      </p:nvGrpSpPr>
      <p:grpSpPr>
        <a:xfrm>
          <a:off x="0" y="0"/>
          <a:ext cx="0" cy="0"/>
          <a:chOff x="0" y="0"/>
          <a:chExt cx="0" cy="0"/>
        </a:xfrm>
      </p:grpSpPr>
      <p:sp>
        <p:nvSpPr>
          <p:cNvPr id="16" name="Google Shape;16;p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ETHICAL HACKING · LESSON 2.1</a:t>
            </a:r>
            <a:endParaRPr b="0" i="0" sz="1200" u="none" cap="none" strike="noStrike">
              <a:solidFill>
                <a:schemeClr val="dk1"/>
              </a:solidFill>
              <a:latin typeface="Calibri"/>
              <a:ea typeface="Calibri"/>
              <a:cs typeface="Calibri"/>
              <a:sym typeface="Calibri"/>
            </a:endParaRPr>
          </a:p>
        </p:txBody>
      </p:sp>
      <p:sp>
        <p:nvSpPr>
          <p:cNvPr id="17" name="Google Shape;17;p1"/>
          <p:cNvSpPr txBox="1"/>
          <p:nvPr/>
        </p:nvSpPr>
        <p:spPr>
          <a:xfrm>
            <a:off x="812800" y="238254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3F1EA"/>
              </a:buClr>
              <a:buSzPts val="10000"/>
              <a:buFont typeface="Space Grotesk"/>
              <a:buNone/>
            </a:pPr>
            <a:r>
              <a:rPr b="1" i="0" lang="en-US" sz="10000" u="none" cap="none" strike="noStrike">
                <a:solidFill>
                  <a:srgbClr val="F3F1EA"/>
                </a:solidFill>
                <a:latin typeface="Space Grotesk"/>
                <a:ea typeface="Space Grotesk"/>
                <a:cs typeface="Space Grotesk"/>
                <a:sym typeface="Space Grotesk"/>
              </a:rPr>
              <a:t>Intro to OSINT</a:t>
            </a:r>
            <a:endParaRPr b="0" i="0" sz="10000" u="none" cap="none" strike="noStrike">
              <a:solidFill>
                <a:schemeClr val="dk1"/>
              </a:solidFill>
              <a:latin typeface="Calibri"/>
              <a:ea typeface="Calibri"/>
              <a:cs typeface="Calibri"/>
              <a:sym typeface="Calibri"/>
            </a:endParaRPr>
          </a:p>
        </p:txBody>
      </p:sp>
      <p:sp>
        <p:nvSpPr>
          <p:cNvPr id="18" name="Google Shape;18;p1"/>
          <p:cNvSpPr txBox="1"/>
          <p:nvPr/>
        </p:nvSpPr>
        <p:spPr>
          <a:xfrm>
            <a:off x="812800" y="3906540"/>
            <a:ext cx="7874000" cy="86868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OSINT: the art of finding free information in an oversharing world.</a:t>
            </a:r>
            <a:endParaRPr b="0" i="0" sz="16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Finding, verifying, and reporting what is already public.</a:t>
            </a:r>
            <a:endParaRPr b="0" i="0" sz="1600" u="none" cap="none" strike="noStrike">
              <a:solidFill>
                <a:schemeClr val="dk1"/>
              </a:solidFill>
              <a:latin typeface="Calibri"/>
              <a:ea typeface="Calibri"/>
              <a:cs typeface="Calibri"/>
              <a:sym typeface="Calibri"/>
            </a:endParaRPr>
          </a:p>
        </p:txBody>
      </p:sp>
      <p:sp>
        <p:nvSpPr>
          <p:cNvPr id="19" name="Google Shape;19;p1"/>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Mono"/>
              <a:buNone/>
            </a:pPr>
            <a:r>
              <a:rPr b="1" i="0" lang="en-US" sz="1200" u="none" cap="none" strike="noStrike">
                <a:solidFill>
                  <a:srgbClr val="B8C5CE"/>
                </a:solidFill>
                <a:latin typeface="IBM Plex Mono"/>
                <a:ea typeface="IBM Plex Mono"/>
                <a:cs typeface="IBM Plex Mono"/>
                <a:sym typeface="IBM Plex Mono"/>
              </a:rPr>
              <a:t>NINE MODULES · LECTURES · LABS · DISCUSSION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4" name="Shape 24"/>
        <p:cNvGrpSpPr/>
        <p:nvPr/>
      </p:nvGrpSpPr>
      <p:grpSpPr>
        <a:xfrm>
          <a:off x="0" y="0"/>
          <a:ext cx="0" cy="0"/>
          <a:chOff x="0" y="0"/>
          <a:chExt cx="0" cy="0"/>
        </a:xfrm>
      </p:grpSpPr>
      <p:sp>
        <p:nvSpPr>
          <p:cNvPr id="25" name="Google Shape;25;p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COURSE MAP</a:t>
            </a:r>
            <a:endParaRPr b="0" i="0" sz="1200" u="none" cap="none" strike="noStrike">
              <a:solidFill>
                <a:schemeClr val="dk1"/>
              </a:solidFill>
              <a:latin typeface="Calibri"/>
              <a:ea typeface="Calibri"/>
              <a:cs typeface="Calibri"/>
              <a:sym typeface="Calibri"/>
            </a:endParaRPr>
          </a:p>
        </p:txBody>
      </p:sp>
      <p:sp>
        <p:nvSpPr>
          <p:cNvPr id="26" name="Google Shape;26;p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Nine Modules</a:t>
            </a:r>
            <a:endParaRPr b="0" i="0" sz="3200" u="none" cap="none" strike="noStrike">
              <a:solidFill>
                <a:schemeClr val="dk1"/>
              </a:solidFill>
              <a:latin typeface="Calibri"/>
              <a:ea typeface="Calibri"/>
              <a:cs typeface="Calibri"/>
              <a:sym typeface="Calibri"/>
            </a:endParaRPr>
          </a:p>
        </p:txBody>
      </p:sp>
      <p:sp>
        <p:nvSpPr>
          <p:cNvPr id="27" name="Google Shape;27;p2"/>
          <p:cNvSpPr/>
          <p:nvPr/>
        </p:nvSpPr>
        <p:spPr>
          <a:xfrm>
            <a:off x="812800" y="1879501"/>
            <a:ext cx="3420467"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2"/>
          <p:cNvSpPr txBox="1"/>
          <p:nvPr/>
        </p:nvSpPr>
        <p:spPr>
          <a:xfrm>
            <a:off x="996950" y="20700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29" name="Google Shape;29;p2"/>
          <p:cNvSpPr txBox="1"/>
          <p:nvPr/>
        </p:nvSpPr>
        <p:spPr>
          <a:xfrm>
            <a:off x="1276350" y="2038251"/>
            <a:ext cx="192176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OSINT Foundations</a:t>
            </a:r>
            <a:endParaRPr b="0" i="0" sz="1600" u="none" cap="none" strike="noStrike">
              <a:solidFill>
                <a:schemeClr val="dk1"/>
              </a:solidFill>
              <a:latin typeface="Calibri"/>
              <a:ea typeface="Calibri"/>
              <a:cs typeface="Calibri"/>
              <a:sym typeface="Calibri"/>
            </a:endParaRPr>
          </a:p>
        </p:txBody>
      </p:sp>
      <p:sp>
        <p:nvSpPr>
          <p:cNvPr id="30" name="Google Shape;30;p2"/>
          <p:cNvSpPr txBox="1"/>
          <p:nvPr/>
        </p:nvSpPr>
        <p:spPr>
          <a:xfrm>
            <a:off x="1174750" y="2334121"/>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it is, who uses it, and why</a:t>
            </a:r>
            <a:endParaRPr b="0" i="0" sz="1200" u="none" cap="none" strike="noStrike">
              <a:solidFill>
                <a:schemeClr val="dk1"/>
              </a:solidFill>
              <a:latin typeface="Calibri"/>
              <a:ea typeface="Calibri"/>
              <a:cs typeface="Calibri"/>
              <a:sym typeface="Calibri"/>
            </a:endParaRPr>
          </a:p>
        </p:txBody>
      </p:sp>
      <p:sp>
        <p:nvSpPr>
          <p:cNvPr id="31" name="Google Shape;31;p2"/>
          <p:cNvSpPr/>
          <p:nvPr/>
        </p:nvSpPr>
        <p:spPr>
          <a:xfrm>
            <a:off x="4385667" y="1879501"/>
            <a:ext cx="3420566"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2"/>
          <p:cNvSpPr txBox="1"/>
          <p:nvPr/>
        </p:nvSpPr>
        <p:spPr>
          <a:xfrm>
            <a:off x="4569817" y="20700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33" name="Google Shape;33;p2"/>
          <p:cNvSpPr txBox="1"/>
          <p:nvPr/>
        </p:nvSpPr>
        <p:spPr>
          <a:xfrm>
            <a:off x="4849217" y="2038251"/>
            <a:ext cx="26283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Legal &amp; Ethical Boundaries</a:t>
            </a:r>
            <a:endParaRPr b="0" i="0" sz="1600" u="none" cap="none" strike="noStrike">
              <a:solidFill>
                <a:schemeClr val="dk1"/>
              </a:solidFill>
              <a:latin typeface="Calibri"/>
              <a:ea typeface="Calibri"/>
              <a:cs typeface="Calibri"/>
              <a:sym typeface="Calibri"/>
            </a:endParaRPr>
          </a:p>
        </p:txBody>
      </p:sp>
      <p:sp>
        <p:nvSpPr>
          <p:cNvPr id="34" name="Google Shape;34;p2"/>
          <p:cNvSpPr txBox="1"/>
          <p:nvPr/>
        </p:nvSpPr>
        <p:spPr>
          <a:xfrm>
            <a:off x="4697380" y="2306259"/>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Scope, laws, terms of service, harm</a:t>
            </a:r>
            <a:endParaRPr b="0" i="0" sz="1200" u="none" cap="none" strike="noStrike">
              <a:solidFill>
                <a:schemeClr val="dk1"/>
              </a:solidFill>
              <a:latin typeface="Calibri"/>
              <a:ea typeface="Calibri"/>
              <a:cs typeface="Calibri"/>
              <a:sym typeface="Calibri"/>
            </a:endParaRPr>
          </a:p>
        </p:txBody>
      </p:sp>
      <p:sp>
        <p:nvSpPr>
          <p:cNvPr id="35" name="Google Shape;35;p2"/>
          <p:cNvSpPr/>
          <p:nvPr/>
        </p:nvSpPr>
        <p:spPr>
          <a:xfrm>
            <a:off x="7958634" y="1879501"/>
            <a:ext cx="3420566"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2"/>
          <p:cNvSpPr txBox="1"/>
          <p:nvPr/>
        </p:nvSpPr>
        <p:spPr>
          <a:xfrm>
            <a:off x="8142784" y="20700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37" name="Google Shape;37;p2"/>
          <p:cNvSpPr txBox="1"/>
          <p:nvPr/>
        </p:nvSpPr>
        <p:spPr>
          <a:xfrm>
            <a:off x="8422184" y="2038251"/>
            <a:ext cx="19679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OSINT Methodology</a:t>
            </a:r>
            <a:endParaRPr b="0" i="0" sz="1600" u="none" cap="none" strike="noStrike">
              <a:solidFill>
                <a:schemeClr val="dk1"/>
              </a:solidFill>
              <a:latin typeface="Calibri"/>
              <a:ea typeface="Calibri"/>
              <a:cs typeface="Calibri"/>
              <a:sym typeface="Calibri"/>
            </a:endParaRPr>
          </a:p>
        </p:txBody>
      </p:sp>
      <p:sp>
        <p:nvSpPr>
          <p:cNvPr id="38" name="Google Shape;38;p2"/>
          <p:cNvSpPr txBox="1"/>
          <p:nvPr/>
        </p:nvSpPr>
        <p:spPr>
          <a:xfrm>
            <a:off x="8335784" y="2306234"/>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cycle, pivoting, and planning</a:t>
            </a:r>
            <a:endParaRPr b="0" i="0" sz="1200" u="none" cap="none" strike="noStrike">
              <a:solidFill>
                <a:schemeClr val="dk1"/>
              </a:solidFill>
              <a:latin typeface="Calibri"/>
              <a:ea typeface="Calibri"/>
              <a:cs typeface="Calibri"/>
              <a:sym typeface="Calibri"/>
            </a:endParaRPr>
          </a:p>
        </p:txBody>
      </p:sp>
      <p:sp>
        <p:nvSpPr>
          <p:cNvPr id="39" name="Google Shape;39;p2"/>
          <p:cNvSpPr/>
          <p:nvPr/>
        </p:nvSpPr>
        <p:spPr>
          <a:xfrm>
            <a:off x="812800" y="3251101"/>
            <a:ext cx="3420467"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 name="Google Shape;40;p2"/>
          <p:cNvSpPr txBox="1"/>
          <p:nvPr/>
        </p:nvSpPr>
        <p:spPr>
          <a:xfrm>
            <a:off x="996950" y="34416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41" name="Google Shape;41;p2"/>
          <p:cNvSpPr txBox="1"/>
          <p:nvPr/>
        </p:nvSpPr>
        <p:spPr>
          <a:xfrm>
            <a:off x="1276350" y="3409851"/>
            <a:ext cx="21595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Collection Techniques</a:t>
            </a:r>
            <a:endParaRPr b="0" i="0" sz="1600" u="none" cap="none" strike="noStrike">
              <a:solidFill>
                <a:schemeClr val="dk1"/>
              </a:solidFill>
              <a:latin typeface="Calibri"/>
              <a:ea typeface="Calibri"/>
              <a:cs typeface="Calibri"/>
              <a:sym typeface="Calibri"/>
            </a:endParaRPr>
          </a:p>
        </p:txBody>
      </p:sp>
      <p:sp>
        <p:nvSpPr>
          <p:cNvPr id="42" name="Google Shape;42;p2"/>
          <p:cNvSpPr txBox="1"/>
          <p:nvPr/>
        </p:nvSpPr>
        <p:spPr>
          <a:xfrm>
            <a:off x="1138625" y="3705709"/>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Dorks, images, metadata, DNS</a:t>
            </a:r>
            <a:endParaRPr b="0" i="0" sz="1200" u="none" cap="none" strike="noStrike">
              <a:solidFill>
                <a:schemeClr val="dk1"/>
              </a:solidFill>
              <a:latin typeface="Calibri"/>
              <a:ea typeface="Calibri"/>
              <a:cs typeface="Calibri"/>
              <a:sym typeface="Calibri"/>
            </a:endParaRPr>
          </a:p>
        </p:txBody>
      </p:sp>
      <p:sp>
        <p:nvSpPr>
          <p:cNvPr id="43" name="Google Shape;43;p2"/>
          <p:cNvSpPr/>
          <p:nvPr/>
        </p:nvSpPr>
        <p:spPr>
          <a:xfrm>
            <a:off x="4385667" y="3251101"/>
            <a:ext cx="3420566"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2"/>
          <p:cNvSpPr txBox="1"/>
          <p:nvPr/>
        </p:nvSpPr>
        <p:spPr>
          <a:xfrm>
            <a:off x="4569817" y="34416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45" name="Google Shape;45;p2"/>
          <p:cNvSpPr txBox="1"/>
          <p:nvPr/>
        </p:nvSpPr>
        <p:spPr>
          <a:xfrm>
            <a:off x="4849217" y="3409851"/>
            <a:ext cx="14991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OSINT Sources</a:t>
            </a:r>
            <a:endParaRPr b="0" i="0" sz="1600" u="none" cap="none" strike="noStrike">
              <a:solidFill>
                <a:schemeClr val="dk1"/>
              </a:solidFill>
              <a:latin typeface="Calibri"/>
              <a:ea typeface="Calibri"/>
              <a:cs typeface="Calibri"/>
              <a:sym typeface="Calibri"/>
            </a:endParaRPr>
          </a:p>
        </p:txBody>
      </p:sp>
      <p:sp>
        <p:nvSpPr>
          <p:cNvPr id="46" name="Google Shape;46;p2"/>
          <p:cNvSpPr txBox="1"/>
          <p:nvPr/>
        </p:nvSpPr>
        <p:spPr>
          <a:xfrm>
            <a:off x="4697342" y="3691771"/>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Twelve categories of sources</a:t>
            </a:r>
            <a:endParaRPr b="0" i="0" sz="1200" u="none" cap="none" strike="noStrike">
              <a:solidFill>
                <a:schemeClr val="dk1"/>
              </a:solidFill>
              <a:latin typeface="Calibri"/>
              <a:ea typeface="Calibri"/>
              <a:cs typeface="Calibri"/>
              <a:sym typeface="Calibri"/>
            </a:endParaRPr>
          </a:p>
        </p:txBody>
      </p:sp>
      <p:sp>
        <p:nvSpPr>
          <p:cNvPr id="47" name="Google Shape;47;p2"/>
          <p:cNvSpPr/>
          <p:nvPr/>
        </p:nvSpPr>
        <p:spPr>
          <a:xfrm>
            <a:off x="7958634" y="3251101"/>
            <a:ext cx="3420566"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2"/>
          <p:cNvSpPr txBox="1"/>
          <p:nvPr/>
        </p:nvSpPr>
        <p:spPr>
          <a:xfrm>
            <a:off x="8142784" y="34416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49" name="Google Shape;49;p2"/>
          <p:cNvSpPr txBox="1"/>
          <p:nvPr/>
        </p:nvSpPr>
        <p:spPr>
          <a:xfrm>
            <a:off x="8422184" y="3409851"/>
            <a:ext cx="239725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Dark Web &amp; Threat Intel</a:t>
            </a:r>
            <a:endParaRPr b="0" i="0" sz="1600" u="none" cap="none" strike="noStrike">
              <a:solidFill>
                <a:schemeClr val="dk1"/>
              </a:solidFill>
              <a:latin typeface="Calibri"/>
              <a:ea typeface="Calibri"/>
              <a:cs typeface="Calibri"/>
              <a:sym typeface="Calibri"/>
            </a:endParaRPr>
          </a:p>
        </p:txBody>
      </p:sp>
      <p:sp>
        <p:nvSpPr>
          <p:cNvPr id="50" name="Google Shape;50;p2"/>
          <p:cNvSpPr txBox="1"/>
          <p:nvPr/>
        </p:nvSpPr>
        <p:spPr>
          <a:xfrm>
            <a:off x="8335734" y="3691759"/>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Underground sources, researched safely</a:t>
            </a:r>
            <a:endParaRPr b="0" i="0" sz="1200" u="none" cap="none" strike="noStrike">
              <a:solidFill>
                <a:schemeClr val="dk1"/>
              </a:solidFill>
              <a:latin typeface="Calibri"/>
              <a:ea typeface="Calibri"/>
              <a:cs typeface="Calibri"/>
              <a:sym typeface="Calibri"/>
            </a:endParaRPr>
          </a:p>
        </p:txBody>
      </p:sp>
      <p:sp>
        <p:nvSpPr>
          <p:cNvPr id="51" name="Google Shape;51;p2"/>
          <p:cNvSpPr/>
          <p:nvPr/>
        </p:nvSpPr>
        <p:spPr>
          <a:xfrm>
            <a:off x="812800" y="4622701"/>
            <a:ext cx="3420467" cy="1219299"/>
          </a:xfrm>
          <a:prstGeom prst="roundRect">
            <a:avLst>
              <a:gd fmla="val 62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p2"/>
          <p:cNvSpPr txBox="1"/>
          <p:nvPr/>
        </p:nvSpPr>
        <p:spPr>
          <a:xfrm>
            <a:off x="996950" y="48132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07</a:t>
            </a:r>
            <a:endParaRPr b="0" i="0" sz="1200" u="none" cap="none" strike="noStrike">
              <a:solidFill>
                <a:schemeClr val="dk1"/>
              </a:solidFill>
              <a:latin typeface="Calibri"/>
              <a:ea typeface="Calibri"/>
              <a:cs typeface="Calibri"/>
              <a:sym typeface="Calibri"/>
            </a:endParaRPr>
          </a:p>
        </p:txBody>
      </p:sp>
      <p:sp>
        <p:nvSpPr>
          <p:cNvPr id="53" name="Google Shape;53;p2"/>
          <p:cNvSpPr txBox="1"/>
          <p:nvPr/>
        </p:nvSpPr>
        <p:spPr>
          <a:xfrm>
            <a:off x="1276350" y="4781451"/>
            <a:ext cx="23510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Verification &amp; Reporting</a:t>
            </a:r>
            <a:endParaRPr b="0" i="0" sz="1600" u="none" cap="none" strike="noStrike">
              <a:solidFill>
                <a:schemeClr val="dk1"/>
              </a:solidFill>
              <a:latin typeface="Calibri"/>
              <a:ea typeface="Calibri"/>
              <a:cs typeface="Calibri"/>
              <a:sym typeface="Calibri"/>
            </a:endParaRPr>
          </a:p>
        </p:txBody>
      </p:sp>
      <p:sp>
        <p:nvSpPr>
          <p:cNvPr id="54" name="Google Shape;54;p2"/>
          <p:cNvSpPr txBox="1"/>
          <p:nvPr/>
        </p:nvSpPr>
        <p:spPr>
          <a:xfrm>
            <a:off x="1181125" y="5077271"/>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Confidence, evidence, and reports</a:t>
            </a:r>
            <a:endParaRPr b="0" i="0" sz="1200" u="none" cap="none" strike="noStrike">
              <a:solidFill>
                <a:schemeClr val="dk1"/>
              </a:solidFill>
              <a:latin typeface="Calibri"/>
              <a:ea typeface="Calibri"/>
              <a:cs typeface="Calibri"/>
              <a:sym typeface="Calibri"/>
            </a:endParaRPr>
          </a:p>
        </p:txBody>
      </p:sp>
      <p:sp>
        <p:nvSpPr>
          <p:cNvPr id="55" name="Google Shape;55;p2"/>
          <p:cNvSpPr/>
          <p:nvPr/>
        </p:nvSpPr>
        <p:spPr>
          <a:xfrm>
            <a:off x="4385667" y="4622701"/>
            <a:ext cx="3420566" cy="1219299"/>
          </a:xfrm>
          <a:prstGeom prst="roundRect">
            <a:avLst>
              <a:gd fmla="val 62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2"/>
          <p:cNvSpPr txBox="1"/>
          <p:nvPr/>
        </p:nvSpPr>
        <p:spPr>
          <a:xfrm>
            <a:off x="4569817" y="48132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08</a:t>
            </a:r>
            <a:endParaRPr b="0" i="0" sz="1200" u="none" cap="none" strike="noStrike">
              <a:solidFill>
                <a:schemeClr val="dk1"/>
              </a:solidFill>
              <a:latin typeface="Calibri"/>
              <a:ea typeface="Calibri"/>
              <a:cs typeface="Calibri"/>
              <a:sym typeface="Calibri"/>
            </a:endParaRPr>
          </a:p>
        </p:txBody>
      </p:sp>
      <p:sp>
        <p:nvSpPr>
          <p:cNvPr id="57" name="Google Shape;57;p2"/>
          <p:cNvSpPr txBox="1"/>
          <p:nvPr/>
        </p:nvSpPr>
        <p:spPr>
          <a:xfrm>
            <a:off x="4849217" y="4781451"/>
            <a:ext cx="6868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OPSEC</a:t>
            </a:r>
            <a:endParaRPr b="0" i="0" sz="1600" u="none" cap="none" strike="noStrike">
              <a:solidFill>
                <a:schemeClr val="dk1"/>
              </a:solidFill>
              <a:latin typeface="Calibri"/>
              <a:ea typeface="Calibri"/>
              <a:cs typeface="Calibri"/>
              <a:sym typeface="Calibri"/>
            </a:endParaRPr>
          </a:p>
        </p:txBody>
      </p:sp>
      <p:sp>
        <p:nvSpPr>
          <p:cNvPr id="58" name="Google Shape;58;p2"/>
          <p:cNvSpPr txBox="1"/>
          <p:nvPr/>
        </p:nvSpPr>
        <p:spPr>
          <a:xfrm>
            <a:off x="4784267" y="5077296"/>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Protecting the investigator</a:t>
            </a:r>
            <a:endParaRPr b="0" i="0" sz="1200" u="none" cap="none" strike="noStrike">
              <a:solidFill>
                <a:schemeClr val="dk1"/>
              </a:solidFill>
              <a:latin typeface="Calibri"/>
              <a:ea typeface="Calibri"/>
              <a:cs typeface="Calibri"/>
              <a:sym typeface="Calibri"/>
            </a:endParaRPr>
          </a:p>
        </p:txBody>
      </p:sp>
      <p:sp>
        <p:nvSpPr>
          <p:cNvPr id="59" name="Google Shape;59;p2"/>
          <p:cNvSpPr/>
          <p:nvPr/>
        </p:nvSpPr>
        <p:spPr>
          <a:xfrm>
            <a:off x="7958634" y="4622701"/>
            <a:ext cx="3420566" cy="1219299"/>
          </a:xfrm>
          <a:prstGeom prst="roundRect">
            <a:avLst>
              <a:gd fmla="val 62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2"/>
          <p:cNvSpPr txBox="1"/>
          <p:nvPr/>
        </p:nvSpPr>
        <p:spPr>
          <a:xfrm>
            <a:off x="8142784" y="4813201"/>
            <a:ext cx="177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09</a:t>
            </a:r>
            <a:endParaRPr b="0" i="0" sz="1200" u="none" cap="none" strike="noStrike">
              <a:solidFill>
                <a:schemeClr val="dk1"/>
              </a:solidFill>
              <a:latin typeface="Calibri"/>
              <a:ea typeface="Calibri"/>
              <a:cs typeface="Calibri"/>
              <a:sym typeface="Calibri"/>
            </a:endParaRPr>
          </a:p>
        </p:txBody>
      </p:sp>
      <p:sp>
        <p:nvSpPr>
          <p:cNvPr id="61" name="Google Shape;61;p2"/>
          <p:cNvSpPr txBox="1"/>
          <p:nvPr/>
        </p:nvSpPr>
        <p:spPr>
          <a:xfrm>
            <a:off x="8422184" y="4781451"/>
            <a:ext cx="250952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Defending Against OSINT</a:t>
            </a:r>
            <a:endParaRPr b="0" i="0" sz="1600" u="none" cap="none" strike="noStrike">
              <a:solidFill>
                <a:schemeClr val="dk1"/>
              </a:solidFill>
              <a:latin typeface="Calibri"/>
              <a:ea typeface="Calibri"/>
              <a:cs typeface="Calibri"/>
              <a:sym typeface="Calibri"/>
            </a:endParaRPr>
          </a:p>
        </p:txBody>
      </p:sp>
      <p:sp>
        <p:nvSpPr>
          <p:cNvPr id="62" name="Google Shape;62;p2"/>
          <p:cNvSpPr txBox="1"/>
          <p:nvPr/>
        </p:nvSpPr>
        <p:spPr>
          <a:xfrm>
            <a:off x="8335747" y="5077271"/>
            <a:ext cx="31743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Shrinking your own footprint</a:t>
            </a:r>
            <a:endParaRPr b="0" i="0" sz="1200" u="none" cap="none" strike="noStrike">
              <a:solidFill>
                <a:schemeClr val="dk1"/>
              </a:solidFill>
              <a:latin typeface="Calibri"/>
              <a:ea typeface="Calibri"/>
              <a:cs typeface="Calibri"/>
              <a:sym typeface="Calibri"/>
            </a:endParaRPr>
          </a:p>
        </p:txBody>
      </p:sp>
      <p:sp>
        <p:nvSpPr>
          <p:cNvPr id="63" name="Google Shape;63;p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Course map</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3F1EA"/>
        </a:solidFill>
      </p:bgPr>
    </p:bg>
    <p:spTree>
      <p:nvGrpSpPr>
        <p:cNvPr id="68" name="Shape 68"/>
        <p:cNvGrpSpPr/>
        <p:nvPr/>
      </p:nvGrpSpPr>
      <p:grpSpPr>
        <a:xfrm>
          <a:off x="0" y="0"/>
          <a:ext cx="0" cy="0"/>
          <a:chOff x="0" y="0"/>
          <a:chExt cx="0" cy="0"/>
        </a:xfrm>
      </p:grpSpPr>
      <p:sp>
        <p:nvSpPr>
          <p:cNvPr id="69" name="Google Shape;69;p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BEFORE ANY LAB</a:t>
            </a:r>
            <a:endParaRPr b="0" i="0" sz="1200" u="none" cap="none" strike="noStrike">
              <a:solidFill>
                <a:schemeClr val="dk1"/>
              </a:solidFill>
              <a:latin typeface="Calibri"/>
              <a:ea typeface="Calibri"/>
              <a:cs typeface="Calibri"/>
              <a:sym typeface="Calibri"/>
            </a:endParaRPr>
          </a:p>
        </p:txBody>
      </p:sp>
      <p:sp>
        <p:nvSpPr>
          <p:cNvPr id="70" name="Google Shape;70;p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Rules for </a:t>
            </a:r>
            <a:r>
              <a:rPr b="1" lang="en-US" sz="3200">
                <a:solidFill>
                  <a:srgbClr val="0F1B26"/>
                </a:solidFill>
                <a:latin typeface="Space Grotesk"/>
                <a:ea typeface="Space Grotesk"/>
                <a:cs typeface="Space Grotesk"/>
                <a:sym typeface="Space Grotesk"/>
              </a:rPr>
              <a:t>Any</a:t>
            </a:r>
            <a:r>
              <a:rPr b="1" i="0" lang="en-US" sz="3200" u="none" cap="none" strike="noStrike">
                <a:solidFill>
                  <a:srgbClr val="0F1B26"/>
                </a:solidFill>
                <a:latin typeface="Space Grotesk"/>
                <a:ea typeface="Space Grotesk"/>
                <a:cs typeface="Space Grotesk"/>
                <a:sym typeface="Space Grotesk"/>
              </a:rPr>
              <a:t> Labs</a:t>
            </a:r>
            <a:endParaRPr b="0" i="0" sz="3200" u="none" cap="none" strike="noStrike">
              <a:solidFill>
                <a:schemeClr val="dk1"/>
              </a:solidFill>
              <a:latin typeface="Calibri"/>
              <a:ea typeface="Calibri"/>
              <a:cs typeface="Calibri"/>
              <a:sym typeface="Calibri"/>
            </a:endParaRPr>
          </a:p>
        </p:txBody>
      </p:sp>
      <p:sp>
        <p:nvSpPr>
          <p:cNvPr id="71" name="Google Shape;71;p3"/>
          <p:cNvSpPr/>
          <p:nvPr/>
        </p:nvSpPr>
        <p:spPr>
          <a:xfrm>
            <a:off x="847650" y="1879501"/>
            <a:ext cx="3386700" cy="169140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3"/>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73" name="Google Shape;73;p3"/>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Passive only</a:t>
            </a:r>
            <a:endParaRPr b="0" i="0" sz="1600" u="none" cap="none" strike="noStrike">
              <a:solidFill>
                <a:schemeClr val="dk1"/>
              </a:solidFill>
              <a:latin typeface="Calibri"/>
              <a:ea typeface="Calibri"/>
              <a:cs typeface="Calibri"/>
              <a:sym typeface="Calibri"/>
            </a:endParaRPr>
          </a:p>
        </p:txBody>
      </p:sp>
      <p:sp>
        <p:nvSpPr>
          <p:cNvPr id="74" name="Google Shape;74;p3"/>
          <p:cNvSpPr txBox="1"/>
          <p:nvPr/>
        </p:nvSpPr>
        <p:spPr>
          <a:xfrm>
            <a:off x="1022350" y="2698552"/>
            <a:ext cx="308623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Look, don't touch. Active techniques only </a:t>
            </a:r>
            <a:r>
              <a:rPr lang="en-US" sz="1200">
                <a:solidFill>
                  <a:srgbClr val="3B4854"/>
                </a:solidFill>
                <a:latin typeface="IBM Plex Sans"/>
                <a:ea typeface="IBM Plex Sans"/>
                <a:cs typeface="IBM Plex Sans"/>
                <a:sym typeface="IBM Plex Sans"/>
              </a:rPr>
              <a:t>do not try and run scans, scripts or tools against the target.</a:t>
            </a:r>
            <a:endParaRPr b="0" i="0" sz="1200" u="none" cap="none" strike="noStrike">
              <a:solidFill>
                <a:schemeClr val="dk1"/>
              </a:solidFill>
              <a:latin typeface="Calibri"/>
              <a:ea typeface="Calibri"/>
              <a:cs typeface="Calibri"/>
              <a:sym typeface="Calibri"/>
            </a:endParaRPr>
          </a:p>
        </p:txBody>
      </p:sp>
      <p:sp>
        <p:nvSpPr>
          <p:cNvPr id="75" name="Google Shape;75;p3"/>
          <p:cNvSpPr/>
          <p:nvPr/>
        </p:nvSpPr>
        <p:spPr>
          <a:xfrm>
            <a:off x="4402634" y="1879501"/>
            <a:ext cx="3386733" cy="1691481"/>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3"/>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77" name="Google Shape;77;p3"/>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Approved targets only</a:t>
            </a:r>
            <a:endParaRPr b="0" i="0" sz="1600" u="none" cap="none" strike="noStrike">
              <a:solidFill>
                <a:schemeClr val="dk1"/>
              </a:solidFill>
              <a:latin typeface="Calibri"/>
              <a:ea typeface="Calibri"/>
              <a:cs typeface="Calibri"/>
              <a:sym typeface="Calibri"/>
            </a:endParaRPr>
          </a:p>
        </p:txBody>
      </p:sp>
      <p:sp>
        <p:nvSpPr>
          <p:cNvPr id="78" name="Google Shape;78;p3"/>
          <p:cNvSpPr txBox="1"/>
          <p:nvPr/>
        </p:nvSpPr>
        <p:spPr>
          <a:xfrm>
            <a:off x="4612184" y="2698552"/>
            <a:ext cx="3086338"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Yourself, classmates who consent, </a:t>
            </a:r>
            <a:r>
              <a:rPr lang="en-US" sz="1200">
                <a:solidFill>
                  <a:srgbClr val="3B4854"/>
                </a:solidFill>
                <a:latin typeface="IBM Plex Sans"/>
                <a:ea typeface="IBM Plex Sans"/>
                <a:cs typeface="IBM Plex Sans"/>
                <a:sym typeface="IBM Plex Sans"/>
              </a:rPr>
              <a:t>lab</a:t>
            </a:r>
            <a:r>
              <a:rPr b="0" i="0" lang="en-US" sz="1200" u="none" cap="none" strike="noStrike">
                <a:solidFill>
                  <a:srgbClr val="3B4854"/>
                </a:solidFill>
                <a:latin typeface="IBM Plex Sans"/>
                <a:ea typeface="IBM Plex Sans"/>
                <a:cs typeface="IBM Plex Sans"/>
                <a:sym typeface="IBM Plex Sans"/>
              </a:rPr>
              <a:t>-provided or </a:t>
            </a:r>
            <a:r>
              <a:rPr lang="en-US" sz="1200">
                <a:solidFill>
                  <a:srgbClr val="3B4854"/>
                </a:solidFill>
                <a:latin typeface="IBM Plex Sans"/>
                <a:ea typeface="IBM Plex Sans"/>
                <a:cs typeface="IBM Plex Sans"/>
                <a:sym typeface="IBM Plex Sans"/>
              </a:rPr>
              <a:t>lab</a:t>
            </a:r>
            <a:r>
              <a:rPr b="0" i="0" lang="en-US" sz="1200" u="none" cap="none" strike="noStrike">
                <a:solidFill>
                  <a:srgbClr val="3B4854"/>
                </a:solidFill>
                <a:latin typeface="IBM Plex Sans"/>
                <a:ea typeface="IBM Plex Sans"/>
                <a:cs typeface="IBM Plex Sans"/>
                <a:sym typeface="IBM Plex Sans"/>
              </a:rPr>
              <a:t>-owned targets, and purpose-built practice sites.</a:t>
            </a:r>
            <a:endParaRPr b="0" i="0" sz="1200" u="none" cap="none" strike="noStrike">
              <a:solidFill>
                <a:schemeClr val="dk1"/>
              </a:solidFill>
              <a:latin typeface="Calibri"/>
              <a:ea typeface="Calibri"/>
              <a:cs typeface="Calibri"/>
              <a:sym typeface="Calibri"/>
            </a:endParaRPr>
          </a:p>
        </p:txBody>
      </p:sp>
      <p:sp>
        <p:nvSpPr>
          <p:cNvPr id="79" name="Google Shape;79;p3"/>
          <p:cNvSpPr/>
          <p:nvPr/>
        </p:nvSpPr>
        <p:spPr>
          <a:xfrm>
            <a:off x="7992566" y="1879501"/>
            <a:ext cx="3386634" cy="1691481"/>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3"/>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81" name="Google Shape;81;p3"/>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Findings stay in </a:t>
            </a:r>
            <a:r>
              <a:rPr b="1" lang="en-US" sz="1600">
                <a:solidFill>
                  <a:srgbClr val="0F1B26"/>
                </a:solidFill>
                <a:latin typeface="IBM Plex Sans"/>
                <a:ea typeface="IBM Plex Sans"/>
                <a:cs typeface="IBM Plex Sans"/>
                <a:sym typeface="IBM Plex Sans"/>
              </a:rPr>
              <a:t>the lab</a:t>
            </a:r>
            <a:endParaRPr b="0" i="0" sz="1600" u="none" cap="none" strike="noStrike">
              <a:solidFill>
                <a:schemeClr val="dk1"/>
              </a:solidFill>
              <a:latin typeface="Calibri"/>
              <a:ea typeface="Calibri"/>
              <a:cs typeface="Calibri"/>
              <a:sym typeface="Calibri"/>
            </a:endParaRPr>
          </a:p>
        </p:txBody>
      </p:sp>
      <p:sp>
        <p:nvSpPr>
          <p:cNvPr id="82" name="Google Shape;82;p3"/>
          <p:cNvSpPr txBox="1"/>
          <p:nvPr/>
        </p:nvSpPr>
        <p:spPr>
          <a:xfrm>
            <a:off x="8202116"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Don't post or share anything you find about real people outside of </a:t>
            </a:r>
            <a:r>
              <a:rPr lang="en-US" sz="1200">
                <a:solidFill>
                  <a:srgbClr val="3B4854"/>
                </a:solidFill>
                <a:latin typeface="IBM Plex Sans"/>
                <a:ea typeface="IBM Plex Sans"/>
                <a:cs typeface="IBM Plex Sans"/>
                <a:sym typeface="IBM Plex Sans"/>
              </a:rPr>
              <a:t>the lab</a:t>
            </a:r>
            <a:r>
              <a:rPr b="0" i="0" lang="en-US" sz="1200" u="none" cap="none" strike="noStrike">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83" name="Google Shape;83;p3"/>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3"/>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When in doubt:</a:t>
            </a:r>
            <a:r>
              <a:rPr b="0" i="0" lang="en-US" sz="1200" u="none" cap="none" strike="noStrike">
                <a:solidFill>
                  <a:srgbClr val="F3F1EA"/>
                </a:solidFill>
                <a:latin typeface="IBM Plex Sans"/>
                <a:ea typeface="IBM Plex Sans"/>
                <a:cs typeface="IBM Plex Sans"/>
                <a:sym typeface="IBM Plex Sans"/>
              </a:rPr>
              <a:t> stop, write down what you found, and </a:t>
            </a:r>
            <a:r>
              <a:rPr lang="en-US" sz="1200">
                <a:solidFill>
                  <a:srgbClr val="F3F1EA"/>
                </a:solidFill>
                <a:latin typeface="IBM Plex Sans"/>
                <a:ea typeface="IBM Plex Sans"/>
                <a:cs typeface="IBM Plex Sans"/>
                <a:sym typeface="IBM Plex Sans"/>
              </a:rPr>
              <a:t>check</a:t>
            </a:r>
            <a:r>
              <a:rPr b="0" i="0" lang="en-US" sz="1200" u="none" cap="none" strike="noStrike">
                <a:solidFill>
                  <a:srgbClr val="F3F1EA"/>
                </a:solidFill>
                <a:latin typeface="IBM Plex Sans"/>
                <a:ea typeface="IBM Plex Sans"/>
                <a:cs typeface="IBM Plex Sans"/>
                <a:sym typeface="IBM Plex Sans"/>
              </a:rPr>
              <a:t> before going further.</a:t>
            </a:r>
            <a:endParaRPr b="0" i="0" sz="1200" u="none" cap="none" strike="noStrike">
              <a:solidFill>
                <a:schemeClr val="dk1"/>
              </a:solidFill>
              <a:latin typeface="Calibri"/>
              <a:ea typeface="Calibri"/>
              <a:cs typeface="Calibri"/>
              <a:sym typeface="Calibri"/>
            </a:endParaRPr>
          </a:p>
        </p:txBody>
      </p:sp>
      <p:sp>
        <p:nvSpPr>
          <p:cNvPr id="85" name="Google Shape;85;p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Ground rules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90" name="Shape 90"/>
        <p:cNvGrpSpPr/>
        <p:nvPr/>
      </p:nvGrpSpPr>
      <p:grpSpPr>
        <a:xfrm>
          <a:off x="0" y="0"/>
          <a:ext cx="0" cy="0"/>
          <a:chOff x="0" y="0"/>
          <a:chExt cx="0" cy="0"/>
        </a:xfrm>
      </p:grpSpPr>
      <p:sp>
        <p:nvSpPr>
          <p:cNvPr id="91" name="Google Shape;91;p4"/>
          <p:cNvSpPr txBox="1"/>
          <p:nvPr/>
        </p:nvSpPr>
        <p:spPr>
          <a:xfrm>
            <a:off x="813816" y="813816"/>
            <a:ext cx="1081735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HOW THE PROFESSIONALS DEFINE IT</a:t>
            </a:r>
            <a:endParaRPr b="0" i="0" sz="1200" u="none" cap="none" strike="noStrike">
              <a:solidFill>
                <a:schemeClr val="dk1"/>
              </a:solidFill>
              <a:latin typeface="Calibri"/>
              <a:ea typeface="Calibri"/>
              <a:cs typeface="Calibri"/>
              <a:sym typeface="Calibri"/>
            </a:endParaRPr>
          </a:p>
        </p:txBody>
      </p:sp>
      <p:sp>
        <p:nvSpPr>
          <p:cNvPr id="92" name="Google Shape;92;p4"/>
          <p:cNvSpPr txBox="1"/>
          <p:nvPr/>
        </p:nvSpPr>
        <p:spPr>
          <a:xfrm>
            <a:off x="813816" y="1124712"/>
            <a:ext cx="10817352" cy="448056"/>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Three Definitions</a:t>
            </a:r>
            <a:endParaRPr b="0" i="0" sz="3200" u="none" cap="none" strike="noStrike">
              <a:solidFill>
                <a:schemeClr val="dk1"/>
              </a:solidFill>
              <a:latin typeface="Calibri"/>
              <a:ea typeface="Calibri"/>
              <a:cs typeface="Calibri"/>
              <a:sym typeface="Calibri"/>
            </a:endParaRPr>
          </a:p>
        </p:txBody>
      </p:sp>
      <p:sp>
        <p:nvSpPr>
          <p:cNvPr id="93" name="Google Shape;93;p4"/>
          <p:cNvSpPr/>
          <p:nvPr/>
        </p:nvSpPr>
        <p:spPr>
          <a:xfrm>
            <a:off x="813816" y="1883664"/>
            <a:ext cx="3383280" cy="192024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4"/>
          <p:cNvSpPr txBox="1"/>
          <p:nvPr/>
        </p:nvSpPr>
        <p:spPr>
          <a:xfrm>
            <a:off x="1024128" y="2084832"/>
            <a:ext cx="309067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UNITED STATES · DHS</a:t>
            </a:r>
            <a:endParaRPr b="0" i="0" sz="1200" u="none" cap="none" strike="noStrike">
              <a:solidFill>
                <a:schemeClr val="dk1"/>
              </a:solidFill>
              <a:latin typeface="Calibri"/>
              <a:ea typeface="Calibri"/>
              <a:cs typeface="Calibri"/>
              <a:sym typeface="Calibri"/>
            </a:endParaRPr>
          </a:p>
        </p:txBody>
      </p:sp>
      <p:sp>
        <p:nvSpPr>
          <p:cNvPr id="95" name="Google Shape;95;p4"/>
          <p:cNvSpPr txBox="1"/>
          <p:nvPr/>
        </p:nvSpPr>
        <p:spPr>
          <a:xfrm>
            <a:off x="1024128" y="2377440"/>
            <a:ext cx="3090672"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Prompt, and tied to a need</a:t>
            </a:r>
            <a:endParaRPr b="0" i="0" sz="1600" u="none" cap="none" strike="noStrike">
              <a:solidFill>
                <a:schemeClr val="dk1"/>
              </a:solidFill>
              <a:latin typeface="Calibri"/>
              <a:ea typeface="Calibri"/>
              <a:cs typeface="Calibri"/>
              <a:sym typeface="Calibri"/>
            </a:endParaRPr>
          </a:p>
        </p:txBody>
      </p:sp>
      <p:sp>
        <p:nvSpPr>
          <p:cNvPr id="96" name="Google Shape;96;p4"/>
          <p:cNvSpPr txBox="1"/>
          <p:nvPr/>
        </p:nvSpPr>
        <p:spPr>
          <a:xfrm>
            <a:off x="1024128" y="2697480"/>
            <a:ext cx="3090672" cy="9601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Intelligence derived from publicly available information, collected and disseminated promptly to address specific intelligence needs.</a:t>
            </a:r>
            <a:endParaRPr b="0" i="0" sz="1200" u="none" cap="none" strike="noStrike">
              <a:solidFill>
                <a:schemeClr val="dk1"/>
              </a:solidFill>
              <a:latin typeface="Calibri"/>
              <a:ea typeface="Calibri"/>
              <a:cs typeface="Calibri"/>
              <a:sym typeface="Calibri"/>
            </a:endParaRPr>
          </a:p>
        </p:txBody>
      </p:sp>
      <p:sp>
        <p:nvSpPr>
          <p:cNvPr id="97" name="Google Shape;97;p4"/>
          <p:cNvSpPr/>
          <p:nvPr/>
        </p:nvSpPr>
        <p:spPr>
          <a:xfrm>
            <a:off x="4398264" y="1883664"/>
            <a:ext cx="3383280" cy="192024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4"/>
          <p:cNvSpPr txBox="1"/>
          <p:nvPr/>
        </p:nvSpPr>
        <p:spPr>
          <a:xfrm>
            <a:off x="4608576" y="2084832"/>
            <a:ext cx="309067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NATO</a:t>
            </a:r>
            <a:endParaRPr b="0" i="0" sz="1200" u="none" cap="none" strike="noStrike">
              <a:solidFill>
                <a:schemeClr val="dk1"/>
              </a:solidFill>
              <a:latin typeface="Calibri"/>
              <a:ea typeface="Calibri"/>
              <a:cs typeface="Calibri"/>
              <a:sym typeface="Calibri"/>
            </a:endParaRPr>
          </a:p>
        </p:txBody>
      </p:sp>
      <p:sp>
        <p:nvSpPr>
          <p:cNvPr id="99" name="Google Shape;99;p4"/>
          <p:cNvSpPr txBox="1"/>
          <p:nvPr/>
        </p:nvSpPr>
        <p:spPr>
          <a:xfrm>
            <a:off x="4608576" y="2377440"/>
            <a:ext cx="3090672"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Public, plus limited distribution</a:t>
            </a:r>
            <a:endParaRPr b="0" i="0" sz="1600" u="none" cap="none" strike="noStrike">
              <a:solidFill>
                <a:schemeClr val="dk1"/>
              </a:solidFill>
              <a:latin typeface="Calibri"/>
              <a:ea typeface="Calibri"/>
              <a:cs typeface="Calibri"/>
              <a:sym typeface="Calibri"/>
            </a:endParaRPr>
          </a:p>
        </p:txBody>
      </p:sp>
      <p:sp>
        <p:nvSpPr>
          <p:cNvPr id="100" name="Google Shape;100;p4"/>
          <p:cNvSpPr txBox="1"/>
          <p:nvPr/>
        </p:nvSpPr>
        <p:spPr>
          <a:xfrm>
            <a:off x="4608576" y="2697480"/>
            <a:ext cx="3090672" cy="9601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Intelligence obtained from publicly available information and other unclassified data with limited public distribution or access.</a:t>
            </a:r>
            <a:endParaRPr b="0" i="0" sz="1200" u="none" cap="none" strike="noStrike">
              <a:solidFill>
                <a:schemeClr val="dk1"/>
              </a:solidFill>
              <a:latin typeface="Calibri"/>
              <a:ea typeface="Calibri"/>
              <a:cs typeface="Calibri"/>
              <a:sym typeface="Calibri"/>
            </a:endParaRPr>
          </a:p>
        </p:txBody>
      </p:sp>
      <p:sp>
        <p:nvSpPr>
          <p:cNvPr id="101" name="Google Shape;101;p4"/>
          <p:cNvSpPr/>
          <p:nvPr/>
        </p:nvSpPr>
        <p:spPr>
          <a:xfrm>
            <a:off x="7991856" y="1883664"/>
            <a:ext cx="3383280" cy="192024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4"/>
          <p:cNvSpPr txBox="1"/>
          <p:nvPr/>
        </p:nvSpPr>
        <p:spPr>
          <a:xfrm>
            <a:off x="8202168" y="2084832"/>
            <a:ext cx="309067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EUROPEAN UNION</a:t>
            </a:r>
            <a:endParaRPr b="0" i="0" sz="1200" u="none" cap="none" strike="noStrike">
              <a:solidFill>
                <a:schemeClr val="dk1"/>
              </a:solidFill>
              <a:latin typeface="Calibri"/>
              <a:ea typeface="Calibri"/>
              <a:cs typeface="Calibri"/>
              <a:sym typeface="Calibri"/>
            </a:endParaRPr>
          </a:p>
        </p:txBody>
      </p:sp>
      <p:sp>
        <p:nvSpPr>
          <p:cNvPr id="103" name="Google Shape;103;p4"/>
          <p:cNvSpPr txBox="1"/>
          <p:nvPr/>
        </p:nvSpPr>
        <p:spPr>
          <a:xfrm>
            <a:off x="8202168" y="2377440"/>
            <a:ext cx="3090672"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Collection plus analysis</a:t>
            </a:r>
            <a:endParaRPr b="0" i="0" sz="1600" u="none" cap="none" strike="noStrike">
              <a:solidFill>
                <a:schemeClr val="dk1"/>
              </a:solidFill>
              <a:latin typeface="Calibri"/>
              <a:ea typeface="Calibri"/>
              <a:cs typeface="Calibri"/>
              <a:sym typeface="Calibri"/>
            </a:endParaRPr>
          </a:p>
        </p:txBody>
      </p:sp>
      <p:sp>
        <p:nvSpPr>
          <p:cNvPr id="104" name="Google Shape;104;p4"/>
          <p:cNvSpPr txBox="1"/>
          <p:nvPr/>
        </p:nvSpPr>
        <p:spPr>
          <a:xfrm>
            <a:off x="8202168" y="2697480"/>
            <a:ext cx="3090672" cy="9601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Collecting and analysing information from open sources to generate actionable intelligence for national security, law enforcement, and business.</a:t>
            </a:r>
            <a:endParaRPr b="0" i="0" sz="1200" u="none" cap="none" strike="noStrike">
              <a:solidFill>
                <a:schemeClr val="dk1"/>
              </a:solidFill>
              <a:latin typeface="Calibri"/>
              <a:ea typeface="Calibri"/>
              <a:cs typeface="Calibri"/>
              <a:sym typeface="Calibri"/>
            </a:endParaRPr>
          </a:p>
        </p:txBody>
      </p:sp>
      <p:sp>
        <p:nvSpPr>
          <p:cNvPr id="105" name="Google Shape;105;p4"/>
          <p:cNvSpPr/>
          <p:nvPr/>
        </p:nvSpPr>
        <p:spPr>
          <a:xfrm>
            <a:off x="813816" y="5276088"/>
            <a:ext cx="10570464" cy="566928"/>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4"/>
          <p:cNvSpPr txBox="1"/>
          <p:nvPr/>
        </p:nvSpPr>
        <p:spPr>
          <a:xfrm>
            <a:off x="1069848" y="5449824"/>
            <a:ext cx="1031443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Strip out the institutional language and all three say the same thing: public information, analyzed to answer a specific question. With a S</a:t>
            </a:r>
            <a:r>
              <a:rPr lang="en-US" sz="1200">
                <a:solidFill>
                  <a:srgbClr val="E3A33B"/>
                </a:solidFill>
                <a:latin typeface="IBM Plex Sans"/>
                <a:ea typeface="IBM Plex Sans"/>
                <a:cs typeface="IBM Plex Sans"/>
                <a:sym typeface="IBM Plex Sans"/>
              </a:rPr>
              <a:t>cope!</a:t>
            </a:r>
            <a:endParaRPr b="0" i="0" sz="1200" u="none" cap="none" strike="noStrike">
              <a:solidFill>
                <a:schemeClr val="dk1"/>
              </a:solidFill>
              <a:latin typeface="Calibri"/>
              <a:ea typeface="Calibri"/>
              <a:cs typeface="Calibri"/>
              <a:sym typeface="Calibri"/>
            </a:endParaRPr>
          </a:p>
        </p:txBody>
      </p:sp>
      <p:sp>
        <p:nvSpPr>
          <p:cNvPr id="107" name="Google Shape;107;p4"/>
          <p:cNvSpPr txBox="1"/>
          <p:nvPr/>
        </p:nvSpPr>
        <p:spPr>
          <a:xfrm>
            <a:off x="813816" y="6236208"/>
            <a:ext cx="1081735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The definition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12" name="Shape 112"/>
        <p:cNvGrpSpPr/>
        <p:nvPr/>
      </p:nvGrpSpPr>
      <p:grpSpPr>
        <a:xfrm>
          <a:off x="0" y="0"/>
          <a:ext cx="0" cy="0"/>
          <a:chOff x="0" y="0"/>
          <a:chExt cx="0" cy="0"/>
        </a:xfrm>
      </p:grpSpPr>
      <p:sp>
        <p:nvSpPr>
          <p:cNvPr id="113" name="Google Shape;113;p5"/>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01</a:t>
            </a:r>
            <a:endParaRPr b="0" i="0" sz="10000" u="none" cap="none" strike="noStrike">
              <a:solidFill>
                <a:schemeClr val="dk1"/>
              </a:solidFill>
              <a:latin typeface="Calibri"/>
              <a:ea typeface="Calibri"/>
              <a:cs typeface="Calibri"/>
              <a:sym typeface="Calibri"/>
            </a:endParaRPr>
          </a:p>
        </p:txBody>
      </p:sp>
      <p:sp>
        <p:nvSpPr>
          <p:cNvPr id="114" name="Google Shape;114;p5"/>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OSINT Foundations</a:t>
            </a:r>
            <a:endParaRPr b="0" i="0" sz="4800" u="none" cap="none" strike="noStrike">
              <a:solidFill>
                <a:schemeClr val="dk1"/>
              </a:solidFill>
              <a:latin typeface="Calibri"/>
              <a:ea typeface="Calibri"/>
              <a:cs typeface="Calibri"/>
              <a:sym typeface="Calibri"/>
            </a:endParaRPr>
          </a:p>
        </p:txBody>
      </p:sp>
      <p:sp>
        <p:nvSpPr>
          <p:cNvPr id="115" name="Google Shape;115;p5"/>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What OSINT is, who uses it, and why it matters to attackers and defenders alike.</a:t>
            </a:r>
            <a:endParaRPr b="0" i="0" sz="1600" u="none" cap="none" strike="noStrike">
              <a:solidFill>
                <a:schemeClr val="dk1"/>
              </a:solidFill>
              <a:latin typeface="Calibri"/>
              <a:ea typeface="Calibri"/>
              <a:cs typeface="Calibri"/>
              <a:sym typeface="Calibri"/>
            </a:endParaRPr>
          </a:p>
        </p:txBody>
      </p:sp>
      <p:sp>
        <p:nvSpPr>
          <p:cNvPr id="116" name="Google Shape;116;p5"/>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DEFINITION · THE INTS · HISTORY · USERS · CASE STUDIES · CAREERS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1" name="Shape 121"/>
        <p:cNvGrpSpPr/>
        <p:nvPr/>
      </p:nvGrpSpPr>
      <p:grpSpPr>
        <a:xfrm>
          <a:off x="0" y="0"/>
          <a:ext cx="0" cy="0"/>
          <a:chOff x="0" y="0"/>
          <a:chExt cx="0" cy="0"/>
        </a:xfrm>
      </p:grpSpPr>
      <p:sp>
        <p:nvSpPr>
          <p:cNvPr id="122" name="Google Shape;122;p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123" name="Google Shape;123;p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What Counts as OSINT</a:t>
            </a:r>
            <a:endParaRPr b="0" i="0" sz="3200" u="none" cap="none" strike="noStrike">
              <a:solidFill>
                <a:schemeClr val="dk1"/>
              </a:solidFill>
              <a:latin typeface="Calibri"/>
              <a:ea typeface="Calibri"/>
              <a:cs typeface="Calibri"/>
              <a:sym typeface="Calibri"/>
            </a:endParaRPr>
          </a:p>
        </p:txBody>
      </p:sp>
      <p:sp>
        <p:nvSpPr>
          <p:cNvPr id="124" name="Google Shape;124;p6"/>
          <p:cNvSpPr txBox="1"/>
          <p:nvPr/>
        </p:nvSpPr>
        <p:spPr>
          <a:xfrm>
            <a:off x="802650" y="1733752"/>
            <a:ext cx="4226700" cy="7773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Open source Information </a:t>
            </a:r>
            <a:r>
              <a:rPr lang="en-US" sz="1600">
                <a:solidFill>
                  <a:srgbClr val="0F1B26"/>
                </a:solidFill>
                <a:latin typeface="Space Grotesk"/>
                <a:ea typeface="Space Grotesk"/>
                <a:cs typeface="Space Grotesk"/>
                <a:sym typeface="Space Grotesk"/>
              </a:rPr>
              <a:t>is different from</a:t>
            </a:r>
            <a:r>
              <a:rPr b="0" i="0" lang="en-US" sz="1600" u="none" cap="none" strike="noStrike">
                <a:solidFill>
                  <a:srgbClr val="0F1B26"/>
                </a:solidFill>
                <a:latin typeface="Space Grotesk"/>
                <a:ea typeface="Space Grotesk"/>
                <a:cs typeface="Space Grotesk"/>
                <a:sym typeface="Space Grotesk"/>
              </a:rPr>
              <a:t> open-source software.</a:t>
            </a:r>
            <a:endParaRPr b="0" i="0" sz="1600" u="none" cap="none" strike="noStrike">
              <a:solidFill>
                <a:schemeClr val="dk1"/>
              </a:solidFill>
              <a:latin typeface="Calibri"/>
              <a:ea typeface="Calibri"/>
              <a:cs typeface="Calibri"/>
              <a:sym typeface="Calibri"/>
            </a:endParaRPr>
          </a:p>
        </p:txBody>
      </p:sp>
      <p:sp>
        <p:nvSpPr>
          <p:cNvPr id="125" name="Google Shape;125;p6"/>
          <p:cNvSpPr/>
          <p:nvPr/>
        </p:nvSpPr>
        <p:spPr>
          <a:xfrm>
            <a:off x="812800" y="4828032"/>
            <a:ext cx="4064000" cy="1115568"/>
          </a:xfrm>
          <a:prstGeom prst="roundRect">
            <a:avLst>
              <a:gd fmla="val 6303"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6"/>
          <p:cNvSpPr txBox="1"/>
          <p:nvPr/>
        </p:nvSpPr>
        <p:spPr>
          <a:xfrm>
            <a:off x="1066800" y="4983480"/>
            <a:ext cx="3698240" cy="85039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Think in source categories, not tool names: tools change, categories last. The 2024 IC OSINT Strategy calls OSINT “the INT of first resort.”</a:t>
            </a:r>
            <a:endParaRPr b="0" i="0" sz="1200" u="none" cap="none" strike="noStrike">
              <a:solidFill>
                <a:schemeClr val="dk1"/>
              </a:solidFill>
              <a:latin typeface="Calibri"/>
              <a:ea typeface="Calibri"/>
              <a:cs typeface="Calibri"/>
              <a:sym typeface="Calibri"/>
            </a:endParaRPr>
          </a:p>
        </p:txBody>
      </p:sp>
      <p:graphicFrame>
        <p:nvGraphicFramePr>
          <p:cNvPr id="127" name="Google Shape;127;p6"/>
          <p:cNvGraphicFramePr/>
          <p:nvPr/>
        </p:nvGraphicFramePr>
        <p:xfrm>
          <a:off x="5283200" y="1879501"/>
          <a:ext cx="3000000" cy="3000000"/>
        </p:xfrm>
        <a:graphic>
          <a:graphicData uri="http://schemas.openxmlformats.org/drawingml/2006/table">
            <a:tbl>
              <a:tblPr>
                <a:noFill/>
                <a:tableStyleId>{52132169-1C29-4672-87D5-AC5C3417310D}</a:tableStyleId>
              </a:tblPr>
              <a:tblGrid>
                <a:gridCol w="3048000"/>
                <a:gridCol w="30480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Generally open source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Generally not open source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Public websites, social posts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Private accounts you can’t view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News, press releases, broadcasts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Data taken by hacking or stolen credentials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Court, property, and business records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Anything behind someone else’s login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Commercial data anyone can buy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Intercepted communications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DNS, WHOIS, certificate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Info gained by pretending to be someone else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28" name="Google Shape;128;p6"/>
          <p:cNvSpPr txBox="1"/>
          <p:nvPr/>
        </p:nvSpPr>
        <p:spPr>
          <a:xfrm>
            <a:off x="5283200" y="5415359"/>
            <a:ext cx="633984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Test: could an ordinary person lawfully see, request, or buy it without special access or deception?</a:t>
            </a:r>
            <a:endParaRPr b="0" i="0" sz="1200" u="none" cap="none" strike="noStrike">
              <a:solidFill>
                <a:schemeClr val="dk1"/>
              </a:solidFill>
              <a:latin typeface="Calibri"/>
              <a:ea typeface="Calibri"/>
              <a:cs typeface="Calibri"/>
              <a:sym typeface="Calibri"/>
            </a:endParaRPr>
          </a:p>
        </p:txBody>
      </p:sp>
      <p:sp>
        <p:nvSpPr>
          <p:cNvPr id="129" name="Google Shape;129;p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
        <p:nvSpPr>
          <p:cNvPr id="130" name="Google Shape;130;p6"/>
          <p:cNvSpPr txBox="1"/>
          <p:nvPr/>
        </p:nvSpPr>
        <p:spPr>
          <a:xfrm>
            <a:off x="803729" y="2511048"/>
            <a:ext cx="4224600" cy="210300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Web pages</a:t>
            </a:r>
            <a:r>
              <a:rPr lang="en-US" sz="1200">
                <a:solidFill>
                  <a:srgbClr val="3B4854"/>
                </a:solidFill>
                <a:latin typeface="IBM Plex Sans"/>
                <a:ea typeface="IBM Plex Sans"/>
                <a:cs typeface="IBM Plex Sans"/>
                <a:sym typeface="IBM Plex Sans"/>
              </a:rPr>
              <a:t>:</a:t>
            </a:r>
            <a:r>
              <a:rPr b="0" i="0" lang="en-US" sz="1200" u="none" cap="none" strike="noStrike">
                <a:solidFill>
                  <a:srgbClr val="3B4854"/>
                </a:solidFill>
                <a:latin typeface="IBM Plex Sans"/>
                <a:ea typeface="IBM Plex Sans"/>
                <a:cs typeface="IBM Plex Sans"/>
                <a:sym typeface="IBM Plex Sans"/>
              </a:rPr>
              <a:t> blogs, forums, and news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Social</a:t>
            </a:r>
            <a:r>
              <a:rPr lang="en-US" sz="1200">
                <a:solidFill>
                  <a:srgbClr val="3B4854"/>
                </a:solidFill>
                <a:latin typeface="IBM Plex Sans"/>
                <a:ea typeface="IBM Plex Sans"/>
                <a:cs typeface="IBM Plex Sans"/>
                <a:sym typeface="IBM Plex Sans"/>
              </a:rPr>
              <a:t>s:</a:t>
            </a:r>
            <a:r>
              <a:rPr b="0" i="0" lang="en-US" sz="1200" u="none" cap="none" strike="noStrike">
                <a:solidFill>
                  <a:srgbClr val="3B4854"/>
                </a:solidFill>
                <a:latin typeface="IBM Plex Sans"/>
                <a:ea typeface="IBM Plex Sans"/>
                <a:cs typeface="IBM Plex Sans"/>
                <a:sym typeface="IBM Plex Sans"/>
              </a:rPr>
              <a:t> photos, profiles, and video</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Public records: courts, property, filings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Technical data: DNS, RDAP, certificate logs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Documents</a:t>
            </a:r>
            <a:r>
              <a:rPr lang="en-US" sz="1200">
                <a:solidFill>
                  <a:srgbClr val="3B4854"/>
                </a:solidFill>
                <a:latin typeface="IBM Plex Sans"/>
                <a:ea typeface="IBM Plex Sans"/>
                <a:cs typeface="IBM Plex Sans"/>
                <a:sym typeface="IBM Plex Sans"/>
              </a:rPr>
              <a:t>:</a:t>
            </a:r>
            <a:r>
              <a:rPr b="0" i="0" lang="en-US" sz="1200" u="none" cap="none" strike="noStrike">
                <a:solidFill>
                  <a:srgbClr val="3B4854"/>
                </a:solidFill>
                <a:latin typeface="IBM Plex Sans"/>
                <a:ea typeface="IBM Plex Sans"/>
                <a:cs typeface="IBM Plex Sans"/>
                <a:sym typeface="IBM Plex Sans"/>
              </a:rPr>
              <a:t> job ads, patents, manuals, resume</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Broadcast</a:t>
            </a:r>
            <a:r>
              <a:rPr lang="en-US" sz="1200">
                <a:solidFill>
                  <a:srgbClr val="3B4854"/>
                </a:solidFill>
                <a:latin typeface="IBM Plex Sans"/>
                <a:ea typeface="IBM Plex Sans"/>
                <a:cs typeface="IBM Plex Sans"/>
                <a:sym typeface="IBM Plex Sans"/>
              </a:rPr>
              <a:t>s:</a:t>
            </a:r>
            <a:r>
              <a:rPr b="0" i="0" lang="en-US" sz="1200" u="none" cap="none" strike="noStrike">
                <a:solidFill>
                  <a:srgbClr val="3B4854"/>
                </a:solidFill>
                <a:latin typeface="IBM Plex Sans"/>
                <a:ea typeface="IBM Plex Sans"/>
                <a:cs typeface="IBM Plex Sans"/>
                <a:sym typeface="IBM Plex Sans"/>
              </a:rPr>
              <a:t> podcasts, and conference talks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Maps</a:t>
            </a:r>
            <a:r>
              <a:rPr lang="en-US" sz="1200">
                <a:solidFill>
                  <a:srgbClr val="3B4854"/>
                </a:solidFill>
                <a:latin typeface="IBM Plex Sans"/>
                <a:ea typeface="IBM Plex Sans"/>
                <a:cs typeface="IBM Plex Sans"/>
                <a:sym typeface="IBM Plex Sans"/>
              </a:rPr>
              <a:t>: geo-location,</a:t>
            </a:r>
            <a:r>
              <a:rPr b="0" i="0" lang="en-US" sz="1200" u="none" cap="none" strike="noStrike">
                <a:solidFill>
                  <a:srgbClr val="3B4854"/>
                </a:solidFill>
                <a:latin typeface="IBM Plex Sans"/>
                <a:ea typeface="IBM Plex Sans"/>
                <a:cs typeface="IBM Plex Sans"/>
                <a:sym typeface="IBM Plex Sans"/>
              </a:rPr>
              <a:t> imagery, and archived copies of pages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Grey zone: breach data</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35" name="Shape 135"/>
        <p:cNvGrpSpPr/>
        <p:nvPr/>
      </p:nvGrpSpPr>
      <p:grpSpPr>
        <a:xfrm>
          <a:off x="0" y="0"/>
          <a:ext cx="0" cy="0"/>
          <a:chOff x="0" y="0"/>
          <a:chExt cx="0" cy="0"/>
        </a:xfrm>
      </p:grpSpPr>
      <p:sp>
        <p:nvSpPr>
          <p:cNvPr id="136" name="Google Shape;136;p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137" name="Google Shape;137;p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Data, Information, Intelligence</a:t>
            </a:r>
            <a:endParaRPr b="0" i="0" sz="3200" u="none" cap="none" strike="noStrike">
              <a:solidFill>
                <a:schemeClr val="dk1"/>
              </a:solidFill>
              <a:latin typeface="Calibri"/>
              <a:ea typeface="Calibri"/>
              <a:cs typeface="Calibri"/>
              <a:sym typeface="Calibri"/>
            </a:endParaRPr>
          </a:p>
        </p:txBody>
      </p:sp>
      <p:sp>
        <p:nvSpPr>
          <p:cNvPr id="138" name="Google Shape;138;p7"/>
          <p:cNvSpPr txBox="1"/>
          <p:nvPr/>
        </p:nvSpPr>
        <p:spPr>
          <a:xfrm>
            <a:off x="812800" y="1879501"/>
            <a:ext cx="10820400" cy="32004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8F5300"/>
              </a:buClr>
              <a:buSzPts val="1600"/>
              <a:buFont typeface="Space Grotesk"/>
              <a:buNone/>
            </a:pPr>
            <a:r>
              <a:rPr lang="en-US" sz="1600">
                <a:solidFill>
                  <a:srgbClr val="8F5300"/>
                </a:solidFill>
                <a:latin typeface="Space Grotesk"/>
                <a:ea typeface="Space Grotesk"/>
                <a:cs typeface="Space Grotesk"/>
                <a:sym typeface="Space Grotesk"/>
              </a:rPr>
              <a:t>Three Fundamental Parts of intelligence Gathering </a:t>
            </a:r>
            <a:endParaRPr b="0" i="0" sz="1600" u="none" cap="none" strike="noStrike">
              <a:solidFill>
                <a:schemeClr val="dk1"/>
              </a:solidFill>
              <a:latin typeface="Calibri"/>
              <a:ea typeface="Calibri"/>
              <a:cs typeface="Calibri"/>
              <a:sym typeface="Calibri"/>
            </a:endParaRPr>
          </a:p>
        </p:txBody>
      </p:sp>
      <p:sp>
        <p:nvSpPr>
          <p:cNvPr id="139" name="Google Shape;139;p7"/>
          <p:cNvSpPr/>
          <p:nvPr/>
        </p:nvSpPr>
        <p:spPr>
          <a:xfrm>
            <a:off x="812800" y="2542032"/>
            <a:ext cx="3153767" cy="2615184"/>
          </a:xfrm>
          <a:prstGeom prst="roundRect">
            <a:avLst>
              <a:gd fmla="val 341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7"/>
          <p:cNvSpPr txBox="1"/>
          <p:nvPr/>
        </p:nvSpPr>
        <p:spPr>
          <a:xfrm>
            <a:off x="996950" y="2706624"/>
            <a:ext cx="289688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Data</a:t>
            </a:r>
            <a:endParaRPr b="0" i="0" sz="1600" u="none" cap="none" strike="noStrike">
              <a:solidFill>
                <a:schemeClr val="dk1"/>
              </a:solidFill>
              <a:latin typeface="Calibri"/>
              <a:ea typeface="Calibri"/>
              <a:cs typeface="Calibri"/>
              <a:sym typeface="Calibri"/>
            </a:endParaRPr>
          </a:p>
        </p:txBody>
      </p:sp>
      <p:sp>
        <p:nvSpPr>
          <p:cNvPr id="141" name="Google Shape;141;p7"/>
          <p:cNvSpPr txBox="1"/>
          <p:nvPr/>
        </p:nvSpPr>
        <p:spPr>
          <a:xfrm>
            <a:off x="996950" y="2999232"/>
            <a:ext cx="289688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Raw facts</a:t>
            </a:r>
            <a:endParaRPr b="0" i="0" sz="1200" u="none" cap="none" strike="noStrike">
              <a:solidFill>
                <a:schemeClr val="dk1"/>
              </a:solidFill>
              <a:latin typeface="Calibri"/>
              <a:ea typeface="Calibri"/>
              <a:cs typeface="Calibri"/>
              <a:sym typeface="Calibri"/>
            </a:endParaRPr>
          </a:p>
        </p:txBody>
      </p:sp>
      <p:sp>
        <p:nvSpPr>
          <p:cNvPr id="142" name="Google Shape;142;p7"/>
          <p:cNvSpPr txBox="1"/>
          <p:nvPr/>
        </p:nvSpPr>
        <p:spPr>
          <a:xfrm>
            <a:off x="996950" y="3694176"/>
            <a:ext cx="2896886" cy="132588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MX records point to Microsoft</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14 IT staff listed on LinkedIn</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Contact page shows jane.doe@</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vpn.security-inc.com in cert logs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Job ad: M365, Okta; new CFO named</a:t>
            </a:r>
            <a:endParaRPr b="0" i="0" sz="1200" u="none" cap="none" strike="noStrike">
              <a:solidFill>
                <a:schemeClr val="dk1"/>
              </a:solidFill>
              <a:latin typeface="Calibri"/>
              <a:ea typeface="Calibri"/>
              <a:cs typeface="Calibri"/>
              <a:sym typeface="Calibri"/>
            </a:endParaRPr>
          </a:p>
        </p:txBody>
      </p:sp>
      <p:sp>
        <p:nvSpPr>
          <p:cNvPr id="143" name="Google Shape;143;p7"/>
          <p:cNvSpPr/>
          <p:nvPr/>
        </p:nvSpPr>
        <p:spPr>
          <a:xfrm>
            <a:off x="4093567" y="3624461"/>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7"/>
          <p:cNvSpPr/>
          <p:nvPr/>
        </p:nvSpPr>
        <p:spPr>
          <a:xfrm>
            <a:off x="4525367" y="2542032"/>
            <a:ext cx="3153866" cy="2615184"/>
          </a:xfrm>
          <a:prstGeom prst="roundRect">
            <a:avLst>
              <a:gd fmla="val 341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7"/>
          <p:cNvSpPr txBox="1"/>
          <p:nvPr/>
        </p:nvSpPr>
        <p:spPr>
          <a:xfrm>
            <a:off x="4709517" y="2706624"/>
            <a:ext cx="2896989"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Information</a:t>
            </a:r>
            <a:endParaRPr b="0" i="0" sz="1600" u="none" cap="none" strike="noStrike">
              <a:solidFill>
                <a:schemeClr val="dk1"/>
              </a:solidFill>
              <a:latin typeface="Calibri"/>
              <a:ea typeface="Calibri"/>
              <a:cs typeface="Calibri"/>
              <a:sym typeface="Calibri"/>
            </a:endParaRPr>
          </a:p>
        </p:txBody>
      </p:sp>
      <p:sp>
        <p:nvSpPr>
          <p:cNvPr id="146" name="Google Shape;146;p7"/>
          <p:cNvSpPr txBox="1"/>
          <p:nvPr/>
        </p:nvSpPr>
        <p:spPr>
          <a:xfrm>
            <a:off x="4709517" y="2999232"/>
            <a:ext cx="2896989"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Organized, in context</a:t>
            </a:r>
            <a:endParaRPr b="0" i="0" sz="1200" u="none" cap="none" strike="noStrike">
              <a:solidFill>
                <a:schemeClr val="dk1"/>
              </a:solidFill>
              <a:latin typeface="Calibri"/>
              <a:ea typeface="Calibri"/>
              <a:cs typeface="Calibri"/>
              <a:sym typeface="Calibri"/>
            </a:endParaRPr>
          </a:p>
        </p:txBody>
      </p:sp>
      <p:sp>
        <p:nvSpPr>
          <p:cNvPr id="147" name="Google Shape;147;p7"/>
          <p:cNvSpPr txBox="1"/>
          <p:nvPr/>
        </p:nvSpPr>
        <p:spPr>
          <a:xfrm>
            <a:off x="4709517" y="3694176"/>
            <a:ext cx="2896989" cy="132588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Runs Microsoft 365 and Okta</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Email format is first.last@</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Has an internet-facing VPN</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Has a brand-new CFO</a:t>
            </a:r>
            <a:endParaRPr b="0" i="0" sz="1200" u="none" cap="none" strike="noStrike">
              <a:solidFill>
                <a:schemeClr val="dk1"/>
              </a:solidFill>
              <a:latin typeface="Calibri"/>
              <a:ea typeface="Calibri"/>
              <a:cs typeface="Calibri"/>
              <a:sym typeface="Calibri"/>
            </a:endParaRPr>
          </a:p>
        </p:txBody>
      </p:sp>
      <p:sp>
        <p:nvSpPr>
          <p:cNvPr id="148" name="Google Shape;148;p7"/>
          <p:cNvSpPr/>
          <p:nvPr/>
        </p:nvSpPr>
        <p:spPr>
          <a:xfrm>
            <a:off x="7806234" y="3624461"/>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7"/>
          <p:cNvSpPr/>
          <p:nvPr/>
        </p:nvSpPr>
        <p:spPr>
          <a:xfrm>
            <a:off x="8238034" y="2542032"/>
            <a:ext cx="3141166" cy="2615184"/>
          </a:xfrm>
          <a:prstGeom prst="roundRect">
            <a:avLst>
              <a:gd fmla="val 3413"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7"/>
          <p:cNvSpPr txBox="1"/>
          <p:nvPr/>
        </p:nvSpPr>
        <p:spPr>
          <a:xfrm>
            <a:off x="8415834" y="2706624"/>
            <a:ext cx="2896989"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Intelligence</a:t>
            </a:r>
            <a:endParaRPr b="0" i="0" sz="1600" u="none" cap="none" strike="noStrike">
              <a:solidFill>
                <a:schemeClr val="dk1"/>
              </a:solidFill>
              <a:latin typeface="Calibri"/>
              <a:ea typeface="Calibri"/>
              <a:cs typeface="Calibri"/>
              <a:sym typeface="Calibri"/>
            </a:endParaRPr>
          </a:p>
        </p:txBody>
      </p:sp>
      <p:sp>
        <p:nvSpPr>
          <p:cNvPr id="151" name="Google Shape;151;p7"/>
          <p:cNvSpPr txBox="1"/>
          <p:nvPr/>
        </p:nvSpPr>
        <p:spPr>
          <a:xfrm>
            <a:off x="8415834" y="2999232"/>
            <a:ext cx="2896989"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Answers “so what?”</a:t>
            </a:r>
            <a:endParaRPr b="0" i="0" sz="1200" u="none" cap="none" strike="noStrike">
              <a:solidFill>
                <a:schemeClr val="dk1"/>
              </a:solidFill>
              <a:latin typeface="Calibri"/>
              <a:ea typeface="Calibri"/>
              <a:cs typeface="Calibri"/>
              <a:sym typeface="Calibri"/>
            </a:endParaRPr>
          </a:p>
        </p:txBody>
      </p:sp>
      <p:sp>
        <p:nvSpPr>
          <p:cNvPr id="152" name="Google Shape;152;p7"/>
          <p:cNvSpPr txBox="1"/>
          <p:nvPr/>
        </p:nvSpPr>
        <p:spPr>
          <a:xfrm>
            <a:off x="8415834" y="3694176"/>
            <a:ext cx="2896989" cy="132588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Highly exposed to credential phishing</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Fake M365 and Okta pages would work</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New CFO is a likely BEC target</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Confidence: moderate</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Act: phishing-resistant MFA first</a:t>
            </a:r>
            <a:endParaRPr b="0" i="0" sz="1200" u="none" cap="none" strike="noStrike">
              <a:solidFill>
                <a:schemeClr val="dk1"/>
              </a:solidFill>
              <a:latin typeface="Calibri"/>
              <a:ea typeface="Calibri"/>
              <a:cs typeface="Calibri"/>
              <a:sym typeface="Calibri"/>
            </a:endParaRPr>
          </a:p>
        </p:txBody>
      </p:sp>
      <p:sp>
        <p:nvSpPr>
          <p:cNvPr id="153" name="Google Shape;153;p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Test:</a:t>
            </a:r>
            <a:r>
              <a:rPr b="0" i="0" lang="en-US" sz="1200" u="none" cap="none" strike="noStrike">
                <a:solidFill>
                  <a:srgbClr val="F3F1EA"/>
                </a:solidFill>
                <a:latin typeface="IBM Plex Sans"/>
                <a:ea typeface="IBM Plex Sans"/>
                <a:cs typeface="IBM Plex Sans"/>
                <a:sym typeface="IBM Plex Sans"/>
              </a:rPr>
              <a:t> Read your finding and ask “so what?” If you can’t answer, you have information, not intelligence.</a:t>
            </a:r>
            <a:endParaRPr b="0" i="0" sz="1200" u="none" cap="none" strike="noStrike">
              <a:solidFill>
                <a:schemeClr val="dk1"/>
              </a:solidFill>
              <a:latin typeface="Calibri"/>
              <a:ea typeface="Calibri"/>
              <a:cs typeface="Calibri"/>
              <a:sym typeface="Calibri"/>
            </a:endParaRPr>
          </a:p>
        </p:txBody>
      </p:sp>
      <p:sp>
        <p:nvSpPr>
          <p:cNvPr id="155" name="Google Shape;155;p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
        <p:nvSpPr>
          <p:cNvPr id="156" name="Google Shape;156;p7"/>
          <p:cNvSpPr txBox="1"/>
          <p:nvPr/>
        </p:nvSpPr>
        <p:spPr>
          <a:xfrm>
            <a:off x="996696" y="3218688"/>
            <a:ext cx="2898648" cy="4297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Six separate things we found. None of them mean anything alone.</a:t>
            </a:r>
            <a:endParaRPr b="0" i="0" sz="1200" u="none" cap="none" strike="noStrike">
              <a:solidFill>
                <a:schemeClr val="dk1"/>
              </a:solidFill>
              <a:latin typeface="Calibri"/>
              <a:ea typeface="Calibri"/>
              <a:cs typeface="Calibri"/>
              <a:sym typeface="Calibri"/>
            </a:endParaRPr>
          </a:p>
        </p:txBody>
      </p:sp>
      <p:sp>
        <p:nvSpPr>
          <p:cNvPr id="157" name="Google Shape;157;p7"/>
          <p:cNvSpPr txBox="1"/>
          <p:nvPr/>
        </p:nvSpPr>
        <p:spPr>
          <a:xfrm>
            <a:off x="4709160" y="3218688"/>
            <a:ext cx="2898648" cy="4297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same facts, sorted and joined up. Now they describe a company.</a:t>
            </a:r>
            <a:endParaRPr b="0" i="0" sz="1200" u="none" cap="none" strike="noStrike">
              <a:solidFill>
                <a:schemeClr val="dk1"/>
              </a:solidFill>
              <a:latin typeface="Calibri"/>
              <a:ea typeface="Calibri"/>
              <a:cs typeface="Calibri"/>
              <a:sym typeface="Calibri"/>
            </a:endParaRPr>
          </a:p>
        </p:txBody>
      </p:sp>
      <p:sp>
        <p:nvSpPr>
          <p:cNvPr id="158" name="Google Shape;158;p7"/>
          <p:cNvSpPr txBox="1"/>
          <p:nvPr/>
        </p:nvSpPr>
        <p:spPr>
          <a:xfrm>
            <a:off x="8412480" y="3218688"/>
            <a:ext cx="2898648" cy="4297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What it means for the question, and what someone should do next.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63" name="Shape 163"/>
        <p:cNvGrpSpPr/>
        <p:nvPr/>
      </p:nvGrpSpPr>
      <p:grpSpPr>
        <a:xfrm>
          <a:off x="0" y="0"/>
          <a:ext cx="0" cy="0"/>
          <a:chOff x="0" y="0"/>
          <a:chExt cx="0" cy="0"/>
        </a:xfrm>
      </p:grpSpPr>
      <p:sp>
        <p:nvSpPr>
          <p:cNvPr id="164" name="Google Shape;164;p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165" name="Google Shape;165;p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Intelligence Disciplines</a:t>
            </a:r>
            <a:endParaRPr b="0" i="0" sz="3200" u="none" cap="none" strike="noStrike">
              <a:solidFill>
                <a:schemeClr val="dk1"/>
              </a:solidFill>
              <a:latin typeface="Calibri"/>
              <a:ea typeface="Calibri"/>
              <a:cs typeface="Calibri"/>
              <a:sym typeface="Calibri"/>
            </a:endParaRPr>
          </a:p>
        </p:txBody>
      </p:sp>
      <p:sp>
        <p:nvSpPr>
          <p:cNvPr id="166" name="Google Shape;166;p8"/>
          <p:cNvSpPr/>
          <p:nvPr/>
        </p:nvSpPr>
        <p:spPr>
          <a:xfrm>
            <a:off x="812800" y="1879501"/>
            <a:ext cx="1981200" cy="2305943"/>
          </a:xfrm>
          <a:prstGeom prst="roundRect">
            <a:avLst>
              <a:gd fmla="val 384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8"/>
          <p:cNvSpPr txBox="1"/>
          <p:nvPr/>
        </p:nvSpPr>
        <p:spPr>
          <a:xfrm>
            <a:off x="990600" y="2057301"/>
            <a:ext cx="16906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3A33B"/>
              </a:buClr>
              <a:buSzPts val="1600"/>
              <a:buFont typeface="IBM Plex Mono"/>
              <a:buNone/>
            </a:pPr>
            <a:r>
              <a:rPr b="1" i="0" lang="en-US" sz="1600" u="none" cap="none" strike="noStrike">
                <a:solidFill>
                  <a:srgbClr val="E3A33B"/>
                </a:solidFill>
                <a:latin typeface="IBM Plex Mono"/>
                <a:ea typeface="IBM Plex Mono"/>
                <a:cs typeface="IBM Plex Mono"/>
                <a:sym typeface="IBM Plex Mono"/>
              </a:rPr>
              <a:t>OSINT</a:t>
            </a:r>
            <a:endParaRPr b="0" i="0" sz="1600" u="none" cap="none" strike="noStrike">
              <a:solidFill>
                <a:schemeClr val="dk1"/>
              </a:solidFill>
              <a:latin typeface="Calibri"/>
              <a:ea typeface="Calibri"/>
              <a:cs typeface="Calibri"/>
              <a:sym typeface="Calibri"/>
            </a:endParaRPr>
          </a:p>
        </p:txBody>
      </p:sp>
      <p:sp>
        <p:nvSpPr>
          <p:cNvPr id="168" name="Google Shape;168;p8"/>
          <p:cNvSpPr txBox="1"/>
          <p:nvPr/>
        </p:nvSpPr>
        <p:spPr>
          <a:xfrm>
            <a:off x="990600" y="2377281"/>
            <a:ext cx="1690624" cy="4113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3F1EA"/>
              </a:buClr>
              <a:buSzPts val="1200"/>
              <a:buFont typeface="IBM Plex Sans"/>
              <a:buNone/>
            </a:pPr>
            <a:r>
              <a:rPr b="1" i="0" lang="en-US" sz="1200" u="none" cap="none" strike="noStrike">
                <a:solidFill>
                  <a:srgbClr val="F3F1EA"/>
                </a:solidFill>
                <a:latin typeface="IBM Plex Sans"/>
                <a:ea typeface="IBM Plex Sans"/>
                <a:cs typeface="IBM Plex Sans"/>
                <a:sym typeface="IBM Plex Sans"/>
              </a:rPr>
              <a:t>Open Source Intelligence</a:t>
            </a:r>
            <a:endParaRPr b="0" i="0" sz="1200" u="none" cap="none" strike="noStrike">
              <a:solidFill>
                <a:schemeClr val="dk1"/>
              </a:solidFill>
              <a:latin typeface="Calibri"/>
              <a:ea typeface="Calibri"/>
              <a:cs typeface="Calibri"/>
              <a:sym typeface="Calibri"/>
            </a:endParaRPr>
          </a:p>
        </p:txBody>
      </p:sp>
      <p:sp>
        <p:nvSpPr>
          <p:cNvPr id="169" name="Google Shape;169;p8"/>
          <p:cNvSpPr txBox="1"/>
          <p:nvPr/>
        </p:nvSpPr>
        <p:spPr>
          <a:xfrm>
            <a:off x="990600" y="2864842"/>
            <a:ext cx="1690624" cy="6399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Publicly or commercially available information</a:t>
            </a:r>
            <a:endParaRPr b="0" i="0" sz="1200" u="none" cap="none" strike="noStrike">
              <a:solidFill>
                <a:schemeClr val="dk1"/>
              </a:solidFill>
              <a:latin typeface="Calibri"/>
              <a:ea typeface="Calibri"/>
              <a:cs typeface="Calibri"/>
              <a:sym typeface="Calibri"/>
            </a:endParaRPr>
          </a:p>
        </p:txBody>
      </p:sp>
      <p:sp>
        <p:nvSpPr>
          <p:cNvPr id="170" name="Google Shape;170;p8"/>
          <p:cNvSpPr txBox="1"/>
          <p:nvPr/>
        </p:nvSpPr>
        <p:spPr>
          <a:xfrm>
            <a:off x="990600" y="3581003"/>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e.g., news, social media, public records</a:t>
            </a:r>
            <a:endParaRPr b="0" i="0" sz="1200" u="none" cap="none" strike="noStrike">
              <a:solidFill>
                <a:schemeClr val="dk1"/>
              </a:solidFill>
              <a:latin typeface="Calibri"/>
              <a:ea typeface="Calibri"/>
              <a:cs typeface="Calibri"/>
              <a:sym typeface="Calibri"/>
            </a:endParaRPr>
          </a:p>
        </p:txBody>
      </p:sp>
      <p:sp>
        <p:nvSpPr>
          <p:cNvPr id="171" name="Google Shape;171;p8"/>
          <p:cNvSpPr/>
          <p:nvPr/>
        </p:nvSpPr>
        <p:spPr>
          <a:xfrm>
            <a:off x="2946400" y="1879501"/>
            <a:ext cx="1993900" cy="2305943"/>
          </a:xfrm>
          <a:prstGeom prst="roundRect">
            <a:avLst>
              <a:gd fmla="val 382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8"/>
          <p:cNvSpPr txBox="1"/>
          <p:nvPr/>
        </p:nvSpPr>
        <p:spPr>
          <a:xfrm>
            <a:off x="3130550" y="2063651"/>
            <a:ext cx="16906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HUMINT</a:t>
            </a:r>
            <a:endParaRPr b="0" i="0" sz="1600" u="none" cap="none" strike="noStrike">
              <a:solidFill>
                <a:schemeClr val="dk1"/>
              </a:solidFill>
              <a:latin typeface="Calibri"/>
              <a:ea typeface="Calibri"/>
              <a:cs typeface="Calibri"/>
              <a:sym typeface="Calibri"/>
            </a:endParaRPr>
          </a:p>
        </p:txBody>
      </p:sp>
      <p:sp>
        <p:nvSpPr>
          <p:cNvPr id="173" name="Google Shape;173;p8"/>
          <p:cNvSpPr txBox="1"/>
          <p:nvPr/>
        </p:nvSpPr>
        <p:spPr>
          <a:xfrm>
            <a:off x="3130550" y="2383631"/>
            <a:ext cx="1690624" cy="2056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Human Intelligence</a:t>
            </a:r>
            <a:endParaRPr b="0" i="0" sz="1200" u="none" cap="none" strike="noStrike">
              <a:solidFill>
                <a:schemeClr val="dk1"/>
              </a:solidFill>
              <a:latin typeface="Calibri"/>
              <a:ea typeface="Calibri"/>
              <a:cs typeface="Calibri"/>
              <a:sym typeface="Calibri"/>
            </a:endParaRPr>
          </a:p>
        </p:txBody>
      </p:sp>
      <p:sp>
        <p:nvSpPr>
          <p:cNvPr id="174" name="Google Shape;174;p8"/>
          <p:cNvSpPr txBox="1"/>
          <p:nvPr/>
        </p:nvSpPr>
        <p:spPr>
          <a:xfrm>
            <a:off x="3130550" y="2665512"/>
            <a:ext cx="169062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People</a:t>
            </a:r>
            <a:endParaRPr b="0" i="0" sz="1200" u="none" cap="none" strike="noStrike">
              <a:solidFill>
                <a:schemeClr val="dk1"/>
              </a:solidFill>
              <a:latin typeface="Calibri"/>
              <a:ea typeface="Calibri"/>
              <a:cs typeface="Calibri"/>
              <a:sym typeface="Calibri"/>
            </a:endParaRPr>
          </a:p>
        </p:txBody>
      </p:sp>
      <p:sp>
        <p:nvSpPr>
          <p:cNvPr id="175" name="Google Shape;175;p8"/>
          <p:cNvSpPr txBox="1"/>
          <p:nvPr/>
        </p:nvSpPr>
        <p:spPr>
          <a:xfrm>
            <a:off x="3130550" y="2955032"/>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e.g., interviews, informants, debriefings</a:t>
            </a:r>
            <a:endParaRPr b="0" i="0" sz="1200" u="none" cap="none" strike="noStrike">
              <a:solidFill>
                <a:schemeClr val="dk1"/>
              </a:solidFill>
              <a:latin typeface="Calibri"/>
              <a:ea typeface="Calibri"/>
              <a:cs typeface="Calibri"/>
              <a:sym typeface="Calibri"/>
            </a:endParaRPr>
          </a:p>
        </p:txBody>
      </p:sp>
      <p:sp>
        <p:nvSpPr>
          <p:cNvPr id="176" name="Google Shape;176;p8"/>
          <p:cNvSpPr/>
          <p:nvPr/>
        </p:nvSpPr>
        <p:spPr>
          <a:xfrm>
            <a:off x="5092700" y="1879501"/>
            <a:ext cx="1993900" cy="2305943"/>
          </a:xfrm>
          <a:prstGeom prst="roundRect">
            <a:avLst>
              <a:gd fmla="val 382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8"/>
          <p:cNvSpPr txBox="1"/>
          <p:nvPr/>
        </p:nvSpPr>
        <p:spPr>
          <a:xfrm>
            <a:off x="5276850" y="2063651"/>
            <a:ext cx="16906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SIGINT</a:t>
            </a:r>
            <a:endParaRPr b="0" i="0" sz="1600" u="none" cap="none" strike="noStrike">
              <a:solidFill>
                <a:schemeClr val="dk1"/>
              </a:solidFill>
              <a:latin typeface="Calibri"/>
              <a:ea typeface="Calibri"/>
              <a:cs typeface="Calibri"/>
              <a:sym typeface="Calibri"/>
            </a:endParaRPr>
          </a:p>
        </p:txBody>
      </p:sp>
      <p:sp>
        <p:nvSpPr>
          <p:cNvPr id="178" name="Google Shape;178;p8"/>
          <p:cNvSpPr txBox="1"/>
          <p:nvPr/>
        </p:nvSpPr>
        <p:spPr>
          <a:xfrm>
            <a:off x="5276850" y="2383631"/>
            <a:ext cx="1690624" cy="20568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Signals Intelligence</a:t>
            </a:r>
            <a:endParaRPr b="0" i="0" sz="1200" u="none" cap="none" strike="noStrike">
              <a:solidFill>
                <a:schemeClr val="dk1"/>
              </a:solidFill>
              <a:latin typeface="Calibri"/>
              <a:ea typeface="Calibri"/>
              <a:cs typeface="Calibri"/>
              <a:sym typeface="Calibri"/>
            </a:endParaRPr>
          </a:p>
        </p:txBody>
      </p:sp>
      <p:sp>
        <p:nvSpPr>
          <p:cNvPr id="179" name="Google Shape;179;p8"/>
          <p:cNvSpPr txBox="1"/>
          <p:nvPr/>
        </p:nvSpPr>
        <p:spPr>
          <a:xfrm>
            <a:off x="5276850" y="2665512"/>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Intercepted signals and communications</a:t>
            </a:r>
            <a:endParaRPr b="0" i="0" sz="1200" u="none" cap="none" strike="noStrike">
              <a:solidFill>
                <a:schemeClr val="dk1"/>
              </a:solidFill>
              <a:latin typeface="Calibri"/>
              <a:ea typeface="Calibri"/>
              <a:cs typeface="Calibri"/>
              <a:sym typeface="Calibri"/>
            </a:endParaRPr>
          </a:p>
        </p:txBody>
      </p:sp>
      <p:sp>
        <p:nvSpPr>
          <p:cNvPr id="180" name="Google Shape;180;p8"/>
          <p:cNvSpPr txBox="1"/>
          <p:nvPr/>
        </p:nvSpPr>
        <p:spPr>
          <a:xfrm>
            <a:off x="5276850" y="3168352"/>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e.g., intercepted radio or network traffic</a:t>
            </a:r>
            <a:endParaRPr b="0" i="0" sz="1200" u="none" cap="none" strike="noStrike">
              <a:solidFill>
                <a:schemeClr val="dk1"/>
              </a:solidFill>
              <a:latin typeface="Calibri"/>
              <a:ea typeface="Calibri"/>
              <a:cs typeface="Calibri"/>
              <a:sym typeface="Calibri"/>
            </a:endParaRPr>
          </a:p>
        </p:txBody>
      </p:sp>
      <p:sp>
        <p:nvSpPr>
          <p:cNvPr id="181" name="Google Shape;181;p8"/>
          <p:cNvSpPr/>
          <p:nvPr/>
        </p:nvSpPr>
        <p:spPr>
          <a:xfrm>
            <a:off x="7239000" y="1879501"/>
            <a:ext cx="1993900" cy="2305943"/>
          </a:xfrm>
          <a:prstGeom prst="roundRect">
            <a:avLst>
              <a:gd fmla="val 382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8"/>
          <p:cNvSpPr txBox="1"/>
          <p:nvPr/>
        </p:nvSpPr>
        <p:spPr>
          <a:xfrm>
            <a:off x="7423150" y="2063651"/>
            <a:ext cx="16906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GEOINT</a:t>
            </a:r>
            <a:endParaRPr b="0" i="0" sz="1600" u="none" cap="none" strike="noStrike">
              <a:solidFill>
                <a:schemeClr val="dk1"/>
              </a:solidFill>
              <a:latin typeface="Calibri"/>
              <a:ea typeface="Calibri"/>
              <a:cs typeface="Calibri"/>
              <a:sym typeface="Calibri"/>
            </a:endParaRPr>
          </a:p>
        </p:txBody>
      </p:sp>
      <p:sp>
        <p:nvSpPr>
          <p:cNvPr id="183" name="Google Shape;183;p8"/>
          <p:cNvSpPr txBox="1"/>
          <p:nvPr/>
        </p:nvSpPr>
        <p:spPr>
          <a:xfrm>
            <a:off x="7423150" y="2383631"/>
            <a:ext cx="1690624" cy="4113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Geospatial Intelligence</a:t>
            </a:r>
            <a:endParaRPr b="0" i="0" sz="1200" u="none" cap="none" strike="noStrike">
              <a:solidFill>
                <a:schemeClr val="dk1"/>
              </a:solidFill>
              <a:latin typeface="Calibri"/>
              <a:ea typeface="Calibri"/>
              <a:cs typeface="Calibri"/>
              <a:sym typeface="Calibri"/>
            </a:endParaRPr>
          </a:p>
        </p:txBody>
      </p:sp>
      <p:sp>
        <p:nvSpPr>
          <p:cNvPr id="184" name="Google Shape;184;p8"/>
          <p:cNvSpPr txBox="1"/>
          <p:nvPr/>
        </p:nvSpPr>
        <p:spPr>
          <a:xfrm>
            <a:off x="7423150" y="2871192"/>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Imagery and geospatial data (includes IMINT)</a:t>
            </a:r>
            <a:endParaRPr b="0" i="0" sz="1200" u="none" cap="none" strike="noStrike">
              <a:solidFill>
                <a:schemeClr val="dk1"/>
              </a:solidFill>
              <a:latin typeface="Calibri"/>
              <a:ea typeface="Calibri"/>
              <a:cs typeface="Calibri"/>
              <a:sym typeface="Calibri"/>
            </a:endParaRPr>
          </a:p>
        </p:txBody>
      </p:sp>
      <p:sp>
        <p:nvSpPr>
          <p:cNvPr id="185" name="Google Shape;185;p8"/>
          <p:cNvSpPr txBox="1"/>
          <p:nvPr/>
        </p:nvSpPr>
        <p:spPr>
          <a:xfrm>
            <a:off x="7423150" y="3374033"/>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e.g., satellite imagery, maps</a:t>
            </a:r>
            <a:endParaRPr b="0" i="0" sz="1200" u="none" cap="none" strike="noStrike">
              <a:solidFill>
                <a:schemeClr val="dk1"/>
              </a:solidFill>
              <a:latin typeface="Calibri"/>
              <a:ea typeface="Calibri"/>
              <a:cs typeface="Calibri"/>
              <a:sym typeface="Calibri"/>
            </a:endParaRPr>
          </a:p>
        </p:txBody>
      </p:sp>
      <p:sp>
        <p:nvSpPr>
          <p:cNvPr id="186" name="Google Shape;186;p8"/>
          <p:cNvSpPr/>
          <p:nvPr/>
        </p:nvSpPr>
        <p:spPr>
          <a:xfrm>
            <a:off x="9385300" y="1879501"/>
            <a:ext cx="1993900" cy="2305943"/>
          </a:xfrm>
          <a:prstGeom prst="roundRect">
            <a:avLst>
              <a:gd fmla="val 382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8"/>
          <p:cNvSpPr txBox="1"/>
          <p:nvPr/>
        </p:nvSpPr>
        <p:spPr>
          <a:xfrm>
            <a:off x="9569450" y="2063651"/>
            <a:ext cx="16906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MASINT</a:t>
            </a:r>
            <a:endParaRPr b="0" i="0" sz="1600" u="none" cap="none" strike="noStrike">
              <a:solidFill>
                <a:schemeClr val="dk1"/>
              </a:solidFill>
              <a:latin typeface="Calibri"/>
              <a:ea typeface="Calibri"/>
              <a:cs typeface="Calibri"/>
              <a:sym typeface="Calibri"/>
            </a:endParaRPr>
          </a:p>
        </p:txBody>
      </p:sp>
      <p:sp>
        <p:nvSpPr>
          <p:cNvPr id="188" name="Google Shape;188;p8"/>
          <p:cNvSpPr txBox="1"/>
          <p:nvPr/>
        </p:nvSpPr>
        <p:spPr>
          <a:xfrm>
            <a:off x="9569450" y="2383631"/>
            <a:ext cx="1690624" cy="41136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Measurement and Signature Intelligence</a:t>
            </a:r>
            <a:endParaRPr b="0" i="0" sz="1200" u="none" cap="none" strike="noStrike">
              <a:solidFill>
                <a:schemeClr val="dk1"/>
              </a:solidFill>
              <a:latin typeface="Calibri"/>
              <a:ea typeface="Calibri"/>
              <a:cs typeface="Calibri"/>
              <a:sym typeface="Calibri"/>
            </a:endParaRPr>
          </a:p>
        </p:txBody>
      </p:sp>
      <p:sp>
        <p:nvSpPr>
          <p:cNvPr id="189" name="Google Shape;189;p8"/>
          <p:cNvSpPr txBox="1"/>
          <p:nvPr/>
        </p:nvSpPr>
        <p:spPr>
          <a:xfrm>
            <a:off x="9569450" y="2871192"/>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Technical measurements</a:t>
            </a:r>
            <a:endParaRPr b="0" i="0" sz="1200" u="none" cap="none" strike="noStrike">
              <a:solidFill>
                <a:schemeClr val="dk1"/>
              </a:solidFill>
              <a:latin typeface="Calibri"/>
              <a:ea typeface="Calibri"/>
              <a:cs typeface="Calibri"/>
              <a:sym typeface="Calibri"/>
            </a:endParaRPr>
          </a:p>
        </p:txBody>
      </p:sp>
      <p:sp>
        <p:nvSpPr>
          <p:cNvPr id="190" name="Google Shape;190;p8"/>
          <p:cNvSpPr txBox="1"/>
          <p:nvPr/>
        </p:nvSpPr>
        <p:spPr>
          <a:xfrm>
            <a:off x="9569450" y="3374033"/>
            <a:ext cx="169062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e.g., radar, acoustic, chemical signatures</a:t>
            </a:r>
            <a:endParaRPr b="0" i="0" sz="1200" u="none" cap="none" strike="noStrike">
              <a:solidFill>
                <a:schemeClr val="dk1"/>
              </a:solidFill>
              <a:latin typeface="Calibri"/>
              <a:ea typeface="Calibri"/>
              <a:cs typeface="Calibri"/>
              <a:sym typeface="Calibri"/>
            </a:endParaRPr>
          </a:p>
        </p:txBody>
      </p:sp>
      <p:sp>
        <p:nvSpPr>
          <p:cNvPr id="191" name="Google Shape;191;p8"/>
          <p:cNvSpPr/>
          <p:nvPr/>
        </p:nvSpPr>
        <p:spPr>
          <a:xfrm>
            <a:off x="812800" y="4752479"/>
            <a:ext cx="5181600" cy="1089521"/>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8"/>
          <p:cNvSpPr txBox="1"/>
          <p:nvPr/>
        </p:nvSpPr>
        <p:spPr>
          <a:xfrm>
            <a:off x="996950" y="4936629"/>
            <a:ext cx="500583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Related specialties</a:t>
            </a:r>
            <a:endParaRPr b="0" i="0" sz="1600" u="none" cap="none" strike="noStrike">
              <a:solidFill>
                <a:schemeClr val="dk1"/>
              </a:solidFill>
              <a:latin typeface="Calibri"/>
              <a:ea typeface="Calibri"/>
              <a:cs typeface="Calibri"/>
              <a:sym typeface="Calibri"/>
            </a:endParaRPr>
          </a:p>
        </p:txBody>
      </p:sp>
      <p:sp>
        <p:nvSpPr>
          <p:cNvPr id="193" name="Google Shape;193;p8"/>
          <p:cNvSpPr txBox="1"/>
          <p:nvPr/>
        </p:nvSpPr>
        <p:spPr>
          <a:xfrm>
            <a:off x="996950" y="5231209"/>
            <a:ext cx="5005832"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SOCMINT (social media) · FININT (financial) · CTI (cyber threat intelligence)</a:t>
            </a:r>
            <a:endParaRPr b="0" i="0" sz="1200" u="none" cap="none" strike="noStrike">
              <a:solidFill>
                <a:schemeClr val="dk1"/>
              </a:solidFill>
              <a:latin typeface="Calibri"/>
              <a:ea typeface="Calibri"/>
              <a:cs typeface="Calibri"/>
              <a:sym typeface="Calibri"/>
            </a:endParaRPr>
          </a:p>
        </p:txBody>
      </p:sp>
      <p:sp>
        <p:nvSpPr>
          <p:cNvPr id="194" name="Google Shape;194;p8"/>
          <p:cNvSpPr/>
          <p:nvPr/>
        </p:nvSpPr>
        <p:spPr>
          <a:xfrm>
            <a:off x="6197600" y="4752479"/>
            <a:ext cx="5181600" cy="1089521"/>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8"/>
          <p:cNvSpPr txBox="1"/>
          <p:nvPr/>
        </p:nvSpPr>
        <p:spPr>
          <a:xfrm>
            <a:off x="6381750" y="4936629"/>
            <a:ext cx="500583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Where they overlap</a:t>
            </a:r>
            <a:endParaRPr b="0" i="0" sz="1600" u="none" cap="none" strike="noStrike">
              <a:solidFill>
                <a:schemeClr val="dk1"/>
              </a:solidFill>
              <a:latin typeface="Calibri"/>
              <a:ea typeface="Calibri"/>
              <a:cs typeface="Calibri"/>
              <a:sym typeface="Calibri"/>
            </a:endParaRPr>
          </a:p>
        </p:txBody>
      </p:sp>
      <p:sp>
        <p:nvSpPr>
          <p:cNvPr id="196" name="Google Shape;196;p8"/>
          <p:cNvSpPr txBox="1"/>
          <p:nvPr/>
        </p:nvSpPr>
        <p:spPr>
          <a:xfrm>
            <a:off x="6381750" y="5231209"/>
            <a:ext cx="5005832"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Commercial satellite imagery is both OSINT and GEOINT. OSINT often tells the other disciplines where to look.</a:t>
            </a:r>
            <a:endParaRPr b="0" i="0" sz="1200" u="none" cap="none" strike="noStrike">
              <a:solidFill>
                <a:schemeClr val="dk1"/>
              </a:solidFill>
              <a:latin typeface="Calibri"/>
              <a:ea typeface="Calibri"/>
              <a:cs typeface="Calibri"/>
              <a:sym typeface="Calibri"/>
            </a:endParaRPr>
          </a:p>
        </p:txBody>
      </p:sp>
      <p:sp>
        <p:nvSpPr>
          <p:cNvPr id="197" name="Google Shape;197;p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02" name="Shape 202"/>
        <p:cNvGrpSpPr/>
        <p:nvPr/>
      </p:nvGrpSpPr>
      <p:grpSpPr>
        <a:xfrm>
          <a:off x="0" y="0"/>
          <a:ext cx="0" cy="0"/>
          <a:chOff x="0" y="0"/>
          <a:chExt cx="0" cy="0"/>
        </a:xfrm>
      </p:grpSpPr>
      <p:sp>
        <p:nvSpPr>
          <p:cNvPr id="203" name="Google Shape;203;p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204" name="Google Shape;204;p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A Short History of OSINT</a:t>
            </a:r>
            <a:endParaRPr b="0" i="0" sz="3200" u="none" cap="none" strike="noStrike">
              <a:solidFill>
                <a:schemeClr val="dk1"/>
              </a:solidFill>
              <a:latin typeface="Calibri"/>
              <a:ea typeface="Calibri"/>
              <a:cs typeface="Calibri"/>
              <a:sym typeface="Calibri"/>
            </a:endParaRPr>
          </a:p>
        </p:txBody>
      </p:sp>
      <p:sp>
        <p:nvSpPr>
          <p:cNvPr id="205" name="Google Shape;205;p9"/>
          <p:cNvSpPr/>
          <p:nvPr/>
        </p:nvSpPr>
        <p:spPr>
          <a:xfrm>
            <a:off x="812800" y="1879501"/>
            <a:ext cx="1761034"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06" name="Google Shape;206;p9"/>
          <p:cNvCxnSpPr/>
          <p:nvPr/>
        </p:nvCxnSpPr>
        <p:spPr>
          <a:xfrm>
            <a:off x="812800" y="1892201"/>
            <a:ext cx="1761034" cy="0"/>
          </a:xfrm>
          <a:prstGeom prst="straightConnector1">
            <a:avLst/>
          </a:prstGeom>
          <a:noFill/>
          <a:ln cap="flat" cmpd="sng" w="25400">
            <a:solidFill>
              <a:srgbClr val="8F5300"/>
            </a:solidFill>
            <a:prstDash val="solid"/>
            <a:round/>
            <a:headEnd len="sm" w="sm" type="none"/>
            <a:tailEnd len="sm" w="sm" type="none"/>
          </a:ln>
        </p:spPr>
      </p:cxnSp>
      <p:sp>
        <p:nvSpPr>
          <p:cNvPr id="207" name="Google Shape;207;p9"/>
          <p:cNvSpPr txBox="1"/>
          <p:nvPr/>
        </p:nvSpPr>
        <p:spPr>
          <a:xfrm>
            <a:off x="812800" y="2057301"/>
            <a:ext cx="1659434"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1941 · WWII</a:t>
            </a:r>
            <a:endParaRPr b="0" i="0" sz="1600" u="none" cap="none" strike="noStrike">
              <a:solidFill>
                <a:schemeClr val="dk1"/>
              </a:solidFill>
              <a:latin typeface="Calibri"/>
              <a:ea typeface="Calibri"/>
              <a:cs typeface="Calibri"/>
              <a:sym typeface="Calibri"/>
            </a:endParaRPr>
          </a:p>
        </p:txBody>
      </p:sp>
      <p:sp>
        <p:nvSpPr>
          <p:cNvPr id="208" name="Google Shape;208;p9"/>
          <p:cNvSpPr txBox="1"/>
          <p:nvPr/>
        </p:nvSpPr>
        <p:spPr>
          <a:xfrm>
            <a:off x="812800" y="2395728"/>
            <a:ext cx="1659434"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Listen and translate. Clerks transcribe Axis radio by hand.</a:t>
            </a:r>
            <a:endParaRPr b="0" i="0" sz="1200" u="none" cap="none" strike="noStrike">
              <a:solidFill>
                <a:schemeClr val="dk1"/>
              </a:solidFill>
              <a:latin typeface="Calibri"/>
              <a:ea typeface="Calibri"/>
              <a:cs typeface="Calibri"/>
              <a:sym typeface="Calibri"/>
            </a:endParaRPr>
          </a:p>
        </p:txBody>
      </p:sp>
      <p:sp>
        <p:nvSpPr>
          <p:cNvPr id="209" name="Google Shape;209;p9"/>
          <p:cNvSpPr/>
          <p:nvPr/>
        </p:nvSpPr>
        <p:spPr>
          <a:xfrm>
            <a:off x="2573834" y="1879501"/>
            <a:ext cx="1761034"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0" name="Google Shape;210;p9"/>
          <p:cNvCxnSpPr/>
          <p:nvPr/>
        </p:nvCxnSpPr>
        <p:spPr>
          <a:xfrm>
            <a:off x="2573834" y="1892201"/>
            <a:ext cx="1761034" cy="0"/>
          </a:xfrm>
          <a:prstGeom prst="straightConnector1">
            <a:avLst/>
          </a:prstGeom>
          <a:noFill/>
          <a:ln cap="flat" cmpd="sng" w="25400">
            <a:solidFill>
              <a:srgbClr val="8F5300"/>
            </a:solidFill>
            <a:prstDash val="solid"/>
            <a:round/>
            <a:headEnd len="sm" w="sm" type="none"/>
            <a:tailEnd len="sm" w="sm" type="none"/>
          </a:ln>
        </p:spPr>
      </p:cxnSp>
      <p:sp>
        <p:nvSpPr>
          <p:cNvPr id="211" name="Google Shape;211;p9"/>
          <p:cNvSpPr txBox="1"/>
          <p:nvPr/>
        </p:nvSpPr>
        <p:spPr>
          <a:xfrm>
            <a:off x="2573834" y="2057301"/>
            <a:ext cx="1659434"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1947 · CIA</a:t>
            </a:r>
            <a:endParaRPr b="0" i="0" sz="1600" u="none" cap="none" strike="noStrike">
              <a:solidFill>
                <a:schemeClr val="dk1"/>
              </a:solidFill>
              <a:latin typeface="Calibri"/>
              <a:ea typeface="Calibri"/>
              <a:cs typeface="Calibri"/>
              <a:sym typeface="Calibri"/>
            </a:endParaRPr>
          </a:p>
        </p:txBody>
      </p:sp>
      <p:sp>
        <p:nvSpPr>
          <p:cNvPr id="212" name="Google Shape;212;p9"/>
          <p:cNvSpPr txBox="1"/>
          <p:nvPr/>
        </p:nvSpPr>
        <p:spPr>
          <a:xfrm>
            <a:off x="2573834" y="2395728"/>
            <a:ext cx="1659434"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Read everything. FBIS joins the CIA; BBC Monitoring indexes TV.</a:t>
            </a:r>
            <a:endParaRPr b="0" i="0" sz="1200" u="none" cap="none" strike="noStrike">
              <a:solidFill>
                <a:schemeClr val="dk1"/>
              </a:solidFill>
              <a:latin typeface="Calibri"/>
              <a:ea typeface="Calibri"/>
              <a:cs typeface="Calibri"/>
              <a:sym typeface="Calibri"/>
            </a:endParaRPr>
          </a:p>
        </p:txBody>
      </p:sp>
      <p:sp>
        <p:nvSpPr>
          <p:cNvPr id="213" name="Google Shape;213;p9"/>
          <p:cNvSpPr/>
          <p:nvPr/>
        </p:nvSpPr>
        <p:spPr>
          <a:xfrm>
            <a:off x="4334867" y="1879501"/>
            <a:ext cx="1761133"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4" name="Google Shape;214;p9"/>
          <p:cNvCxnSpPr/>
          <p:nvPr/>
        </p:nvCxnSpPr>
        <p:spPr>
          <a:xfrm>
            <a:off x="4334867" y="1892201"/>
            <a:ext cx="1761133" cy="0"/>
          </a:xfrm>
          <a:prstGeom prst="straightConnector1">
            <a:avLst/>
          </a:prstGeom>
          <a:noFill/>
          <a:ln cap="flat" cmpd="sng" w="25400">
            <a:solidFill>
              <a:srgbClr val="8F5300"/>
            </a:solidFill>
            <a:prstDash val="solid"/>
            <a:round/>
            <a:headEnd len="sm" w="sm" type="none"/>
            <a:tailEnd len="sm" w="sm" type="none"/>
          </a:ln>
        </p:spPr>
      </p:cxnSp>
      <p:sp>
        <p:nvSpPr>
          <p:cNvPr id="215" name="Google Shape;215;p9"/>
          <p:cNvSpPr txBox="1"/>
          <p:nvPr/>
        </p:nvSpPr>
        <p:spPr>
          <a:xfrm>
            <a:off x="4334867" y="2057301"/>
            <a:ext cx="1659533"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1995 · Web</a:t>
            </a:r>
            <a:endParaRPr b="0" i="0" sz="1600" u="none" cap="none" strike="noStrike">
              <a:solidFill>
                <a:schemeClr val="dk1"/>
              </a:solidFill>
              <a:latin typeface="Calibri"/>
              <a:ea typeface="Calibri"/>
              <a:cs typeface="Calibri"/>
              <a:sym typeface="Calibri"/>
            </a:endParaRPr>
          </a:p>
        </p:txBody>
      </p:sp>
      <p:sp>
        <p:nvSpPr>
          <p:cNvPr id="216" name="Google Shape;216;p9"/>
          <p:cNvSpPr txBox="1"/>
          <p:nvPr/>
        </p:nvSpPr>
        <p:spPr>
          <a:xfrm>
            <a:off x="4334867" y="2395728"/>
            <a:ext cx="1659533"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Search it yourself. Usenet, mailing lists, first crawlers.</a:t>
            </a:r>
            <a:endParaRPr b="0" i="0" sz="1200" u="none" cap="none" strike="noStrike">
              <a:solidFill>
                <a:schemeClr val="dk1"/>
              </a:solidFill>
              <a:latin typeface="Calibri"/>
              <a:ea typeface="Calibri"/>
              <a:cs typeface="Calibri"/>
              <a:sym typeface="Calibri"/>
            </a:endParaRPr>
          </a:p>
        </p:txBody>
      </p:sp>
      <p:sp>
        <p:nvSpPr>
          <p:cNvPr id="217" name="Google Shape;217;p9"/>
          <p:cNvSpPr/>
          <p:nvPr/>
        </p:nvSpPr>
        <p:spPr>
          <a:xfrm>
            <a:off x="6096000" y="1879501"/>
            <a:ext cx="1761034"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18" name="Google Shape;218;p9"/>
          <p:cNvCxnSpPr/>
          <p:nvPr/>
        </p:nvCxnSpPr>
        <p:spPr>
          <a:xfrm>
            <a:off x="6096000" y="1892201"/>
            <a:ext cx="1761034" cy="0"/>
          </a:xfrm>
          <a:prstGeom prst="straightConnector1">
            <a:avLst/>
          </a:prstGeom>
          <a:noFill/>
          <a:ln cap="flat" cmpd="sng" w="25400">
            <a:solidFill>
              <a:srgbClr val="8F5300"/>
            </a:solidFill>
            <a:prstDash val="solid"/>
            <a:round/>
            <a:headEnd len="sm" w="sm" type="none"/>
            <a:tailEnd len="sm" w="sm" type="none"/>
          </a:ln>
        </p:spPr>
      </p:cxnSp>
      <p:sp>
        <p:nvSpPr>
          <p:cNvPr id="219" name="Google Shape;219;p9"/>
          <p:cNvSpPr txBox="1"/>
          <p:nvPr/>
        </p:nvSpPr>
        <p:spPr>
          <a:xfrm>
            <a:off x="6096000" y="2057301"/>
            <a:ext cx="1659434"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2004 · Google</a:t>
            </a:r>
            <a:endParaRPr b="0" i="0" sz="1600" u="none" cap="none" strike="noStrike">
              <a:solidFill>
                <a:schemeClr val="dk1"/>
              </a:solidFill>
              <a:latin typeface="Calibri"/>
              <a:ea typeface="Calibri"/>
              <a:cs typeface="Calibri"/>
              <a:sym typeface="Calibri"/>
            </a:endParaRPr>
          </a:p>
        </p:txBody>
      </p:sp>
      <p:sp>
        <p:nvSpPr>
          <p:cNvPr id="220" name="Google Shape;220;p9"/>
          <p:cNvSpPr txBox="1"/>
          <p:nvPr/>
        </p:nvSpPr>
        <p:spPr>
          <a:xfrm>
            <a:off x="6096000" y="2395728"/>
            <a:ext cx="1659434"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Query, don’t browse. Dorking and the GHDB arrive.</a:t>
            </a:r>
            <a:endParaRPr b="0" i="0" sz="1200" u="none" cap="none" strike="noStrike">
              <a:solidFill>
                <a:schemeClr val="dk1"/>
              </a:solidFill>
              <a:latin typeface="Calibri"/>
              <a:ea typeface="Calibri"/>
              <a:cs typeface="Calibri"/>
              <a:sym typeface="Calibri"/>
            </a:endParaRPr>
          </a:p>
        </p:txBody>
      </p:sp>
      <p:sp>
        <p:nvSpPr>
          <p:cNvPr id="221" name="Google Shape;221;p9"/>
          <p:cNvSpPr/>
          <p:nvPr/>
        </p:nvSpPr>
        <p:spPr>
          <a:xfrm>
            <a:off x="7857034" y="1879501"/>
            <a:ext cx="1761034"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2" name="Google Shape;222;p9"/>
          <p:cNvCxnSpPr/>
          <p:nvPr/>
        </p:nvCxnSpPr>
        <p:spPr>
          <a:xfrm>
            <a:off x="7857034" y="1892201"/>
            <a:ext cx="1761034" cy="0"/>
          </a:xfrm>
          <a:prstGeom prst="straightConnector1">
            <a:avLst/>
          </a:prstGeom>
          <a:noFill/>
          <a:ln cap="flat" cmpd="sng" w="25400">
            <a:solidFill>
              <a:srgbClr val="8F5300"/>
            </a:solidFill>
            <a:prstDash val="solid"/>
            <a:round/>
            <a:headEnd len="sm" w="sm" type="none"/>
            <a:tailEnd len="sm" w="sm" type="none"/>
          </a:ln>
        </p:spPr>
      </p:cxnSp>
      <p:sp>
        <p:nvSpPr>
          <p:cNvPr id="223" name="Google Shape;223;p9"/>
          <p:cNvSpPr txBox="1"/>
          <p:nvPr/>
        </p:nvSpPr>
        <p:spPr>
          <a:xfrm>
            <a:off x="7857034" y="2057301"/>
            <a:ext cx="1659434"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2014 · Social</a:t>
            </a:r>
            <a:endParaRPr b="0" i="0" sz="1600" u="none" cap="none" strike="noStrike">
              <a:solidFill>
                <a:schemeClr val="dk1"/>
              </a:solidFill>
              <a:latin typeface="Calibri"/>
              <a:ea typeface="Calibri"/>
              <a:cs typeface="Calibri"/>
              <a:sym typeface="Calibri"/>
            </a:endParaRPr>
          </a:p>
        </p:txBody>
      </p:sp>
      <p:sp>
        <p:nvSpPr>
          <p:cNvPr id="224" name="Google Shape;224;p9"/>
          <p:cNvSpPr txBox="1"/>
          <p:nvPr/>
        </p:nvSpPr>
        <p:spPr>
          <a:xfrm>
            <a:off x="7857034" y="2395728"/>
            <a:ext cx="1659434"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Everyone is a sensor.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Bellingcat</a:t>
            </a:r>
            <a:r>
              <a:rPr b="0" i="0" lang="en-US" sz="1200" u="none" cap="none" strike="noStrike">
                <a:solidFill>
                  <a:srgbClr val="3B4854"/>
                </a:solidFill>
                <a:latin typeface="IBM Plex Sans"/>
                <a:ea typeface="IBM Plex Sans"/>
                <a:cs typeface="IBM Plex Sans"/>
                <a:sym typeface="IBM Plex Sans"/>
              </a:rPr>
              <a:t> verifies MH17 from posts.</a:t>
            </a:r>
            <a:endParaRPr b="0" i="0" sz="1200" u="none" cap="none" strike="noStrike">
              <a:solidFill>
                <a:schemeClr val="dk1"/>
              </a:solidFill>
              <a:latin typeface="Calibri"/>
              <a:ea typeface="Calibri"/>
              <a:cs typeface="Calibri"/>
              <a:sym typeface="Calibri"/>
            </a:endParaRPr>
          </a:p>
        </p:txBody>
      </p:sp>
      <p:sp>
        <p:nvSpPr>
          <p:cNvPr id="225" name="Google Shape;225;p9"/>
          <p:cNvSpPr/>
          <p:nvPr/>
        </p:nvSpPr>
        <p:spPr>
          <a:xfrm>
            <a:off x="9618067" y="1879501"/>
            <a:ext cx="1761133" cy="144475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226" name="Google Shape;226;p9"/>
          <p:cNvCxnSpPr/>
          <p:nvPr/>
        </p:nvCxnSpPr>
        <p:spPr>
          <a:xfrm>
            <a:off x="9618067" y="1892201"/>
            <a:ext cx="1761133" cy="0"/>
          </a:xfrm>
          <a:prstGeom prst="straightConnector1">
            <a:avLst/>
          </a:prstGeom>
          <a:noFill/>
          <a:ln cap="flat" cmpd="sng" w="25400">
            <a:solidFill>
              <a:srgbClr val="8F5300"/>
            </a:solidFill>
            <a:prstDash val="solid"/>
            <a:round/>
            <a:headEnd len="sm" w="sm" type="none"/>
            <a:tailEnd len="sm" w="sm" type="none"/>
          </a:ln>
        </p:spPr>
      </p:cxnSp>
      <p:sp>
        <p:nvSpPr>
          <p:cNvPr id="227" name="Google Shape;227;p9"/>
          <p:cNvSpPr txBox="1"/>
          <p:nvPr/>
        </p:nvSpPr>
        <p:spPr>
          <a:xfrm>
            <a:off x="9618067" y="2057301"/>
            <a:ext cx="1831578"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2024 · AI</a:t>
            </a:r>
            <a:endParaRPr b="0" i="0" sz="1600" u="none" cap="none" strike="noStrike">
              <a:solidFill>
                <a:schemeClr val="dk1"/>
              </a:solidFill>
              <a:latin typeface="Calibri"/>
              <a:ea typeface="Calibri"/>
              <a:cs typeface="Calibri"/>
              <a:sym typeface="Calibri"/>
            </a:endParaRPr>
          </a:p>
        </p:txBody>
      </p:sp>
      <p:sp>
        <p:nvSpPr>
          <p:cNvPr id="228" name="Google Shape;228;p9"/>
          <p:cNvSpPr txBox="1"/>
          <p:nvPr/>
        </p:nvSpPr>
        <p:spPr>
          <a:xfrm>
            <a:off x="9618067" y="2395728"/>
            <a:ext cx="1831578" cy="80467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Automate, then verify. “The INT of first resort.”</a:t>
            </a:r>
            <a:endParaRPr b="0" i="0" sz="1200" u="none" cap="none" strike="noStrike">
              <a:solidFill>
                <a:schemeClr val="dk1"/>
              </a:solidFill>
              <a:latin typeface="Calibri"/>
              <a:ea typeface="Calibri"/>
              <a:cs typeface="Calibri"/>
              <a:sym typeface="Calibri"/>
            </a:endParaRPr>
          </a:p>
        </p:txBody>
      </p:sp>
      <p:sp>
        <p:nvSpPr>
          <p:cNvPr id="229" name="Google Shape;229;p9"/>
          <p:cNvSpPr/>
          <p:nvPr/>
        </p:nvSpPr>
        <p:spPr>
          <a:xfrm>
            <a:off x="812800" y="3608090"/>
            <a:ext cx="3386634" cy="1234440"/>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9"/>
          <p:cNvSpPr txBox="1"/>
          <p:nvPr/>
        </p:nvSpPr>
        <p:spPr>
          <a:xfrm>
            <a:off x="996950" y="3792240"/>
            <a:ext cx="3139067"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Volume</a:t>
            </a:r>
            <a:endParaRPr b="0" i="0" sz="1600" u="none" cap="none" strike="noStrike">
              <a:solidFill>
                <a:schemeClr val="dk1"/>
              </a:solidFill>
              <a:latin typeface="Calibri"/>
              <a:ea typeface="Calibri"/>
              <a:cs typeface="Calibri"/>
              <a:sym typeface="Calibri"/>
            </a:endParaRPr>
          </a:p>
        </p:txBody>
      </p:sp>
      <p:sp>
        <p:nvSpPr>
          <p:cNvPr id="231" name="Google Shape;231;p9"/>
          <p:cNvSpPr txBox="1"/>
          <p:nvPr/>
        </p:nvSpPr>
        <p:spPr>
          <a:xfrm>
            <a:off x="996950" y="4086820"/>
            <a:ext cx="3139067" cy="566928"/>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few hundred broadcasts a day became billions of pages, posts, and records.</a:t>
            </a:r>
            <a:endParaRPr b="0" i="0" sz="1200" u="none" cap="none" strike="noStrike">
              <a:solidFill>
                <a:schemeClr val="dk1"/>
              </a:solidFill>
              <a:latin typeface="Calibri"/>
              <a:ea typeface="Calibri"/>
              <a:cs typeface="Calibri"/>
              <a:sym typeface="Calibri"/>
            </a:endParaRPr>
          </a:p>
        </p:txBody>
      </p:sp>
      <p:sp>
        <p:nvSpPr>
          <p:cNvPr id="232" name="Google Shape;232;p9"/>
          <p:cNvSpPr/>
          <p:nvPr/>
        </p:nvSpPr>
        <p:spPr>
          <a:xfrm>
            <a:off x="4402634" y="3608090"/>
            <a:ext cx="3386733" cy="1234440"/>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9"/>
          <p:cNvSpPr txBox="1"/>
          <p:nvPr/>
        </p:nvSpPr>
        <p:spPr>
          <a:xfrm>
            <a:off x="4586784" y="3792240"/>
            <a:ext cx="313917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Speed</a:t>
            </a:r>
            <a:endParaRPr b="0" i="0" sz="1600" u="none" cap="none" strike="noStrike">
              <a:solidFill>
                <a:schemeClr val="dk1"/>
              </a:solidFill>
              <a:latin typeface="Calibri"/>
              <a:ea typeface="Calibri"/>
              <a:cs typeface="Calibri"/>
              <a:sym typeface="Calibri"/>
            </a:endParaRPr>
          </a:p>
        </p:txBody>
      </p:sp>
      <p:sp>
        <p:nvSpPr>
          <p:cNvPr id="234" name="Google Shape;234;p9"/>
          <p:cNvSpPr txBox="1"/>
          <p:nvPr/>
        </p:nvSpPr>
        <p:spPr>
          <a:xfrm>
            <a:off x="4586784" y="4086820"/>
            <a:ext cx="3139170" cy="566928"/>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Weeks of translation and mail became minutes of search. Events get verified live.</a:t>
            </a:r>
            <a:endParaRPr b="0" i="0" sz="1200" u="none" cap="none" strike="noStrike">
              <a:solidFill>
                <a:schemeClr val="dk1"/>
              </a:solidFill>
              <a:latin typeface="Calibri"/>
              <a:ea typeface="Calibri"/>
              <a:cs typeface="Calibri"/>
              <a:sym typeface="Calibri"/>
            </a:endParaRPr>
          </a:p>
        </p:txBody>
      </p:sp>
      <p:sp>
        <p:nvSpPr>
          <p:cNvPr id="235" name="Google Shape;235;p9"/>
          <p:cNvSpPr/>
          <p:nvPr/>
        </p:nvSpPr>
        <p:spPr>
          <a:xfrm>
            <a:off x="7992566" y="3608090"/>
            <a:ext cx="3386634" cy="1234440"/>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9"/>
          <p:cNvSpPr txBox="1"/>
          <p:nvPr/>
        </p:nvSpPr>
        <p:spPr>
          <a:xfrm>
            <a:off x="8176716" y="3792240"/>
            <a:ext cx="3139067"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Access</a:t>
            </a:r>
            <a:endParaRPr b="0" i="0" sz="1600" u="none" cap="none" strike="noStrike">
              <a:solidFill>
                <a:schemeClr val="dk1"/>
              </a:solidFill>
              <a:latin typeface="Calibri"/>
              <a:ea typeface="Calibri"/>
              <a:cs typeface="Calibri"/>
              <a:sym typeface="Calibri"/>
            </a:endParaRPr>
          </a:p>
        </p:txBody>
      </p:sp>
      <p:sp>
        <p:nvSpPr>
          <p:cNvPr id="237" name="Google Shape;237;p9"/>
          <p:cNvSpPr txBox="1"/>
          <p:nvPr/>
        </p:nvSpPr>
        <p:spPr>
          <a:xfrm>
            <a:off x="8176716" y="4086820"/>
            <a:ext cx="3139067" cy="566928"/>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Governments only, then anyone with a browser. AI collects; humans still verify.</a:t>
            </a:r>
            <a:endParaRPr b="0" i="0" sz="1200" u="none" cap="none" strike="noStrike">
              <a:solidFill>
                <a:schemeClr val="dk1"/>
              </a:solidFill>
              <a:latin typeface="Calibri"/>
              <a:ea typeface="Calibri"/>
              <a:cs typeface="Calibri"/>
              <a:sym typeface="Calibri"/>
            </a:endParaRPr>
          </a:p>
        </p:txBody>
      </p:sp>
      <p:sp>
        <p:nvSpPr>
          <p:cNvPr id="238" name="Google Shape;238;p9"/>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9"/>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Unchanged since 1941: monitor, translate, analyze, report. What changed is the volume, the speed, and who is allowed to do the work.</a:t>
            </a:r>
            <a:endParaRPr b="0" i="0" sz="1200" u="none" cap="none" strike="noStrike">
              <a:solidFill>
                <a:schemeClr val="dk1"/>
              </a:solidFill>
              <a:latin typeface="Calibri"/>
              <a:ea typeface="Calibri"/>
              <a:cs typeface="Calibri"/>
              <a:sym typeface="Calibri"/>
            </a:endParaRPr>
          </a:p>
        </p:txBody>
      </p:sp>
      <p:sp>
        <p:nvSpPr>
          <p:cNvPr id="240" name="Google Shape;240;p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3F1EA"/>
        </a:solidFill>
      </p:bgPr>
    </p:bg>
    <p:spTree>
      <p:nvGrpSpPr>
        <p:cNvPr id="245" name="Shape 245"/>
        <p:cNvGrpSpPr/>
        <p:nvPr/>
      </p:nvGrpSpPr>
      <p:grpSpPr>
        <a:xfrm>
          <a:off x="0" y="0"/>
          <a:ext cx="0" cy="0"/>
          <a:chOff x="0" y="0"/>
          <a:chExt cx="0" cy="0"/>
        </a:xfrm>
      </p:grpSpPr>
      <p:sp>
        <p:nvSpPr>
          <p:cNvPr id="246" name="Google Shape;246;p1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247" name="Google Shape;247;p1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Who Uses OSINT</a:t>
            </a:r>
            <a:endParaRPr b="0" i="0" sz="3200" u="none" cap="none" strike="noStrike">
              <a:solidFill>
                <a:schemeClr val="dk1"/>
              </a:solidFill>
              <a:latin typeface="Calibri"/>
              <a:ea typeface="Calibri"/>
              <a:cs typeface="Calibri"/>
              <a:sym typeface="Calibri"/>
            </a:endParaRPr>
          </a:p>
        </p:txBody>
      </p:sp>
      <p:graphicFrame>
        <p:nvGraphicFramePr>
          <p:cNvPr id="248" name="Google Shape;248;p10"/>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3381175"/>
                <a:gridCol w="46493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Group</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Goal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Example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Pentesters &amp; red teams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Find weaknesses, with permission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Map staff and subdomains for an authorized test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Attackers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Money, access, espionage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Plan a BEC scam from public posts alone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Defenders (SOC, CTI, ASM)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Find exposure before attackers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Weekly check for lookalike domains and leaks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Journalists &amp; researchers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Verify events, expose wrongdoing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Geolocate and chronolocate a viral video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Law enforcement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Investigate crimes, find people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Develop leads from a suspect’s public posts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Businesses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Due diligence, fraud, brand safety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Vet a vendor’s filings, lawsuits, and breaches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Volunteers &amp; nonprofits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Missing persons, accountability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Trace Labs</a:t>
                      </a:r>
                      <a:r>
                        <a:rPr lang="en-US" sz="1200" u="none" cap="none" strike="noStrike">
                          <a:solidFill>
                            <a:srgbClr val="3B4854"/>
                          </a:solidFill>
                          <a:latin typeface="IBM Plex Sans"/>
                          <a:ea typeface="IBM Plex Sans"/>
                          <a:cs typeface="IBM Plex Sans"/>
                          <a:sym typeface="IBM Plex Sans"/>
                        </a:rPr>
                        <a:t> Search Parties,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Bellingcat</a:t>
                      </a:r>
                      <a:r>
                        <a:rPr lang="en-US" sz="1200" u="none" cap="none" strike="noStrike">
                          <a:solidFill>
                            <a:srgbClr val="3B4854"/>
                          </a:solidFill>
                          <a:latin typeface="IBM Plex Sans"/>
                          <a:ea typeface="IBM Plex Sans"/>
                          <a:cs typeface="IBM Plex Sans"/>
                          <a:sym typeface="IBM Plex Sans"/>
                        </a:rPr>
                        <a:t> projects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Everyday people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Safety and trust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Vet a contractor or rental listing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249" name="Google Shape;249;p10"/>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0" name="Google Shape;250;p10"/>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OSINT is research on steroids. Humans like to share</a:t>
            </a:r>
            <a:r>
              <a:rPr lang="en-US" sz="1200">
                <a:solidFill>
                  <a:srgbClr val="E3A33B"/>
                </a:solidFill>
                <a:latin typeface="IBM Plex Sans"/>
                <a:ea typeface="IBM Plex Sans"/>
                <a:cs typeface="IBM Plex Sans"/>
                <a:sym typeface="IBM Plex Sans"/>
              </a:rPr>
              <a:t>;</a:t>
            </a:r>
            <a:r>
              <a:rPr b="0" i="0" lang="en-US" sz="1200" u="none" cap="none" strike="noStrike">
                <a:solidFill>
                  <a:srgbClr val="E3A33B"/>
                </a:solidFill>
                <a:latin typeface="IBM Plex Sans"/>
                <a:ea typeface="IBM Plex Sans"/>
                <a:cs typeface="IBM Plex Sans"/>
                <a:sym typeface="IBM Plex Sans"/>
              </a:rPr>
              <a:t> we post our lives online, and all of it eventually gets </a:t>
            </a:r>
            <a:r>
              <a:rPr lang="en-US" sz="1200">
                <a:solidFill>
                  <a:srgbClr val="E3A33B"/>
                </a:solidFill>
                <a:latin typeface="IBM Plex Sans"/>
                <a:ea typeface="IBM Plex Sans"/>
                <a:cs typeface="IBM Plex Sans"/>
                <a:sym typeface="IBM Plex Sans"/>
              </a:rPr>
              <a:t>saved</a:t>
            </a:r>
            <a:r>
              <a:rPr b="0" i="0" lang="en-US" sz="1200" u="none" cap="none" strike="noStrike">
                <a:solidFill>
                  <a:srgbClr val="E3A33B"/>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251" name="Google Shape;251;p1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56" name="Shape 256"/>
        <p:cNvGrpSpPr/>
        <p:nvPr/>
      </p:nvGrpSpPr>
      <p:grpSpPr>
        <a:xfrm>
          <a:off x="0" y="0"/>
          <a:ext cx="0" cy="0"/>
          <a:chOff x="0" y="0"/>
          <a:chExt cx="0" cy="0"/>
        </a:xfrm>
      </p:grpSpPr>
      <p:sp>
        <p:nvSpPr>
          <p:cNvPr id="257" name="Google Shape;257;p1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OSINT FOUNDATIONS</a:t>
            </a:r>
            <a:endParaRPr b="0" i="0" sz="1200" u="none" cap="none" strike="noStrike">
              <a:solidFill>
                <a:schemeClr val="dk1"/>
              </a:solidFill>
              <a:latin typeface="Calibri"/>
              <a:ea typeface="Calibri"/>
              <a:cs typeface="Calibri"/>
              <a:sym typeface="Calibri"/>
            </a:endParaRPr>
          </a:p>
        </p:txBody>
      </p:sp>
      <p:sp>
        <p:nvSpPr>
          <p:cNvPr id="258" name="Google Shape;258;p1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Reconnaissance Comes First</a:t>
            </a:r>
            <a:endParaRPr b="0" i="0" sz="3200" u="none" cap="none" strike="noStrike">
              <a:solidFill>
                <a:schemeClr val="dk1"/>
              </a:solidFill>
              <a:latin typeface="Calibri"/>
              <a:ea typeface="Calibri"/>
              <a:cs typeface="Calibri"/>
              <a:sym typeface="Calibri"/>
            </a:endParaRPr>
          </a:p>
        </p:txBody>
      </p:sp>
      <p:sp>
        <p:nvSpPr>
          <p:cNvPr id="259" name="Google Shape;259;p1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
        <p:nvSpPr>
          <p:cNvPr id="260" name="Google Shape;260;p12"/>
          <p:cNvSpPr txBox="1"/>
          <p:nvPr/>
        </p:nvSpPr>
        <p:spPr>
          <a:xfrm>
            <a:off x="813816" y="1883664"/>
            <a:ext cx="10570464" cy="23774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Every model of how an attack unfolds starts in the same place: learning about the target.</a:t>
            </a:r>
            <a:endParaRPr b="0" i="0" sz="1200" u="none" cap="none" strike="noStrike">
              <a:solidFill>
                <a:schemeClr val="dk1"/>
              </a:solidFill>
              <a:latin typeface="Calibri"/>
              <a:ea typeface="Calibri"/>
              <a:cs typeface="Calibri"/>
              <a:sym typeface="Calibri"/>
            </a:endParaRPr>
          </a:p>
        </p:txBody>
      </p:sp>
      <p:sp>
        <p:nvSpPr>
          <p:cNvPr id="261" name="Google Shape;261;p12"/>
          <p:cNvSpPr txBox="1"/>
          <p:nvPr/>
        </p:nvSpPr>
        <p:spPr>
          <a:xfrm>
            <a:off x="813816" y="2231136"/>
            <a:ext cx="1057046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RECON → WEAPONIZATION → DELIVERY → EXPLOITATION → INSTALLATION → C2 → ACTIONS ON OBJECTIVES</a:t>
            </a:r>
            <a:endParaRPr b="0" i="0" sz="1200" u="none" cap="none" strike="noStrike">
              <a:solidFill>
                <a:schemeClr val="dk1"/>
              </a:solidFill>
              <a:latin typeface="Calibri"/>
              <a:ea typeface="Calibri"/>
              <a:cs typeface="Calibri"/>
              <a:sym typeface="Calibri"/>
            </a:endParaRPr>
          </a:p>
        </p:txBody>
      </p:sp>
      <p:sp>
        <p:nvSpPr>
          <p:cNvPr id="262" name="Google Shape;262;p12"/>
          <p:cNvSpPr/>
          <p:nvPr/>
        </p:nvSpPr>
        <p:spPr>
          <a:xfrm>
            <a:off x="813816" y="2606040"/>
            <a:ext cx="2487168" cy="2313432"/>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12"/>
          <p:cNvSpPr txBox="1"/>
          <p:nvPr/>
        </p:nvSpPr>
        <p:spPr>
          <a:xfrm>
            <a:off x="1024128" y="28163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2011 · LOCKHEED</a:t>
            </a:r>
            <a:endParaRPr b="0" i="0" sz="1200" u="none" cap="none" strike="noStrike">
              <a:solidFill>
                <a:schemeClr val="dk1"/>
              </a:solidFill>
              <a:latin typeface="Calibri"/>
              <a:ea typeface="Calibri"/>
              <a:cs typeface="Calibri"/>
              <a:sym typeface="Calibri"/>
            </a:endParaRPr>
          </a:p>
        </p:txBody>
      </p:sp>
      <p:sp>
        <p:nvSpPr>
          <p:cNvPr id="264" name="Google Shape;264;p12"/>
          <p:cNvSpPr txBox="1"/>
          <p:nvPr/>
        </p:nvSpPr>
        <p:spPr>
          <a:xfrm>
            <a:off x="1024128" y="31089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Cyber Kill Chain</a:t>
            </a:r>
            <a:endParaRPr b="0" i="0" sz="1600" u="none" cap="none" strike="noStrike">
              <a:solidFill>
                <a:schemeClr val="dk1"/>
              </a:solidFill>
              <a:latin typeface="Calibri"/>
              <a:ea typeface="Calibri"/>
              <a:cs typeface="Calibri"/>
              <a:sym typeface="Calibri"/>
            </a:endParaRPr>
          </a:p>
        </p:txBody>
      </p:sp>
      <p:sp>
        <p:nvSpPr>
          <p:cNvPr id="265" name="Google Shape;265;p12"/>
          <p:cNvSpPr txBox="1"/>
          <p:nvPr/>
        </p:nvSpPr>
        <p:spPr>
          <a:xfrm>
            <a:off x="1024128" y="3429000"/>
            <a:ext cx="2066544" cy="10515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Seven phases. Phase 1 is Reconnaissance: pick a target, research it, find weaknesses.</a:t>
            </a:r>
            <a:endParaRPr b="0" i="0" sz="1200" u="none" cap="none" strike="noStrike">
              <a:solidFill>
                <a:schemeClr val="dk1"/>
              </a:solidFill>
              <a:latin typeface="Calibri"/>
              <a:ea typeface="Calibri"/>
              <a:cs typeface="Calibri"/>
              <a:sym typeface="Calibri"/>
            </a:endParaRPr>
          </a:p>
        </p:txBody>
      </p:sp>
      <p:sp>
        <p:nvSpPr>
          <p:cNvPr id="266" name="Google Shape;266;p12"/>
          <p:cNvSpPr txBox="1"/>
          <p:nvPr/>
        </p:nvSpPr>
        <p:spPr>
          <a:xfrm>
            <a:off x="1024128" y="4544568"/>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3">
                  <a:extLst>
                    <a:ext uri="{A12FA001-AC4F-418D-AE19-62706E023703}">
                      <ahyp:hlinkClr val="tx"/>
                    </a:ext>
                  </a:extLst>
                </a:hlinkClick>
              </a:rPr>
              <a:t>lockheedmartin.com</a:t>
            </a:r>
            <a:endParaRPr b="0" i="0" sz="1200" u="none" cap="none" strike="noStrike">
              <a:solidFill>
                <a:schemeClr val="dk1"/>
              </a:solidFill>
              <a:latin typeface="Calibri"/>
              <a:ea typeface="Calibri"/>
              <a:cs typeface="Calibri"/>
              <a:sym typeface="Calibri"/>
            </a:endParaRPr>
          </a:p>
        </p:txBody>
      </p:sp>
      <p:sp>
        <p:nvSpPr>
          <p:cNvPr id="267" name="Google Shape;267;p12"/>
          <p:cNvSpPr/>
          <p:nvPr/>
        </p:nvSpPr>
        <p:spPr>
          <a:xfrm>
            <a:off x="3502152" y="2606040"/>
            <a:ext cx="2487168" cy="2313432"/>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2"/>
          <p:cNvSpPr txBox="1"/>
          <p:nvPr/>
        </p:nvSpPr>
        <p:spPr>
          <a:xfrm>
            <a:off x="3712464" y="28163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2013 · MITRE</a:t>
            </a:r>
            <a:endParaRPr b="0" i="0" sz="1200" u="none" cap="none" strike="noStrike">
              <a:solidFill>
                <a:schemeClr val="dk1"/>
              </a:solidFill>
              <a:latin typeface="Calibri"/>
              <a:ea typeface="Calibri"/>
              <a:cs typeface="Calibri"/>
              <a:sym typeface="Calibri"/>
            </a:endParaRPr>
          </a:p>
        </p:txBody>
      </p:sp>
      <p:sp>
        <p:nvSpPr>
          <p:cNvPr id="269" name="Google Shape;269;p12"/>
          <p:cNvSpPr txBox="1"/>
          <p:nvPr/>
        </p:nvSpPr>
        <p:spPr>
          <a:xfrm>
            <a:off x="3712464" y="31089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4">
                  <a:extLst>
                    <a:ext uri="{A12FA001-AC4F-418D-AE19-62706E023703}">
                      <ahyp:hlinkClr val="tx"/>
                    </a:ext>
                  </a:extLst>
                </a:hlinkClick>
              </a:rPr>
              <a:t>MITRE ATT&amp;CK</a:t>
            </a:r>
            <a:endParaRPr b="0" i="0" sz="1600" u="none" cap="none" strike="noStrike">
              <a:solidFill>
                <a:schemeClr val="dk1"/>
              </a:solidFill>
              <a:latin typeface="Calibri"/>
              <a:ea typeface="Calibri"/>
              <a:cs typeface="Calibri"/>
              <a:sym typeface="Calibri"/>
            </a:endParaRPr>
          </a:p>
        </p:txBody>
      </p:sp>
      <p:sp>
        <p:nvSpPr>
          <p:cNvPr id="270" name="Google Shape;270;p12"/>
          <p:cNvSpPr txBox="1"/>
          <p:nvPr/>
        </p:nvSpPr>
        <p:spPr>
          <a:xfrm>
            <a:off x="3712464" y="3429000"/>
            <a:ext cx="2066544" cy="10515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Reconnaissance is a whole tactic, TA0043, with 10 techniques — nearly all outside your network.</a:t>
            </a:r>
            <a:endParaRPr b="0" i="0" sz="1200" u="none" cap="none" strike="noStrike">
              <a:solidFill>
                <a:schemeClr val="dk1"/>
              </a:solidFill>
              <a:latin typeface="Calibri"/>
              <a:ea typeface="Calibri"/>
              <a:cs typeface="Calibri"/>
              <a:sym typeface="Calibri"/>
            </a:endParaRPr>
          </a:p>
        </p:txBody>
      </p:sp>
      <p:sp>
        <p:nvSpPr>
          <p:cNvPr id="271" name="Google Shape;271;p12"/>
          <p:cNvSpPr txBox="1"/>
          <p:nvPr/>
        </p:nvSpPr>
        <p:spPr>
          <a:xfrm>
            <a:off x="3712464" y="4544568"/>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5">
                  <a:extLst>
                    <a:ext uri="{A12FA001-AC4F-418D-AE19-62706E023703}">
                      <ahyp:hlinkClr val="tx"/>
                    </a:ext>
                  </a:extLst>
                </a:hlinkClick>
              </a:rPr>
              <a:t>attack.mitre.org</a:t>
            </a:r>
            <a:endParaRPr b="0" i="0" sz="1200" u="none" cap="none" strike="noStrike">
              <a:solidFill>
                <a:schemeClr val="dk1"/>
              </a:solidFill>
              <a:latin typeface="Calibri"/>
              <a:ea typeface="Calibri"/>
              <a:cs typeface="Calibri"/>
              <a:sym typeface="Calibri"/>
            </a:endParaRPr>
          </a:p>
        </p:txBody>
      </p:sp>
      <p:sp>
        <p:nvSpPr>
          <p:cNvPr id="272" name="Google Shape;272;p12"/>
          <p:cNvSpPr/>
          <p:nvPr/>
        </p:nvSpPr>
        <p:spPr>
          <a:xfrm>
            <a:off x="6199632" y="2606040"/>
            <a:ext cx="2487168" cy="2313432"/>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12"/>
          <p:cNvSpPr txBox="1"/>
          <p:nvPr/>
        </p:nvSpPr>
        <p:spPr>
          <a:xfrm>
            <a:off x="6409944" y="28163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2017 · PAUL POLS</a:t>
            </a:r>
            <a:endParaRPr b="0" i="0" sz="1200" u="none" cap="none" strike="noStrike">
              <a:solidFill>
                <a:schemeClr val="dk1"/>
              </a:solidFill>
              <a:latin typeface="Calibri"/>
              <a:ea typeface="Calibri"/>
              <a:cs typeface="Calibri"/>
              <a:sym typeface="Calibri"/>
            </a:endParaRPr>
          </a:p>
        </p:txBody>
      </p:sp>
      <p:sp>
        <p:nvSpPr>
          <p:cNvPr id="274" name="Google Shape;274;p12"/>
          <p:cNvSpPr txBox="1"/>
          <p:nvPr/>
        </p:nvSpPr>
        <p:spPr>
          <a:xfrm>
            <a:off x="6409944" y="31089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Unified Kill Chain</a:t>
            </a:r>
            <a:endParaRPr b="0" i="0" sz="1600" u="none" cap="none" strike="noStrike">
              <a:solidFill>
                <a:schemeClr val="dk1"/>
              </a:solidFill>
              <a:latin typeface="Calibri"/>
              <a:ea typeface="Calibri"/>
              <a:cs typeface="Calibri"/>
              <a:sym typeface="Calibri"/>
            </a:endParaRPr>
          </a:p>
        </p:txBody>
      </p:sp>
      <p:sp>
        <p:nvSpPr>
          <p:cNvPr id="275" name="Google Shape;275;p12"/>
          <p:cNvSpPr txBox="1"/>
          <p:nvPr/>
        </p:nvSpPr>
        <p:spPr>
          <a:xfrm>
            <a:off x="6409944" y="3429000"/>
            <a:ext cx="2066544" cy="10515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18 phases merging ATT&amp;CK and the Kill Chain. Recon opens the Initial Foothold stage.</a:t>
            </a:r>
            <a:endParaRPr b="0" i="0" sz="1200" u="none" cap="none" strike="noStrike">
              <a:solidFill>
                <a:schemeClr val="dk1"/>
              </a:solidFill>
              <a:latin typeface="Calibri"/>
              <a:ea typeface="Calibri"/>
              <a:cs typeface="Calibri"/>
              <a:sym typeface="Calibri"/>
            </a:endParaRPr>
          </a:p>
        </p:txBody>
      </p:sp>
      <p:sp>
        <p:nvSpPr>
          <p:cNvPr id="276" name="Google Shape;276;p12"/>
          <p:cNvSpPr txBox="1"/>
          <p:nvPr/>
        </p:nvSpPr>
        <p:spPr>
          <a:xfrm>
            <a:off x="6409944" y="4544568"/>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6">
                  <a:extLst>
                    <a:ext uri="{A12FA001-AC4F-418D-AE19-62706E023703}">
                      <ahyp:hlinkClr val="tx"/>
                    </a:ext>
                  </a:extLst>
                </a:hlinkClick>
              </a:rPr>
              <a:t>unifiedkillchain.com</a:t>
            </a:r>
            <a:endParaRPr b="0" i="0" sz="1200" u="none" cap="none" strike="noStrike">
              <a:solidFill>
                <a:schemeClr val="dk1"/>
              </a:solidFill>
              <a:latin typeface="Calibri"/>
              <a:ea typeface="Calibri"/>
              <a:cs typeface="Calibri"/>
              <a:sym typeface="Calibri"/>
            </a:endParaRPr>
          </a:p>
        </p:txBody>
      </p:sp>
      <p:sp>
        <p:nvSpPr>
          <p:cNvPr id="277" name="Google Shape;277;p12"/>
          <p:cNvSpPr/>
          <p:nvPr/>
        </p:nvSpPr>
        <p:spPr>
          <a:xfrm>
            <a:off x="8887968" y="2606040"/>
            <a:ext cx="2487168" cy="2313432"/>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12"/>
          <p:cNvSpPr txBox="1"/>
          <p:nvPr/>
        </p:nvSpPr>
        <p:spPr>
          <a:xfrm>
            <a:off x="9098280" y="28163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2009 · PTES</a:t>
            </a:r>
            <a:endParaRPr b="0" i="0" sz="1200" u="none" cap="none" strike="noStrike">
              <a:solidFill>
                <a:schemeClr val="dk1"/>
              </a:solidFill>
              <a:latin typeface="Calibri"/>
              <a:ea typeface="Calibri"/>
              <a:cs typeface="Calibri"/>
              <a:sym typeface="Calibri"/>
            </a:endParaRPr>
          </a:p>
        </p:txBody>
      </p:sp>
      <p:sp>
        <p:nvSpPr>
          <p:cNvPr id="279" name="Google Shape;279;p12"/>
          <p:cNvSpPr txBox="1"/>
          <p:nvPr/>
        </p:nvSpPr>
        <p:spPr>
          <a:xfrm>
            <a:off x="9098280" y="31089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Intel Gathering</a:t>
            </a:r>
            <a:endParaRPr b="0" i="0" sz="1600" u="none" cap="none" strike="noStrike">
              <a:solidFill>
                <a:schemeClr val="dk1"/>
              </a:solidFill>
              <a:latin typeface="Calibri"/>
              <a:ea typeface="Calibri"/>
              <a:cs typeface="Calibri"/>
              <a:sym typeface="Calibri"/>
            </a:endParaRPr>
          </a:p>
        </p:txBody>
      </p:sp>
      <p:sp>
        <p:nvSpPr>
          <p:cNvPr id="280" name="Google Shape;280;p12"/>
          <p:cNvSpPr txBox="1"/>
          <p:nvPr/>
        </p:nvSpPr>
        <p:spPr>
          <a:xfrm>
            <a:off x="9098280" y="3429000"/>
            <a:ext cx="2066544" cy="10515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pentest standard makes Intelligence Gathering its own phase, before any testing.</a:t>
            </a:r>
            <a:endParaRPr b="0" i="0" sz="1200" u="none" cap="none" strike="noStrike">
              <a:solidFill>
                <a:schemeClr val="dk1"/>
              </a:solidFill>
              <a:latin typeface="Calibri"/>
              <a:ea typeface="Calibri"/>
              <a:cs typeface="Calibri"/>
              <a:sym typeface="Calibri"/>
            </a:endParaRPr>
          </a:p>
        </p:txBody>
      </p:sp>
      <p:sp>
        <p:nvSpPr>
          <p:cNvPr id="281" name="Google Shape;281;p12"/>
          <p:cNvSpPr txBox="1"/>
          <p:nvPr/>
        </p:nvSpPr>
        <p:spPr>
          <a:xfrm>
            <a:off x="9098280" y="4544568"/>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7">
                  <a:extLst>
                    <a:ext uri="{A12FA001-AC4F-418D-AE19-62706E023703}">
                      <ahyp:hlinkClr val="tx"/>
                    </a:ext>
                  </a:extLst>
                </a:hlinkClick>
              </a:rPr>
              <a:t>pentest-standard.org</a:t>
            </a:r>
            <a:endParaRPr b="0" i="0" sz="1200" u="none" cap="none" strike="noStrike">
              <a:solidFill>
                <a:schemeClr val="dk1"/>
              </a:solidFill>
              <a:latin typeface="Calibri"/>
              <a:ea typeface="Calibri"/>
              <a:cs typeface="Calibri"/>
              <a:sym typeface="Calibri"/>
            </a:endParaRPr>
          </a:p>
        </p:txBody>
      </p:sp>
      <p:sp>
        <p:nvSpPr>
          <p:cNvPr id="282" name="Google Shape;282;p12"/>
          <p:cNvSpPr/>
          <p:nvPr/>
        </p:nvSpPr>
        <p:spPr>
          <a:xfrm>
            <a:off x="813816" y="5276088"/>
            <a:ext cx="10570464" cy="566928"/>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12"/>
          <p:cNvSpPr txBox="1"/>
          <p:nvPr/>
        </p:nvSpPr>
        <p:spPr>
          <a:xfrm>
            <a:off x="1069848" y="5449824"/>
            <a:ext cx="10314432"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Break the chain early: if attackers learn little in phase one, every later phase gets harder — and most of phase one happens outside your network.</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288" name="Shape 288"/>
        <p:cNvGrpSpPr/>
        <p:nvPr/>
      </p:nvGrpSpPr>
      <p:grpSpPr>
        <a:xfrm>
          <a:off x="0" y="0"/>
          <a:ext cx="0" cy="0"/>
          <a:chOff x="0" y="0"/>
          <a:chExt cx="0" cy="0"/>
        </a:xfrm>
      </p:grpSpPr>
      <p:sp>
        <p:nvSpPr>
          <p:cNvPr id="289" name="Google Shape;289;p13"/>
          <p:cNvSpPr txBox="1"/>
          <p:nvPr/>
        </p:nvSpPr>
        <p:spPr>
          <a:xfrm>
            <a:off x="812800" y="100584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MODULE 1 · WHY OSINT MATTERS</a:t>
            </a:r>
            <a:endParaRPr b="0" i="0" sz="1200" u="none" cap="none" strike="noStrike">
              <a:solidFill>
                <a:schemeClr val="dk1"/>
              </a:solidFill>
              <a:latin typeface="Calibri"/>
              <a:ea typeface="Calibri"/>
              <a:cs typeface="Calibri"/>
              <a:sym typeface="Calibri"/>
            </a:endParaRPr>
          </a:p>
        </p:txBody>
      </p:sp>
      <p:sp>
        <p:nvSpPr>
          <p:cNvPr id="290" name="Google Shape;290;p13"/>
          <p:cNvSpPr txBox="1"/>
          <p:nvPr/>
        </p:nvSpPr>
        <p:spPr>
          <a:xfrm>
            <a:off x="812800" y="132588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Space Grotesk"/>
              <a:buNone/>
            </a:pPr>
            <a:r>
              <a:t/>
            </a:r>
            <a:endParaRPr b="0" i="0" sz="10000" u="none" cap="none" strike="noStrike">
              <a:solidFill>
                <a:schemeClr val="dk1"/>
              </a:solidFill>
              <a:latin typeface="Calibri"/>
              <a:ea typeface="Calibri"/>
              <a:cs typeface="Calibri"/>
              <a:sym typeface="Calibri"/>
            </a:endParaRPr>
          </a:p>
        </p:txBody>
      </p:sp>
      <p:sp>
        <p:nvSpPr>
          <p:cNvPr id="291" name="Google Shape;291;p13"/>
          <p:cNvSpPr txBox="1"/>
          <p:nvPr/>
        </p:nvSpPr>
        <p:spPr>
          <a:xfrm>
            <a:off x="812800" y="2743200"/>
            <a:ext cx="7239000" cy="566928"/>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600"/>
              <a:buFont typeface="Space Grotesk"/>
              <a:buNone/>
            </a:pPr>
            <a:r>
              <a:t/>
            </a:r>
            <a:endParaRPr b="0" i="0" sz="1600" u="none" cap="none" strike="noStrike">
              <a:solidFill>
                <a:schemeClr val="dk1"/>
              </a:solidFill>
              <a:latin typeface="Calibri"/>
              <a:ea typeface="Calibri"/>
              <a:cs typeface="Calibri"/>
              <a:sym typeface="Calibri"/>
            </a:endParaRPr>
          </a:p>
        </p:txBody>
      </p:sp>
      <p:sp>
        <p:nvSpPr>
          <p:cNvPr id="292" name="Google Shape;292;p13"/>
          <p:cNvSpPr txBox="1"/>
          <p:nvPr/>
        </p:nvSpPr>
        <p:spPr>
          <a:xfrm>
            <a:off x="812800" y="5833872"/>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Sources: Verizon 2026 Data Breach Investigations Report · CISA</a:t>
            </a:r>
            <a:endParaRPr b="0" i="0" sz="1200" u="none" cap="none" strike="noStrike">
              <a:solidFill>
                <a:schemeClr val="dk1"/>
              </a:solidFill>
              <a:latin typeface="Calibri"/>
              <a:ea typeface="Calibri"/>
              <a:cs typeface="Calibri"/>
              <a:sym typeface="Calibri"/>
            </a:endParaRPr>
          </a:p>
        </p:txBody>
      </p:sp>
      <p:sp>
        <p:nvSpPr>
          <p:cNvPr id="293" name="Google Shape;293;p13"/>
          <p:cNvSpPr txBox="1"/>
          <p:nvPr/>
        </p:nvSpPr>
        <p:spPr>
          <a:xfrm>
            <a:off x="812791" y="1917660"/>
            <a:ext cx="10058400" cy="5670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3200" u="none" cap="none" strike="noStrike">
                <a:solidFill>
                  <a:srgbClr val="F3F1EA"/>
                </a:solidFill>
                <a:latin typeface="Space Grotesk"/>
                <a:ea typeface="Space Grotesk"/>
                <a:cs typeface="Space Grotesk"/>
                <a:sym typeface="Space Grotesk"/>
              </a:rPr>
              <a:t>The weakest part of any security system is you.</a:t>
            </a:r>
            <a:endParaRPr b="0" i="0" sz="1200" u="none" cap="none" strike="noStrike">
              <a:solidFill>
                <a:schemeClr val="dk1"/>
              </a:solidFill>
              <a:latin typeface="Calibri"/>
              <a:ea typeface="Calibri"/>
              <a:cs typeface="Calibri"/>
              <a:sym typeface="Calibri"/>
            </a:endParaRPr>
          </a:p>
        </p:txBody>
      </p:sp>
      <p:sp>
        <p:nvSpPr>
          <p:cNvPr id="294" name="Google Shape;294;p13"/>
          <p:cNvSpPr txBox="1"/>
          <p:nvPr/>
        </p:nvSpPr>
        <p:spPr>
          <a:xfrm>
            <a:off x="812791" y="3183140"/>
            <a:ext cx="9601200" cy="2742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1" lang="en-US" sz="1600" u="none" cap="none" strike="noStrike">
                <a:solidFill>
                  <a:srgbClr val="B8C5CE"/>
                </a:solidFill>
                <a:latin typeface="Space Grotesk"/>
                <a:ea typeface="Space Grotesk"/>
                <a:cs typeface="Space Grotesk"/>
                <a:sym typeface="Space Grotesk"/>
              </a:rPr>
              <a:t>“More than 90% of successful cyber attacks start with a phishing email.”</a:t>
            </a:r>
            <a:endParaRPr b="0" i="0" sz="1200" u="none" cap="none" strike="noStrike">
              <a:solidFill>
                <a:schemeClr val="dk1"/>
              </a:solidFill>
              <a:latin typeface="Calibri"/>
              <a:ea typeface="Calibri"/>
              <a:cs typeface="Calibri"/>
              <a:sym typeface="Calibri"/>
            </a:endParaRPr>
          </a:p>
        </p:txBody>
      </p:sp>
      <p:sp>
        <p:nvSpPr>
          <p:cNvPr id="295" name="Google Shape;295;p13"/>
          <p:cNvSpPr txBox="1"/>
          <p:nvPr/>
        </p:nvSpPr>
        <p:spPr>
          <a:xfrm>
            <a:off x="812791" y="3594620"/>
            <a:ext cx="9601200" cy="2286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E3A33B"/>
                </a:solidFill>
                <a:latin typeface="IBM Plex Mono"/>
                <a:ea typeface="IBM Plex Mono"/>
                <a:cs typeface="IBM Plex Mono"/>
                <a:sym typeface="IBM Plex Mono"/>
              </a:rPr>
              <a:t>— CISA, Phishing Infographic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300" name="Shape 300"/>
        <p:cNvGrpSpPr/>
        <p:nvPr/>
      </p:nvGrpSpPr>
      <p:grpSpPr>
        <a:xfrm>
          <a:off x="0" y="0"/>
          <a:ext cx="0" cy="0"/>
          <a:chOff x="0" y="0"/>
          <a:chExt cx="0" cy="0"/>
        </a:xfrm>
      </p:grpSpPr>
      <p:sp>
        <p:nvSpPr>
          <p:cNvPr id="301" name="Google Shape;301;p1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1 · WHY OSINT MATTERS</a:t>
            </a:r>
            <a:endParaRPr b="0" i="0" sz="1200" u="none" cap="none" strike="noStrike">
              <a:solidFill>
                <a:schemeClr val="dk1"/>
              </a:solidFill>
              <a:latin typeface="Calibri"/>
              <a:ea typeface="Calibri"/>
              <a:cs typeface="Calibri"/>
              <a:sym typeface="Calibri"/>
            </a:endParaRPr>
          </a:p>
        </p:txBody>
      </p:sp>
      <p:sp>
        <p:nvSpPr>
          <p:cNvPr id="302" name="Google Shape;302;p1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How It Reaches You</a:t>
            </a:r>
            <a:endParaRPr b="0" i="0" sz="3200" u="none" cap="none" strike="noStrike">
              <a:solidFill>
                <a:schemeClr val="dk1"/>
              </a:solidFill>
              <a:latin typeface="Calibri"/>
              <a:ea typeface="Calibri"/>
              <a:cs typeface="Calibri"/>
              <a:sym typeface="Calibri"/>
            </a:endParaRPr>
          </a:p>
        </p:txBody>
      </p:sp>
      <p:sp>
        <p:nvSpPr>
          <p:cNvPr id="303" name="Google Shape;303;p19"/>
          <p:cNvSpPr/>
          <p:nvPr/>
        </p:nvSpPr>
        <p:spPr>
          <a:xfrm>
            <a:off x="812800" y="1883664"/>
            <a:ext cx="3386634" cy="22402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9"/>
          <p:cNvSpPr txBox="1"/>
          <p:nvPr/>
        </p:nvSpPr>
        <p:spPr>
          <a:xfrm>
            <a:off x="1022350" y="2084832"/>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YOUR PHONE NUMBER</a:t>
            </a:r>
            <a:endParaRPr b="0" i="0" sz="1200" u="none" cap="none" strike="noStrike">
              <a:solidFill>
                <a:schemeClr val="dk1"/>
              </a:solidFill>
              <a:latin typeface="Calibri"/>
              <a:ea typeface="Calibri"/>
              <a:cs typeface="Calibri"/>
              <a:sym typeface="Calibri"/>
            </a:endParaRPr>
          </a:p>
        </p:txBody>
      </p:sp>
      <p:sp>
        <p:nvSpPr>
          <p:cNvPr id="305" name="Google Shape;305;p19"/>
          <p:cNvSpPr txBox="1"/>
          <p:nvPr/>
        </p:nvSpPr>
        <p:spPr>
          <a:xfrm>
            <a:off x="1022350" y="2377440"/>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SIM swapping</a:t>
            </a:r>
            <a:endParaRPr b="0" i="0" sz="1600" u="none" cap="none" strike="noStrike">
              <a:solidFill>
                <a:schemeClr val="dk1"/>
              </a:solidFill>
              <a:latin typeface="Calibri"/>
              <a:ea typeface="Calibri"/>
              <a:cs typeface="Calibri"/>
              <a:sym typeface="Calibri"/>
            </a:endParaRPr>
          </a:p>
        </p:txBody>
      </p:sp>
      <p:sp>
        <p:nvSpPr>
          <p:cNvPr id="306" name="Google Shape;306;p19"/>
          <p:cNvSpPr txBox="1"/>
          <p:nvPr/>
        </p:nvSpPr>
        <p:spPr>
          <a:xfrm>
            <a:off x="1022350" y="2697480"/>
            <a:ext cx="3086235" cy="12801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Your number, carrier, birthday and old addresses are all for sale. One convincing call moves your number onto their SIM, and every SMS code follows it: bank, email, crypto, Instagram.</a:t>
            </a:r>
            <a:endParaRPr b="0" i="0" sz="1200" u="none" cap="none" strike="noStrike">
              <a:solidFill>
                <a:schemeClr val="dk1"/>
              </a:solidFill>
              <a:latin typeface="Calibri"/>
              <a:ea typeface="Calibri"/>
              <a:cs typeface="Calibri"/>
              <a:sym typeface="Calibri"/>
            </a:endParaRPr>
          </a:p>
        </p:txBody>
      </p:sp>
      <p:sp>
        <p:nvSpPr>
          <p:cNvPr id="307" name="Google Shape;307;p19"/>
          <p:cNvSpPr/>
          <p:nvPr/>
        </p:nvSpPr>
        <p:spPr>
          <a:xfrm>
            <a:off x="4402634" y="1883664"/>
            <a:ext cx="3386733" cy="22402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9"/>
          <p:cNvSpPr txBox="1"/>
          <p:nvPr/>
        </p:nvSpPr>
        <p:spPr>
          <a:xfrm>
            <a:off x="4612184" y="2084832"/>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THE OLDEST ONE</a:t>
            </a:r>
            <a:endParaRPr b="0" i="0" sz="1200" u="none" cap="none" strike="noStrike">
              <a:solidFill>
                <a:schemeClr val="dk1"/>
              </a:solidFill>
              <a:latin typeface="Calibri"/>
              <a:ea typeface="Calibri"/>
              <a:cs typeface="Calibri"/>
              <a:sym typeface="Calibri"/>
            </a:endParaRPr>
          </a:p>
        </p:txBody>
      </p:sp>
      <p:sp>
        <p:nvSpPr>
          <p:cNvPr id="309" name="Google Shape;309;p19"/>
          <p:cNvSpPr txBox="1"/>
          <p:nvPr/>
        </p:nvSpPr>
        <p:spPr>
          <a:xfrm>
            <a:off x="4612184" y="2377440"/>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The “African Prince”</a:t>
            </a:r>
            <a:endParaRPr b="0" i="0" sz="1600" u="none" cap="none" strike="noStrike">
              <a:solidFill>
                <a:schemeClr val="dk1"/>
              </a:solidFill>
              <a:latin typeface="Calibri"/>
              <a:ea typeface="Calibri"/>
              <a:cs typeface="Calibri"/>
              <a:sym typeface="Calibri"/>
            </a:endParaRPr>
          </a:p>
        </p:txBody>
      </p:sp>
      <p:sp>
        <p:nvSpPr>
          <p:cNvPr id="310" name="Google Shape;310;p19"/>
          <p:cNvSpPr txBox="1"/>
          <p:nvPr/>
        </p:nvSpPr>
        <p:spPr>
          <a:xfrm>
            <a:off x="4612184" y="2697480"/>
            <a:ext cx="3086338" cy="12801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Advance-fee fraud is older than the web. OSINT made it personal: it now arrives as a fake internship, a scholarship, a campus job, or a match who knows your major and your home town.</a:t>
            </a:r>
            <a:endParaRPr b="0" i="0" sz="1200" u="none" cap="none" strike="noStrike">
              <a:solidFill>
                <a:schemeClr val="dk1"/>
              </a:solidFill>
              <a:latin typeface="Calibri"/>
              <a:ea typeface="Calibri"/>
              <a:cs typeface="Calibri"/>
              <a:sym typeface="Calibri"/>
            </a:endParaRPr>
          </a:p>
        </p:txBody>
      </p:sp>
      <p:sp>
        <p:nvSpPr>
          <p:cNvPr id="311" name="Google Shape;311;p19"/>
          <p:cNvSpPr/>
          <p:nvPr/>
        </p:nvSpPr>
        <p:spPr>
          <a:xfrm>
            <a:off x="7992566" y="1883664"/>
            <a:ext cx="3386634" cy="22402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9"/>
          <p:cNvSpPr txBox="1"/>
          <p:nvPr/>
        </p:nvSpPr>
        <p:spPr>
          <a:xfrm>
            <a:off x="8202116" y="2084832"/>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LEAKS THAT ARE YOURS</a:t>
            </a:r>
            <a:endParaRPr b="0" i="0" sz="1200" u="none" cap="none" strike="noStrike">
              <a:solidFill>
                <a:schemeClr val="dk1"/>
              </a:solidFill>
              <a:latin typeface="Calibri"/>
              <a:ea typeface="Calibri"/>
              <a:cs typeface="Calibri"/>
              <a:sym typeface="Calibri"/>
            </a:endParaRPr>
          </a:p>
        </p:txBody>
      </p:sp>
      <p:sp>
        <p:nvSpPr>
          <p:cNvPr id="313" name="Google Shape;313;p19"/>
          <p:cNvSpPr txBox="1"/>
          <p:nvPr/>
        </p:nvSpPr>
        <p:spPr>
          <a:xfrm>
            <a:off x="8202116" y="2377440"/>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Breaches and stealer logs</a:t>
            </a:r>
            <a:endParaRPr b="0" i="0" sz="1600" u="none" cap="none" strike="noStrike">
              <a:solidFill>
                <a:schemeClr val="dk1"/>
              </a:solidFill>
              <a:latin typeface="Calibri"/>
              <a:ea typeface="Calibri"/>
              <a:cs typeface="Calibri"/>
              <a:sym typeface="Calibri"/>
            </a:endParaRPr>
          </a:p>
        </p:txBody>
      </p:sp>
      <p:sp>
        <p:nvSpPr>
          <p:cNvPr id="314" name="Google Shape;314;p19"/>
          <p:cNvSpPr txBox="1"/>
          <p:nvPr/>
        </p:nvSpPr>
        <p:spPr>
          <a:xfrm>
            <a:off x="8202116" y="2697480"/>
            <a:ext cx="3086235" cy="12801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University portals, loan servicers and people-data brokers all get breached. Cracked software and game cheats install infostealers that take saved passwords and live sessions.</a:t>
            </a:r>
            <a:endParaRPr b="0" i="0" sz="1200" u="none" cap="none" strike="noStrike">
              <a:solidFill>
                <a:schemeClr val="dk1"/>
              </a:solidFill>
              <a:latin typeface="Calibri"/>
              <a:ea typeface="Calibri"/>
              <a:cs typeface="Calibri"/>
              <a:sym typeface="Calibri"/>
            </a:endParaRPr>
          </a:p>
        </p:txBody>
      </p:sp>
      <p:sp>
        <p:nvSpPr>
          <p:cNvPr id="315" name="Google Shape;315;p19"/>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9"/>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None of this needs a nation-state. It needs your name, your number, and ten minutes of public information.</a:t>
            </a:r>
            <a:endParaRPr b="0" i="0" sz="1200" u="none" cap="none" strike="noStrike">
              <a:solidFill>
                <a:schemeClr val="dk1"/>
              </a:solidFill>
              <a:latin typeface="Calibri"/>
              <a:ea typeface="Calibri"/>
              <a:cs typeface="Calibri"/>
              <a:sym typeface="Calibri"/>
            </a:endParaRPr>
          </a:p>
        </p:txBody>
      </p:sp>
      <p:sp>
        <p:nvSpPr>
          <p:cNvPr id="317" name="Google Shape;317;p1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1: OSINT Foundations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322" name="Shape 322"/>
        <p:cNvGrpSpPr/>
        <p:nvPr/>
      </p:nvGrpSpPr>
      <p:grpSpPr>
        <a:xfrm>
          <a:off x="0" y="0"/>
          <a:ext cx="0" cy="0"/>
          <a:chOff x="0" y="0"/>
          <a:chExt cx="0" cy="0"/>
        </a:xfrm>
      </p:grpSpPr>
      <p:sp>
        <p:nvSpPr>
          <p:cNvPr id="323" name="Google Shape;323;p16"/>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02</a:t>
            </a:r>
            <a:endParaRPr b="0" i="0" sz="10000" u="none" cap="none" strike="noStrike">
              <a:solidFill>
                <a:schemeClr val="dk1"/>
              </a:solidFill>
              <a:latin typeface="Calibri"/>
              <a:ea typeface="Calibri"/>
              <a:cs typeface="Calibri"/>
              <a:sym typeface="Calibri"/>
            </a:endParaRPr>
          </a:p>
        </p:txBody>
      </p:sp>
      <p:sp>
        <p:nvSpPr>
          <p:cNvPr id="324" name="Google Shape;324;p16"/>
          <p:cNvSpPr txBox="1"/>
          <p:nvPr/>
        </p:nvSpPr>
        <p:spPr>
          <a:xfrm>
            <a:off x="812800" y="3251299"/>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Legal &amp; Ethical Boundaries</a:t>
            </a:r>
            <a:endParaRPr b="0" i="0" sz="4800" u="none" cap="none" strike="noStrike">
              <a:solidFill>
                <a:schemeClr val="dk1"/>
              </a:solidFill>
              <a:latin typeface="Calibri"/>
              <a:ea typeface="Calibri"/>
              <a:cs typeface="Calibri"/>
              <a:sym typeface="Calibri"/>
            </a:endParaRPr>
          </a:p>
        </p:txBody>
      </p:sp>
      <p:sp>
        <p:nvSpPr>
          <p:cNvPr id="325" name="Google Shape;325;p16"/>
          <p:cNvSpPr txBox="1"/>
          <p:nvPr/>
        </p:nvSpPr>
        <p:spPr>
          <a:xfrm>
            <a:off x="812800" y="4094559"/>
            <a:ext cx="9779000" cy="5689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What you're allowed to do, what the law says, and what you should do even when something is legal.</a:t>
            </a:r>
            <a:endParaRPr b="0" i="0" sz="1600" u="none" cap="none" strike="noStrike">
              <a:solidFill>
                <a:schemeClr val="dk1"/>
              </a:solidFill>
              <a:latin typeface="Calibri"/>
              <a:ea typeface="Calibri"/>
              <a:cs typeface="Calibri"/>
              <a:sym typeface="Calibri"/>
            </a:endParaRPr>
          </a:p>
        </p:txBody>
      </p:sp>
      <p:sp>
        <p:nvSpPr>
          <p:cNvPr id="326" name="Google Shape;326;p16"/>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AUTHORIZATION · SCOPE · LAWS · TERMS OF SERVICE · ETHICS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331" name="Shape 331"/>
        <p:cNvGrpSpPr/>
        <p:nvPr/>
      </p:nvGrpSpPr>
      <p:grpSpPr>
        <a:xfrm>
          <a:off x="0" y="0"/>
          <a:ext cx="0" cy="0"/>
          <a:chOff x="0" y="0"/>
          <a:chExt cx="0" cy="0"/>
        </a:xfrm>
      </p:grpSpPr>
      <p:sp>
        <p:nvSpPr>
          <p:cNvPr id="332" name="Google Shape;332;p1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333" name="Google Shape;333;p1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Authorization Comes First</a:t>
            </a:r>
            <a:endParaRPr b="0" i="0" sz="3200" u="none" cap="none" strike="noStrike">
              <a:solidFill>
                <a:schemeClr val="dk1"/>
              </a:solidFill>
              <a:latin typeface="Calibri"/>
              <a:ea typeface="Calibri"/>
              <a:cs typeface="Calibri"/>
              <a:sym typeface="Calibri"/>
            </a:endParaRPr>
          </a:p>
        </p:txBody>
      </p:sp>
      <p:sp>
        <p:nvSpPr>
          <p:cNvPr id="334" name="Google Shape;334;p17"/>
          <p:cNvSpPr txBox="1"/>
          <p:nvPr/>
        </p:nvSpPr>
        <p:spPr>
          <a:xfrm>
            <a:off x="812800" y="1879501"/>
            <a:ext cx="4754880" cy="1096963"/>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An attacker and a pentester run the same searches. The difference is a signed agreement from someone with the authority to approve the work.</a:t>
            </a:r>
            <a:endParaRPr b="0" i="0" sz="1600" u="none" cap="none" strike="noStrike">
              <a:solidFill>
                <a:schemeClr val="dk1"/>
              </a:solidFill>
              <a:latin typeface="Calibri"/>
              <a:ea typeface="Calibri"/>
              <a:cs typeface="Calibri"/>
              <a:sym typeface="Calibri"/>
            </a:endParaRPr>
          </a:p>
        </p:txBody>
      </p:sp>
      <p:sp>
        <p:nvSpPr>
          <p:cNvPr id="335" name="Google Shape;335;p17"/>
          <p:cNvSpPr/>
          <p:nvPr/>
        </p:nvSpPr>
        <p:spPr>
          <a:xfrm>
            <a:off x="812800" y="4440039"/>
            <a:ext cx="45720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17"/>
          <p:cNvSpPr txBox="1"/>
          <p:nvPr/>
        </p:nvSpPr>
        <p:spPr>
          <a:xfrm>
            <a:off x="1022350" y="4649589"/>
            <a:ext cx="43190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Why it matters for passive work</a:t>
            </a:r>
            <a:endParaRPr b="0" i="0" sz="1600" u="none" cap="none" strike="noStrike">
              <a:solidFill>
                <a:schemeClr val="dk1"/>
              </a:solidFill>
              <a:latin typeface="Calibri"/>
              <a:ea typeface="Calibri"/>
              <a:cs typeface="Calibri"/>
              <a:sym typeface="Calibri"/>
            </a:endParaRPr>
          </a:p>
        </p:txBody>
      </p:sp>
      <p:sp>
        <p:nvSpPr>
          <p:cNvPr id="337" name="Google Shape;337;p17"/>
          <p:cNvSpPr txBox="1"/>
          <p:nvPr/>
        </p:nvSpPr>
        <p:spPr>
          <a:xfrm>
            <a:off x="1022350" y="4969570"/>
            <a:ext cx="4319016" cy="662880"/>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OSINT findings usually feed active steps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Collecting personal data needs a purpose</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The written scope is your proof</a:t>
            </a:r>
            <a:endParaRPr b="0" i="0" sz="1200" u="none" cap="none" strike="noStrike">
              <a:solidFill>
                <a:schemeClr val="dk1"/>
              </a:solidFill>
              <a:latin typeface="Calibri"/>
              <a:ea typeface="Calibri"/>
              <a:cs typeface="Calibri"/>
              <a:sym typeface="Calibri"/>
            </a:endParaRPr>
          </a:p>
        </p:txBody>
      </p:sp>
      <p:sp>
        <p:nvSpPr>
          <p:cNvPr id="338" name="Google Shape;338;p17"/>
          <p:cNvSpPr txBox="1"/>
          <p:nvPr/>
        </p:nvSpPr>
        <p:spPr>
          <a:xfrm>
            <a:off x="5791200" y="1879501"/>
            <a:ext cx="581152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Who can the client authorize?</a:t>
            </a:r>
            <a:endParaRPr b="0" i="0" sz="1600" u="none" cap="none" strike="noStrike">
              <a:solidFill>
                <a:schemeClr val="dk1"/>
              </a:solidFill>
              <a:latin typeface="Calibri"/>
              <a:ea typeface="Calibri"/>
              <a:cs typeface="Calibri"/>
              <a:sym typeface="Calibri"/>
            </a:endParaRPr>
          </a:p>
        </p:txBody>
      </p:sp>
      <p:sp>
        <p:nvSpPr>
          <p:cNvPr id="339" name="Google Shape;339;p17"/>
          <p:cNvSpPr/>
          <p:nvPr/>
        </p:nvSpPr>
        <p:spPr>
          <a:xfrm>
            <a:off x="5791200" y="2224881"/>
            <a:ext cx="5588000" cy="833041"/>
          </a:xfrm>
          <a:prstGeom prst="roundRect">
            <a:avLst>
              <a:gd fmla="val 91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17"/>
          <p:cNvSpPr txBox="1"/>
          <p:nvPr/>
        </p:nvSpPr>
        <p:spPr>
          <a:xfrm>
            <a:off x="6000750" y="2534741"/>
            <a:ext cx="63398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YES</a:t>
            </a:r>
            <a:endParaRPr b="0" i="0" sz="1200" u="none" cap="none" strike="noStrike">
              <a:solidFill>
                <a:schemeClr val="dk1"/>
              </a:solidFill>
              <a:latin typeface="Calibri"/>
              <a:ea typeface="Calibri"/>
              <a:cs typeface="Calibri"/>
              <a:sym typeface="Calibri"/>
            </a:endParaRPr>
          </a:p>
        </p:txBody>
      </p:sp>
      <p:sp>
        <p:nvSpPr>
          <p:cNvPr id="341" name="Google Shape;341;p17"/>
          <p:cNvSpPr txBox="1"/>
          <p:nvPr/>
        </p:nvSpPr>
        <p:spPr>
          <a:xfrm>
            <a:off x="6762750" y="2383631"/>
            <a:ext cx="458317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Systems the client owns</a:t>
            </a:r>
            <a:endParaRPr b="0" i="0" sz="1600" u="none" cap="none" strike="noStrike">
              <a:solidFill>
                <a:schemeClr val="dk1"/>
              </a:solidFill>
              <a:latin typeface="Calibri"/>
              <a:ea typeface="Calibri"/>
              <a:cs typeface="Calibri"/>
              <a:sym typeface="Calibri"/>
            </a:endParaRPr>
          </a:p>
        </p:txBody>
      </p:sp>
      <p:sp>
        <p:nvSpPr>
          <p:cNvPr id="342" name="Google Shape;342;p17"/>
          <p:cNvSpPr txBox="1"/>
          <p:nvPr/>
        </p:nvSpPr>
        <p:spPr>
          <a:xfrm>
            <a:off x="6762750" y="2678212"/>
            <a:ext cx="458317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Its domains, sites, and infrastructure, as the scope lists them.</a:t>
            </a:r>
            <a:endParaRPr b="0" i="0" sz="1200" u="none" cap="none" strike="noStrike">
              <a:solidFill>
                <a:schemeClr val="dk1"/>
              </a:solidFill>
              <a:latin typeface="Calibri"/>
              <a:ea typeface="Calibri"/>
              <a:cs typeface="Calibri"/>
              <a:sym typeface="Calibri"/>
            </a:endParaRPr>
          </a:p>
        </p:txBody>
      </p:sp>
      <p:sp>
        <p:nvSpPr>
          <p:cNvPr id="343" name="Google Shape;343;p17"/>
          <p:cNvSpPr/>
          <p:nvPr/>
        </p:nvSpPr>
        <p:spPr>
          <a:xfrm>
            <a:off x="5791200" y="3159522"/>
            <a:ext cx="55880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17"/>
          <p:cNvSpPr txBox="1"/>
          <p:nvPr/>
        </p:nvSpPr>
        <p:spPr>
          <a:xfrm>
            <a:off x="6000750" y="3579813"/>
            <a:ext cx="63398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NO</a:t>
            </a:r>
            <a:endParaRPr b="0" i="0" sz="1200" u="none" cap="none" strike="noStrike">
              <a:solidFill>
                <a:schemeClr val="dk1"/>
              </a:solidFill>
              <a:latin typeface="Calibri"/>
              <a:ea typeface="Calibri"/>
              <a:cs typeface="Calibri"/>
              <a:sym typeface="Calibri"/>
            </a:endParaRPr>
          </a:p>
        </p:txBody>
      </p:sp>
      <p:sp>
        <p:nvSpPr>
          <p:cNvPr id="345" name="Google Shape;345;p17"/>
          <p:cNvSpPr txBox="1"/>
          <p:nvPr/>
        </p:nvSpPr>
        <p:spPr>
          <a:xfrm>
            <a:off x="6762750" y="3318272"/>
            <a:ext cx="458317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Vendors and cloud providers</a:t>
            </a:r>
            <a:endParaRPr b="0" i="0" sz="1600" u="none" cap="none" strike="noStrike">
              <a:solidFill>
                <a:schemeClr val="dk1"/>
              </a:solidFill>
              <a:latin typeface="Calibri"/>
              <a:ea typeface="Calibri"/>
              <a:cs typeface="Calibri"/>
              <a:sym typeface="Calibri"/>
            </a:endParaRPr>
          </a:p>
        </p:txBody>
      </p:sp>
      <p:sp>
        <p:nvSpPr>
          <p:cNvPr id="346" name="Google Shape;346;p17"/>
          <p:cNvSpPr txBox="1"/>
          <p:nvPr/>
        </p:nvSpPr>
        <p:spPr>
          <a:xfrm>
            <a:off x="6762750" y="3612852"/>
            <a:ext cx="458317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Third parties need to give their own consent. Many publish testing policies.</a:t>
            </a:r>
            <a:endParaRPr b="0" i="0" sz="1200" u="none" cap="none" strike="noStrike">
              <a:solidFill>
                <a:schemeClr val="dk1"/>
              </a:solidFill>
              <a:latin typeface="Calibri"/>
              <a:ea typeface="Calibri"/>
              <a:cs typeface="Calibri"/>
              <a:sym typeface="Calibri"/>
            </a:endParaRPr>
          </a:p>
        </p:txBody>
      </p:sp>
      <p:sp>
        <p:nvSpPr>
          <p:cNvPr id="347" name="Google Shape;347;p17"/>
          <p:cNvSpPr/>
          <p:nvPr/>
        </p:nvSpPr>
        <p:spPr>
          <a:xfrm>
            <a:off x="5791200" y="4315123"/>
            <a:ext cx="55880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17"/>
          <p:cNvSpPr txBox="1"/>
          <p:nvPr/>
        </p:nvSpPr>
        <p:spPr>
          <a:xfrm>
            <a:off x="6000750" y="4735413"/>
            <a:ext cx="63398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NO</a:t>
            </a:r>
            <a:endParaRPr b="0" i="0" sz="1200" u="none" cap="none" strike="noStrike">
              <a:solidFill>
                <a:schemeClr val="dk1"/>
              </a:solidFill>
              <a:latin typeface="Calibri"/>
              <a:ea typeface="Calibri"/>
              <a:cs typeface="Calibri"/>
              <a:sym typeface="Calibri"/>
            </a:endParaRPr>
          </a:p>
        </p:txBody>
      </p:sp>
      <p:sp>
        <p:nvSpPr>
          <p:cNvPr id="349" name="Google Shape;349;p17"/>
          <p:cNvSpPr txBox="1"/>
          <p:nvPr/>
        </p:nvSpPr>
        <p:spPr>
          <a:xfrm>
            <a:off x="6762750" y="4473873"/>
            <a:ext cx="458317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Employees' personal lives</a:t>
            </a:r>
            <a:endParaRPr b="0" i="0" sz="1600" u="none" cap="none" strike="noStrike">
              <a:solidFill>
                <a:schemeClr val="dk1"/>
              </a:solidFill>
              <a:latin typeface="Calibri"/>
              <a:ea typeface="Calibri"/>
              <a:cs typeface="Calibri"/>
              <a:sym typeface="Calibri"/>
            </a:endParaRPr>
          </a:p>
        </p:txBody>
      </p:sp>
      <p:sp>
        <p:nvSpPr>
          <p:cNvPr id="350" name="Google Shape;350;p17"/>
          <p:cNvSpPr txBox="1"/>
          <p:nvPr/>
        </p:nvSpPr>
        <p:spPr>
          <a:xfrm>
            <a:off x="6762750" y="4768453"/>
            <a:ext cx="458317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company can't consent for staff's personal accounts, homes, or families.</a:t>
            </a:r>
            <a:endParaRPr b="0" i="0" sz="1200" u="none" cap="none" strike="noStrike">
              <a:solidFill>
                <a:schemeClr val="dk1"/>
              </a:solidFill>
              <a:latin typeface="Calibri"/>
              <a:ea typeface="Calibri"/>
              <a:cs typeface="Calibri"/>
              <a:sym typeface="Calibri"/>
            </a:endParaRPr>
          </a:p>
        </p:txBody>
      </p:sp>
      <p:sp>
        <p:nvSpPr>
          <p:cNvPr id="351" name="Google Shape;351;p1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356" name="Shape 356"/>
        <p:cNvGrpSpPr/>
        <p:nvPr/>
      </p:nvGrpSpPr>
      <p:grpSpPr>
        <a:xfrm>
          <a:off x="0" y="0"/>
          <a:ext cx="0" cy="0"/>
          <a:chOff x="0" y="0"/>
          <a:chExt cx="0" cy="0"/>
        </a:xfrm>
      </p:grpSpPr>
      <p:sp>
        <p:nvSpPr>
          <p:cNvPr id="357" name="Google Shape;357;p2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358" name="Google Shape;358;p2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Read the Terms of Service</a:t>
            </a:r>
            <a:endParaRPr b="0" i="0" sz="3200" u="none" cap="none" strike="noStrike">
              <a:solidFill>
                <a:schemeClr val="dk1"/>
              </a:solidFill>
              <a:latin typeface="Calibri"/>
              <a:ea typeface="Calibri"/>
              <a:cs typeface="Calibri"/>
              <a:sym typeface="Calibri"/>
            </a:endParaRPr>
          </a:p>
        </p:txBody>
      </p:sp>
      <p:sp>
        <p:nvSpPr>
          <p:cNvPr id="359" name="Google Shape;359;p22"/>
          <p:cNvSpPr txBox="1"/>
          <p:nvPr/>
        </p:nvSpPr>
        <p:spPr>
          <a:xfrm>
            <a:off x="812800" y="1879501"/>
            <a:ext cx="501904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What to look for</a:t>
            </a:r>
            <a:endParaRPr b="0" i="0" sz="1600" u="none" cap="none" strike="noStrike">
              <a:solidFill>
                <a:schemeClr val="dk1"/>
              </a:solidFill>
              <a:latin typeface="Calibri"/>
              <a:ea typeface="Calibri"/>
              <a:cs typeface="Calibri"/>
              <a:sym typeface="Calibri"/>
            </a:endParaRPr>
          </a:p>
        </p:txBody>
      </p:sp>
      <p:sp>
        <p:nvSpPr>
          <p:cNvPr id="360" name="Google Shape;360;p22"/>
          <p:cNvSpPr/>
          <p:nvPr/>
        </p:nvSpPr>
        <p:spPr>
          <a:xfrm>
            <a:off x="812800" y="2199481"/>
            <a:ext cx="4826000" cy="769541"/>
          </a:xfrm>
          <a:prstGeom prst="roundRect">
            <a:avLst>
              <a:gd fmla="val 990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22"/>
          <p:cNvSpPr txBox="1"/>
          <p:nvPr/>
        </p:nvSpPr>
        <p:spPr>
          <a:xfrm>
            <a:off x="996950" y="2332831"/>
            <a:ext cx="46360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Acceptable use</a:t>
            </a:r>
            <a:endParaRPr b="0" i="0" sz="1600" u="none" cap="none" strike="noStrike">
              <a:solidFill>
                <a:schemeClr val="dk1"/>
              </a:solidFill>
              <a:latin typeface="Calibri"/>
              <a:ea typeface="Calibri"/>
              <a:cs typeface="Calibri"/>
              <a:sym typeface="Calibri"/>
            </a:endParaRPr>
          </a:p>
        </p:txBody>
      </p:sp>
      <p:sp>
        <p:nvSpPr>
          <p:cNvPr id="362" name="Google Shape;362;p22"/>
          <p:cNvSpPr txBox="1"/>
          <p:nvPr/>
        </p:nvSpPr>
        <p:spPr>
          <a:xfrm>
            <a:off x="996950" y="2614712"/>
            <a:ext cx="463600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platform's list of what you may not do</a:t>
            </a:r>
            <a:endParaRPr b="0" i="0" sz="1200" u="none" cap="none" strike="noStrike">
              <a:solidFill>
                <a:schemeClr val="dk1"/>
              </a:solidFill>
              <a:latin typeface="Calibri"/>
              <a:ea typeface="Calibri"/>
              <a:cs typeface="Calibri"/>
              <a:sym typeface="Calibri"/>
            </a:endParaRPr>
          </a:p>
        </p:txBody>
      </p:sp>
      <p:sp>
        <p:nvSpPr>
          <p:cNvPr id="363" name="Google Shape;363;p22"/>
          <p:cNvSpPr/>
          <p:nvPr/>
        </p:nvSpPr>
        <p:spPr>
          <a:xfrm>
            <a:off x="812800" y="3045222"/>
            <a:ext cx="4826000" cy="769541"/>
          </a:xfrm>
          <a:prstGeom prst="roundRect">
            <a:avLst>
              <a:gd fmla="val 990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22"/>
          <p:cNvSpPr txBox="1"/>
          <p:nvPr/>
        </p:nvSpPr>
        <p:spPr>
          <a:xfrm>
            <a:off x="996950" y="3178572"/>
            <a:ext cx="46360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Automated access</a:t>
            </a:r>
            <a:endParaRPr b="0" i="0" sz="1600" u="none" cap="none" strike="noStrike">
              <a:solidFill>
                <a:schemeClr val="dk1"/>
              </a:solidFill>
              <a:latin typeface="Calibri"/>
              <a:ea typeface="Calibri"/>
              <a:cs typeface="Calibri"/>
              <a:sym typeface="Calibri"/>
            </a:endParaRPr>
          </a:p>
        </p:txBody>
      </p:sp>
      <p:sp>
        <p:nvSpPr>
          <p:cNvPr id="365" name="Google Shape;365;p22"/>
          <p:cNvSpPr txBox="1"/>
          <p:nvPr/>
        </p:nvSpPr>
        <p:spPr>
          <a:xfrm>
            <a:off x="996950" y="3460452"/>
            <a:ext cx="463600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Whether scrapers, bots, and scripts are allowed</a:t>
            </a:r>
            <a:endParaRPr b="0" i="0" sz="1200" u="none" cap="none" strike="noStrike">
              <a:solidFill>
                <a:schemeClr val="dk1"/>
              </a:solidFill>
              <a:latin typeface="Calibri"/>
              <a:ea typeface="Calibri"/>
              <a:cs typeface="Calibri"/>
              <a:sym typeface="Calibri"/>
            </a:endParaRPr>
          </a:p>
        </p:txBody>
      </p:sp>
      <p:sp>
        <p:nvSpPr>
          <p:cNvPr id="366" name="Google Shape;366;p22"/>
          <p:cNvSpPr/>
          <p:nvPr/>
        </p:nvSpPr>
        <p:spPr>
          <a:xfrm>
            <a:off x="812800" y="3890962"/>
            <a:ext cx="4826000" cy="769541"/>
          </a:xfrm>
          <a:prstGeom prst="roundRect">
            <a:avLst>
              <a:gd fmla="val 990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22"/>
          <p:cNvSpPr txBox="1"/>
          <p:nvPr/>
        </p:nvSpPr>
        <p:spPr>
          <a:xfrm>
            <a:off x="996950" y="4024313"/>
            <a:ext cx="46360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Account rules</a:t>
            </a:r>
            <a:endParaRPr b="0" i="0" sz="1600" u="none" cap="none" strike="noStrike">
              <a:solidFill>
                <a:schemeClr val="dk1"/>
              </a:solidFill>
              <a:latin typeface="Calibri"/>
              <a:ea typeface="Calibri"/>
              <a:cs typeface="Calibri"/>
              <a:sym typeface="Calibri"/>
            </a:endParaRPr>
          </a:p>
        </p:txBody>
      </p:sp>
      <p:sp>
        <p:nvSpPr>
          <p:cNvPr id="368" name="Google Shape;368;p22"/>
          <p:cNvSpPr txBox="1"/>
          <p:nvPr/>
        </p:nvSpPr>
        <p:spPr>
          <a:xfrm>
            <a:off x="996950" y="4306193"/>
            <a:ext cx="463600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Real-name and one-account rules affect sock puppets</a:t>
            </a:r>
            <a:endParaRPr b="0" i="0" sz="1200" u="none" cap="none" strike="noStrike">
              <a:solidFill>
                <a:schemeClr val="dk1"/>
              </a:solidFill>
              <a:latin typeface="Calibri"/>
              <a:ea typeface="Calibri"/>
              <a:cs typeface="Calibri"/>
              <a:sym typeface="Calibri"/>
            </a:endParaRPr>
          </a:p>
        </p:txBody>
      </p:sp>
      <p:sp>
        <p:nvSpPr>
          <p:cNvPr id="369" name="Google Shape;369;p22"/>
          <p:cNvSpPr/>
          <p:nvPr/>
        </p:nvSpPr>
        <p:spPr>
          <a:xfrm>
            <a:off x="812800" y="4736703"/>
            <a:ext cx="4826000" cy="769541"/>
          </a:xfrm>
          <a:prstGeom prst="roundRect">
            <a:avLst>
              <a:gd fmla="val 990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22"/>
          <p:cNvSpPr txBox="1"/>
          <p:nvPr/>
        </p:nvSpPr>
        <p:spPr>
          <a:xfrm>
            <a:off x="996950" y="4870053"/>
            <a:ext cx="463600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APIs and research programs</a:t>
            </a:r>
            <a:endParaRPr b="0" i="0" sz="1600" u="none" cap="none" strike="noStrike">
              <a:solidFill>
                <a:schemeClr val="dk1"/>
              </a:solidFill>
              <a:latin typeface="Calibri"/>
              <a:ea typeface="Calibri"/>
              <a:cs typeface="Calibri"/>
              <a:sym typeface="Calibri"/>
            </a:endParaRPr>
          </a:p>
        </p:txBody>
      </p:sp>
      <p:sp>
        <p:nvSpPr>
          <p:cNvPr id="371" name="Google Shape;371;p22"/>
          <p:cNvSpPr txBox="1"/>
          <p:nvPr/>
        </p:nvSpPr>
        <p:spPr>
          <a:xfrm>
            <a:off x="996950" y="5151934"/>
            <a:ext cx="463600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approved path for bulk collection</a:t>
            </a:r>
            <a:endParaRPr b="0" i="0" sz="1200" u="none" cap="none" strike="noStrike">
              <a:solidFill>
                <a:schemeClr val="dk1"/>
              </a:solidFill>
              <a:latin typeface="Calibri"/>
              <a:ea typeface="Calibri"/>
              <a:cs typeface="Calibri"/>
              <a:sym typeface="Calibri"/>
            </a:endParaRPr>
          </a:p>
        </p:txBody>
      </p:sp>
      <p:sp>
        <p:nvSpPr>
          <p:cNvPr id="372" name="Google Shape;372;p22"/>
          <p:cNvSpPr txBox="1"/>
          <p:nvPr/>
        </p:nvSpPr>
        <p:spPr>
          <a:xfrm>
            <a:off x="6045200" y="1879501"/>
            <a:ext cx="5547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Prohibitions hint at what's possible</a:t>
            </a:r>
            <a:endParaRPr b="0" i="0" sz="1600" u="none" cap="none" strike="noStrike">
              <a:solidFill>
                <a:schemeClr val="dk1"/>
              </a:solidFill>
              <a:latin typeface="Calibri"/>
              <a:ea typeface="Calibri"/>
              <a:cs typeface="Calibri"/>
              <a:sym typeface="Calibri"/>
            </a:endParaRPr>
          </a:p>
        </p:txBody>
      </p:sp>
      <p:sp>
        <p:nvSpPr>
          <p:cNvPr id="373" name="Google Shape;373;p22"/>
          <p:cNvSpPr/>
          <p:nvPr/>
        </p:nvSpPr>
        <p:spPr>
          <a:xfrm>
            <a:off x="6045200" y="2199481"/>
            <a:ext cx="5334000" cy="746720"/>
          </a:xfrm>
          <a:prstGeom prst="roundRect">
            <a:avLst>
              <a:gd fmla="val 102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22"/>
          <p:cNvSpPr txBox="1"/>
          <p:nvPr/>
        </p:nvSpPr>
        <p:spPr>
          <a:xfrm>
            <a:off x="6229350" y="2332831"/>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0" i="1" lang="en-US" sz="1200" u="none" cap="none" strike="noStrike">
                <a:solidFill>
                  <a:srgbClr val="0F1B26"/>
                </a:solidFill>
                <a:latin typeface="IBM Plex Sans"/>
                <a:ea typeface="IBM Plex Sans"/>
                <a:cs typeface="IBM Plex Sans"/>
                <a:sym typeface="IBM Plex Sans"/>
              </a:rPr>
              <a:t>“No collecting data using automated means”</a:t>
            </a:r>
            <a:endParaRPr b="0" i="0" sz="1200" u="none" cap="none" strike="noStrike">
              <a:solidFill>
                <a:schemeClr val="dk1"/>
              </a:solidFill>
              <a:latin typeface="Calibri"/>
              <a:ea typeface="Calibri"/>
              <a:cs typeface="Calibri"/>
              <a:sym typeface="Calibri"/>
            </a:endParaRPr>
          </a:p>
        </p:txBody>
      </p:sp>
      <p:sp>
        <p:nvSpPr>
          <p:cNvPr id="375" name="Google Shape;375;p22"/>
          <p:cNvSpPr txBox="1"/>
          <p:nvPr/>
        </p:nvSpPr>
        <p:spPr>
          <a:xfrm>
            <a:off x="6229350" y="2591891"/>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8F5300"/>
              </a:buClr>
              <a:buSzPts val="1200"/>
              <a:buFont typeface="IBM Plex Sans"/>
              <a:buNone/>
            </a:pPr>
            <a:r>
              <a:rPr b="0" i="0" lang="en-US" sz="1200" u="none" cap="none" strike="noStrike">
                <a:solidFill>
                  <a:srgbClr val="8F5300"/>
                </a:solidFill>
                <a:latin typeface="IBM Plex Sans"/>
                <a:ea typeface="IBM Plex Sans"/>
                <a:cs typeface="IBM Plex Sans"/>
                <a:sym typeface="IBM Plex Sans"/>
              </a:rPr>
              <a:t>Suggests:</a:t>
            </a:r>
            <a:r>
              <a:rPr b="0" i="0" lang="en-US" sz="1200" u="none" cap="none" strike="noStrike">
                <a:solidFill>
                  <a:srgbClr val="3B4854"/>
                </a:solidFill>
                <a:latin typeface="IBM Plex Sans"/>
                <a:ea typeface="IBM Plex Sans"/>
                <a:cs typeface="IBM Plex Sans"/>
                <a:sym typeface="IBM Plex Sans"/>
              </a:rPr>
              <a:t> data can be collected at scale</a:t>
            </a:r>
            <a:endParaRPr b="0" i="0" sz="1200" u="none" cap="none" strike="noStrike">
              <a:solidFill>
                <a:schemeClr val="dk1"/>
              </a:solidFill>
              <a:latin typeface="Calibri"/>
              <a:ea typeface="Calibri"/>
              <a:cs typeface="Calibri"/>
              <a:sym typeface="Calibri"/>
            </a:endParaRPr>
          </a:p>
        </p:txBody>
      </p:sp>
      <p:sp>
        <p:nvSpPr>
          <p:cNvPr id="376" name="Google Shape;376;p22"/>
          <p:cNvSpPr/>
          <p:nvPr/>
        </p:nvSpPr>
        <p:spPr>
          <a:xfrm>
            <a:off x="6045200" y="3022402"/>
            <a:ext cx="5334000" cy="746720"/>
          </a:xfrm>
          <a:prstGeom prst="roundRect">
            <a:avLst>
              <a:gd fmla="val 102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22"/>
          <p:cNvSpPr txBox="1"/>
          <p:nvPr/>
        </p:nvSpPr>
        <p:spPr>
          <a:xfrm>
            <a:off x="6229350" y="3155752"/>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0" i="1" lang="en-US" sz="1200" u="none" cap="none" strike="noStrike">
                <a:solidFill>
                  <a:srgbClr val="0F1B26"/>
                </a:solidFill>
                <a:latin typeface="IBM Plex Sans"/>
                <a:ea typeface="IBM Plex Sans"/>
                <a:cs typeface="IBM Plex Sans"/>
                <a:sym typeface="IBM Plex Sans"/>
              </a:rPr>
              <a:t>“No copying cookies to access others' accounts”</a:t>
            </a:r>
            <a:endParaRPr b="0" i="0" sz="1200" u="none" cap="none" strike="noStrike">
              <a:solidFill>
                <a:schemeClr val="dk1"/>
              </a:solidFill>
              <a:latin typeface="Calibri"/>
              <a:ea typeface="Calibri"/>
              <a:cs typeface="Calibri"/>
              <a:sym typeface="Calibri"/>
            </a:endParaRPr>
          </a:p>
        </p:txBody>
      </p:sp>
      <p:sp>
        <p:nvSpPr>
          <p:cNvPr id="378" name="Google Shape;378;p22"/>
          <p:cNvSpPr txBox="1"/>
          <p:nvPr/>
        </p:nvSpPr>
        <p:spPr>
          <a:xfrm>
            <a:off x="6229350" y="3414812"/>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8F5300"/>
              </a:buClr>
              <a:buSzPts val="1200"/>
              <a:buFont typeface="IBM Plex Sans"/>
              <a:buNone/>
            </a:pPr>
            <a:r>
              <a:rPr b="0" i="0" lang="en-US" sz="1200" u="none" cap="none" strike="noStrike">
                <a:solidFill>
                  <a:srgbClr val="8F5300"/>
                </a:solidFill>
                <a:latin typeface="IBM Plex Sans"/>
                <a:ea typeface="IBM Plex Sans"/>
                <a:cs typeface="IBM Plex Sans"/>
                <a:sym typeface="IBM Plex Sans"/>
              </a:rPr>
              <a:t>Suggests:</a:t>
            </a:r>
            <a:r>
              <a:rPr b="0" i="0" lang="en-US" sz="1200" u="none" cap="none" strike="noStrike">
                <a:solidFill>
                  <a:srgbClr val="3B4854"/>
                </a:solidFill>
                <a:latin typeface="IBM Plex Sans"/>
                <a:ea typeface="IBM Plex Sans"/>
                <a:cs typeface="IBM Plex Sans"/>
                <a:sym typeface="IBM Plex Sans"/>
              </a:rPr>
              <a:t> session cookies can grant account access</a:t>
            </a:r>
            <a:endParaRPr b="0" i="0" sz="1200" u="none" cap="none" strike="noStrike">
              <a:solidFill>
                <a:schemeClr val="dk1"/>
              </a:solidFill>
              <a:latin typeface="Calibri"/>
              <a:ea typeface="Calibri"/>
              <a:cs typeface="Calibri"/>
              <a:sym typeface="Calibri"/>
            </a:endParaRPr>
          </a:p>
        </p:txBody>
      </p:sp>
      <p:sp>
        <p:nvSpPr>
          <p:cNvPr id="379" name="Google Shape;379;p22"/>
          <p:cNvSpPr/>
          <p:nvPr/>
        </p:nvSpPr>
        <p:spPr>
          <a:xfrm>
            <a:off x="6045200" y="3845322"/>
            <a:ext cx="5334000" cy="746720"/>
          </a:xfrm>
          <a:prstGeom prst="roundRect">
            <a:avLst>
              <a:gd fmla="val 102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22"/>
          <p:cNvSpPr txBox="1"/>
          <p:nvPr/>
        </p:nvSpPr>
        <p:spPr>
          <a:xfrm>
            <a:off x="6229350" y="3978672"/>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0" i="1" lang="en-US" sz="1200" u="none" cap="none" strike="noStrike">
                <a:solidFill>
                  <a:srgbClr val="0F1B26"/>
                </a:solidFill>
                <a:latin typeface="IBM Plex Sans"/>
                <a:ea typeface="IBM Plex Sans"/>
                <a:cs typeface="IBM Plex Sans"/>
                <a:sym typeface="IBM Plex Sans"/>
              </a:rPr>
              <a:t>“No using the service to track someone's location”</a:t>
            </a:r>
            <a:endParaRPr b="0" i="0" sz="1200" u="none" cap="none" strike="noStrike">
              <a:solidFill>
                <a:schemeClr val="dk1"/>
              </a:solidFill>
              <a:latin typeface="Calibri"/>
              <a:ea typeface="Calibri"/>
              <a:cs typeface="Calibri"/>
              <a:sym typeface="Calibri"/>
            </a:endParaRPr>
          </a:p>
        </p:txBody>
      </p:sp>
      <p:sp>
        <p:nvSpPr>
          <p:cNvPr id="381" name="Google Shape;381;p22"/>
          <p:cNvSpPr txBox="1"/>
          <p:nvPr/>
        </p:nvSpPr>
        <p:spPr>
          <a:xfrm>
            <a:off x="6229350" y="4237732"/>
            <a:ext cx="51643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8F5300"/>
              </a:buClr>
              <a:buSzPts val="1200"/>
              <a:buFont typeface="IBM Plex Sans"/>
              <a:buNone/>
            </a:pPr>
            <a:r>
              <a:rPr b="0" i="0" lang="en-US" sz="1200" u="none" cap="none" strike="noStrike">
                <a:solidFill>
                  <a:srgbClr val="8F5300"/>
                </a:solidFill>
                <a:latin typeface="IBM Plex Sans"/>
                <a:ea typeface="IBM Plex Sans"/>
                <a:cs typeface="IBM Plex Sans"/>
                <a:sym typeface="IBM Plex Sans"/>
              </a:rPr>
              <a:t>Suggests:</a:t>
            </a:r>
            <a:r>
              <a:rPr b="0" i="0" lang="en-US" sz="1200" u="none" cap="none" strike="noStrike">
                <a:solidFill>
                  <a:srgbClr val="3B4854"/>
                </a:solidFill>
                <a:latin typeface="IBM Plex Sans"/>
                <a:ea typeface="IBM Plex Sans"/>
                <a:cs typeface="IBM Plex Sans"/>
                <a:sym typeface="IBM Plex Sans"/>
              </a:rPr>
              <a:t> location data exists somewhere in the platform</a:t>
            </a:r>
            <a:endParaRPr b="0" i="0" sz="1200" u="none" cap="none" strike="noStrike">
              <a:solidFill>
                <a:schemeClr val="dk1"/>
              </a:solidFill>
              <a:latin typeface="Calibri"/>
              <a:ea typeface="Calibri"/>
              <a:cs typeface="Calibri"/>
              <a:sym typeface="Calibri"/>
            </a:endParaRPr>
          </a:p>
        </p:txBody>
      </p:sp>
      <p:sp>
        <p:nvSpPr>
          <p:cNvPr id="382" name="Google Shape;382;p22"/>
          <p:cNvSpPr/>
          <p:nvPr/>
        </p:nvSpPr>
        <p:spPr>
          <a:xfrm>
            <a:off x="6045200" y="5059759"/>
            <a:ext cx="53340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22"/>
          <p:cNvSpPr txBox="1"/>
          <p:nvPr/>
        </p:nvSpPr>
        <p:spPr>
          <a:xfrm>
            <a:off x="6299200" y="5237559"/>
            <a:ext cx="501904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Possible is not permitted.</a:t>
            </a:r>
            <a:r>
              <a:rPr b="0" i="0" lang="en-US" sz="1200" u="none" cap="none" strike="noStrike">
                <a:solidFill>
                  <a:srgbClr val="F3F1EA"/>
                </a:solidFill>
                <a:latin typeface="IBM Plex Sans"/>
                <a:ea typeface="IBM Plex Sans"/>
                <a:cs typeface="IBM Plex Sans"/>
                <a:sym typeface="IBM Plex Sans"/>
              </a:rPr>
              <a:t> If the terms say no, change your method or source, or get permission.</a:t>
            </a:r>
            <a:endParaRPr b="0" i="0" sz="1200" u="none" cap="none" strike="noStrike">
              <a:solidFill>
                <a:schemeClr val="dk1"/>
              </a:solidFill>
              <a:latin typeface="Calibri"/>
              <a:ea typeface="Calibri"/>
              <a:cs typeface="Calibri"/>
              <a:sym typeface="Calibri"/>
            </a:endParaRPr>
          </a:p>
        </p:txBody>
      </p:sp>
      <p:sp>
        <p:nvSpPr>
          <p:cNvPr id="384" name="Google Shape;384;p2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389" name="Shape 389"/>
        <p:cNvGrpSpPr/>
        <p:nvPr/>
      </p:nvGrpSpPr>
      <p:grpSpPr>
        <a:xfrm>
          <a:off x="0" y="0"/>
          <a:ext cx="0" cy="0"/>
          <a:chOff x="0" y="0"/>
          <a:chExt cx="0" cy="0"/>
        </a:xfrm>
      </p:grpSpPr>
      <p:sp>
        <p:nvSpPr>
          <p:cNvPr id="390" name="Google Shape;390;p11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WAR STORY</a:t>
            </a:r>
            <a:endParaRPr b="0" i="0" sz="1200" u="none" cap="none" strike="noStrike">
              <a:solidFill>
                <a:schemeClr val="dk1"/>
              </a:solidFill>
              <a:latin typeface="Calibri"/>
              <a:ea typeface="Calibri"/>
              <a:cs typeface="Calibri"/>
              <a:sym typeface="Calibri"/>
            </a:endParaRPr>
          </a:p>
        </p:txBody>
      </p:sp>
      <p:sp>
        <p:nvSpPr>
          <p:cNvPr id="391" name="Google Shape;391;p11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Campus Directory and the Campaign Email</a:t>
            </a:r>
            <a:endParaRPr b="0" i="0" sz="3200" u="none" cap="none" strike="noStrike">
              <a:solidFill>
                <a:schemeClr val="dk1"/>
              </a:solidFill>
              <a:latin typeface="Calibri"/>
              <a:ea typeface="Calibri"/>
              <a:cs typeface="Calibri"/>
              <a:sym typeface="Calibri"/>
            </a:endParaRPr>
          </a:p>
        </p:txBody>
      </p:sp>
      <p:sp>
        <p:nvSpPr>
          <p:cNvPr id="392" name="Google Shape;392;p119"/>
          <p:cNvSpPr/>
          <p:nvPr/>
        </p:nvSpPr>
        <p:spPr>
          <a:xfrm>
            <a:off x="813816" y="1883664"/>
            <a:ext cx="10570464" cy="2231136"/>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19"/>
          <p:cNvSpPr txBox="1"/>
          <p:nvPr/>
        </p:nvSpPr>
        <p:spPr>
          <a:xfrm>
            <a:off x="1024128" y="2084832"/>
            <a:ext cx="1014984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AS TOLD FROM MEMORY · AN EXAMPLE OF WHAT NOT TO DO</a:t>
            </a:r>
            <a:endParaRPr b="0" i="0" sz="1200" u="none" cap="none" strike="noStrike">
              <a:solidFill>
                <a:schemeClr val="dk1"/>
              </a:solidFill>
              <a:latin typeface="Calibri"/>
              <a:ea typeface="Calibri"/>
              <a:cs typeface="Calibri"/>
              <a:sym typeface="Calibri"/>
            </a:endParaRPr>
          </a:p>
        </p:txBody>
      </p:sp>
      <p:sp>
        <p:nvSpPr>
          <p:cNvPr id="394" name="Google Shape;394;p119"/>
          <p:cNvSpPr txBox="1"/>
          <p:nvPr/>
        </p:nvSpPr>
        <p:spPr>
          <a:xfrm>
            <a:off x="1024128" y="2377440"/>
            <a:ext cx="1014984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He never broke into anything</a:t>
            </a:r>
            <a:endParaRPr b="0" i="0" sz="1600" u="none" cap="none" strike="noStrike">
              <a:solidFill>
                <a:schemeClr val="dk1"/>
              </a:solidFill>
              <a:latin typeface="Calibri"/>
              <a:ea typeface="Calibri"/>
              <a:cs typeface="Calibri"/>
              <a:sym typeface="Calibri"/>
            </a:endParaRPr>
          </a:p>
        </p:txBody>
      </p:sp>
      <p:sp>
        <p:nvSpPr>
          <p:cNvPr id="395" name="Google Shape;395;p119"/>
          <p:cNvSpPr txBox="1"/>
          <p:nvPr/>
        </p:nvSpPr>
        <p:spPr>
          <a:xfrm>
            <a:off x="1024128" y="2697480"/>
            <a:ext cx="10149840" cy="12801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lang="en-US" sz="1200">
                <a:solidFill>
                  <a:srgbClr val="3B4854"/>
                </a:solidFill>
                <a:latin typeface="IBM Plex Sans"/>
                <a:ea typeface="IBM Plex Sans"/>
                <a:cs typeface="IBM Plex Sans"/>
                <a:sym typeface="IBM Plex Sans"/>
              </a:rPr>
              <a:t>My Boss at my internship at Irulast</a:t>
            </a:r>
            <a:r>
              <a:rPr b="0" i="0" lang="en-US" sz="1200" u="none" cap="none" strike="noStrike">
                <a:solidFill>
                  <a:srgbClr val="3B4854"/>
                </a:solidFill>
                <a:latin typeface="IBM Plex Sans"/>
                <a:ea typeface="IBM Plex Sans"/>
                <a:cs typeface="IBM Plex Sans"/>
                <a:sym typeface="IBM Plex Sans"/>
              </a:rPr>
              <a:t> was running a campaign and wanted to </a:t>
            </a:r>
            <a:r>
              <a:rPr lang="en-US" sz="1200">
                <a:solidFill>
                  <a:srgbClr val="3B4854"/>
                </a:solidFill>
                <a:latin typeface="IBM Plex Sans"/>
                <a:ea typeface="IBM Plex Sans"/>
                <a:cs typeface="IBM Plex Sans"/>
                <a:sym typeface="IBM Plex Sans"/>
              </a:rPr>
              <a:t>email</a:t>
            </a:r>
            <a:r>
              <a:rPr b="0" i="0" lang="en-US" sz="1200" u="none" cap="none" strike="noStrike">
                <a:solidFill>
                  <a:srgbClr val="3B4854"/>
                </a:solidFill>
                <a:latin typeface="IBM Plex Sans"/>
                <a:ea typeface="IBM Plex Sans"/>
                <a:cs typeface="IBM Plex Sans"/>
                <a:sym typeface="IBM Plex Sans"/>
              </a:rPr>
              <a:t> everyone at his school. He scripted the public search box on Facebook and on the school site type one letter, take the twenty names it returns, repeat  until he had enumerated the student and faculty roll into his own mailing list. Then he borrowed a friend’s login on a lab machine and sent the blast from a trusted internal address.</a:t>
            </a:r>
            <a:endParaRPr b="0" i="0" sz="1200" u="none" cap="none" strike="noStrike">
              <a:solidFill>
                <a:schemeClr val="dk1"/>
              </a:solidFill>
              <a:latin typeface="Calibri"/>
              <a:ea typeface="Calibri"/>
              <a:cs typeface="Calibri"/>
              <a:sym typeface="Calibri"/>
            </a:endParaRPr>
          </a:p>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Facebook not the school spotted the scraping and warned him. He complied within minutes, terrified of losing the account his whole social life ran on. Adam faced no consequences. His friend nearly got expelled. His defence: faculty send mass emails all the time, so why couldn’t he.</a:t>
            </a:r>
            <a:endParaRPr b="0" i="0" sz="1200" u="none" cap="none" strike="noStrike">
              <a:solidFill>
                <a:schemeClr val="dk1"/>
              </a:solidFill>
              <a:latin typeface="Calibri"/>
              <a:ea typeface="Calibri"/>
              <a:cs typeface="Calibri"/>
              <a:sym typeface="Calibri"/>
            </a:endParaRPr>
          </a:p>
        </p:txBody>
      </p:sp>
      <p:sp>
        <p:nvSpPr>
          <p:cNvPr id="396" name="Google Shape;396;p119"/>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119"/>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Public ≠ permitted: automating a public feature is still collection at scale, and you cannot borrow someone else’s authorization.</a:t>
            </a:r>
            <a:endParaRPr b="0" i="0" sz="1200" u="none" cap="none" strike="noStrike">
              <a:solidFill>
                <a:schemeClr val="dk1"/>
              </a:solidFill>
              <a:latin typeface="Calibri"/>
              <a:ea typeface="Calibri"/>
              <a:cs typeface="Calibri"/>
              <a:sym typeface="Calibri"/>
            </a:endParaRPr>
          </a:p>
        </p:txBody>
      </p:sp>
      <p:sp>
        <p:nvSpPr>
          <p:cNvPr id="398" name="Google Shape;398;p11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
        <p:nvSpPr>
          <p:cNvPr id="399" name="Google Shape;399;p119"/>
          <p:cNvSpPr/>
          <p:nvPr/>
        </p:nvSpPr>
        <p:spPr>
          <a:xfrm>
            <a:off x="813816" y="4261104"/>
            <a:ext cx="2487168" cy="786384"/>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0" name="Google Shape;400;p119"/>
          <p:cNvSpPr txBox="1"/>
          <p:nvPr/>
        </p:nvSpPr>
        <p:spPr>
          <a:xfrm>
            <a:off x="1024128" y="4425696"/>
            <a:ext cx="2066544" cy="51206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“Nothing was hacked” is not a defence</a:t>
            </a:r>
            <a:endParaRPr b="0" i="0" sz="1200" u="none" cap="none" strike="noStrike">
              <a:solidFill>
                <a:schemeClr val="dk1"/>
              </a:solidFill>
              <a:latin typeface="Calibri"/>
              <a:ea typeface="Calibri"/>
              <a:cs typeface="Calibri"/>
              <a:sym typeface="Calibri"/>
            </a:endParaRPr>
          </a:p>
        </p:txBody>
      </p:sp>
      <p:sp>
        <p:nvSpPr>
          <p:cNvPr id="401" name="Google Shape;401;p119"/>
          <p:cNvSpPr/>
          <p:nvPr/>
        </p:nvSpPr>
        <p:spPr>
          <a:xfrm>
            <a:off x="3502152" y="4261104"/>
            <a:ext cx="2487168" cy="786384"/>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2" name="Google Shape;402;p119"/>
          <p:cNvSpPr txBox="1"/>
          <p:nvPr/>
        </p:nvSpPr>
        <p:spPr>
          <a:xfrm>
            <a:off x="3712464" y="4425696"/>
            <a:ext cx="2066544" cy="51206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Authorization cannot be borrowed</a:t>
            </a:r>
            <a:endParaRPr b="0" i="0" sz="1200" u="none" cap="none" strike="noStrike">
              <a:solidFill>
                <a:schemeClr val="dk1"/>
              </a:solidFill>
              <a:latin typeface="Calibri"/>
              <a:ea typeface="Calibri"/>
              <a:cs typeface="Calibri"/>
              <a:sym typeface="Calibri"/>
            </a:endParaRPr>
          </a:p>
        </p:txBody>
      </p:sp>
      <p:sp>
        <p:nvSpPr>
          <p:cNvPr id="403" name="Google Shape;403;p119"/>
          <p:cNvSpPr/>
          <p:nvPr/>
        </p:nvSpPr>
        <p:spPr>
          <a:xfrm>
            <a:off x="6199632" y="4261104"/>
            <a:ext cx="2487168" cy="786384"/>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p119"/>
          <p:cNvSpPr txBox="1"/>
          <p:nvPr/>
        </p:nvSpPr>
        <p:spPr>
          <a:xfrm>
            <a:off x="6409944" y="4425696"/>
            <a:ext cx="2066544" cy="51206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Role permission does not transfer</a:t>
            </a:r>
            <a:endParaRPr b="0" i="0" sz="1200" u="none" cap="none" strike="noStrike">
              <a:solidFill>
                <a:schemeClr val="dk1"/>
              </a:solidFill>
              <a:latin typeface="Calibri"/>
              <a:ea typeface="Calibri"/>
              <a:cs typeface="Calibri"/>
              <a:sym typeface="Calibri"/>
            </a:endParaRPr>
          </a:p>
        </p:txBody>
      </p:sp>
      <p:sp>
        <p:nvSpPr>
          <p:cNvPr id="405" name="Google Shape;405;p119"/>
          <p:cNvSpPr/>
          <p:nvPr/>
        </p:nvSpPr>
        <p:spPr>
          <a:xfrm>
            <a:off x="8887968" y="4261104"/>
            <a:ext cx="2487168" cy="786384"/>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p119"/>
          <p:cNvSpPr txBox="1"/>
          <p:nvPr/>
        </p:nvSpPr>
        <p:spPr>
          <a:xfrm>
            <a:off x="9098280" y="4425696"/>
            <a:ext cx="2066544" cy="51206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Bulk enumeration is loud</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411" name="Shape 411"/>
        <p:cNvGrpSpPr/>
        <p:nvPr/>
      </p:nvGrpSpPr>
      <p:grpSpPr>
        <a:xfrm>
          <a:off x="0" y="0"/>
          <a:ext cx="0" cy="0"/>
          <a:chOff x="0" y="0"/>
          <a:chExt cx="0" cy="0"/>
        </a:xfrm>
      </p:grpSpPr>
      <p:sp>
        <p:nvSpPr>
          <p:cNvPr id="412" name="Google Shape;412;p2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413" name="Google Shape;413;p2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Computer Fraud and Abuse Act</a:t>
            </a:r>
            <a:endParaRPr b="0" i="0" sz="3200" u="none" cap="none" strike="noStrike">
              <a:solidFill>
                <a:schemeClr val="dk1"/>
              </a:solidFill>
              <a:latin typeface="Calibri"/>
              <a:ea typeface="Calibri"/>
              <a:cs typeface="Calibri"/>
              <a:sym typeface="Calibri"/>
            </a:endParaRPr>
          </a:p>
        </p:txBody>
      </p:sp>
      <p:sp>
        <p:nvSpPr>
          <p:cNvPr id="414" name="Google Shape;414;p20"/>
          <p:cNvSpPr/>
          <p:nvPr/>
        </p:nvSpPr>
        <p:spPr>
          <a:xfrm>
            <a:off x="812800" y="1879501"/>
            <a:ext cx="3386634" cy="1912441"/>
          </a:xfrm>
          <a:prstGeom prst="roundRect">
            <a:avLst>
              <a:gd fmla="val 398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p20"/>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18 U.S.C. § 1030 · 1986</a:t>
            </a:r>
            <a:endParaRPr b="0" i="0" sz="1200" u="none" cap="none" strike="noStrike">
              <a:solidFill>
                <a:schemeClr val="dk1"/>
              </a:solidFill>
              <a:latin typeface="Calibri"/>
              <a:ea typeface="Calibri"/>
              <a:cs typeface="Calibri"/>
              <a:sym typeface="Calibri"/>
            </a:endParaRPr>
          </a:p>
        </p:txBody>
      </p:sp>
      <p:sp>
        <p:nvSpPr>
          <p:cNvPr id="416" name="Google Shape;416;p20"/>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The CFAA</a:t>
            </a:r>
            <a:endParaRPr b="0" i="0" sz="1600" u="none" cap="none" strike="noStrike">
              <a:solidFill>
                <a:schemeClr val="dk1"/>
              </a:solidFill>
              <a:latin typeface="Calibri"/>
              <a:ea typeface="Calibri"/>
              <a:cs typeface="Calibri"/>
              <a:sym typeface="Calibri"/>
            </a:endParaRPr>
          </a:p>
        </p:txBody>
      </p:sp>
      <p:sp>
        <p:nvSpPr>
          <p:cNvPr id="417" name="Google Shape;417;p20"/>
          <p:cNvSpPr txBox="1"/>
          <p:nvPr/>
        </p:nvSpPr>
        <p:spPr>
          <a:xfrm>
            <a:off x="1022350" y="2698552"/>
            <a:ext cx="3086235" cy="883841"/>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main US federal computer crime law. It covers access “without authorization” and “exceeding authorized access,” and lets companies sue.</a:t>
            </a:r>
            <a:endParaRPr b="0" i="0" sz="1200" u="none" cap="none" strike="noStrike">
              <a:solidFill>
                <a:schemeClr val="dk1"/>
              </a:solidFill>
              <a:latin typeface="Calibri"/>
              <a:ea typeface="Calibri"/>
              <a:cs typeface="Calibri"/>
              <a:sym typeface="Calibri"/>
            </a:endParaRPr>
          </a:p>
        </p:txBody>
      </p:sp>
      <p:sp>
        <p:nvSpPr>
          <p:cNvPr id="418" name="Google Shape;418;p20"/>
          <p:cNvSpPr/>
          <p:nvPr/>
        </p:nvSpPr>
        <p:spPr>
          <a:xfrm>
            <a:off x="4402634" y="1879501"/>
            <a:ext cx="3386733" cy="1912441"/>
          </a:xfrm>
          <a:prstGeom prst="roundRect">
            <a:avLst>
              <a:gd fmla="val 398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9" name="Google Shape;419;p20"/>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Supreme Court · 6–3</a:t>
            </a:r>
            <a:endParaRPr b="0" i="0" sz="1200" u="none" cap="none" strike="noStrike">
              <a:solidFill>
                <a:schemeClr val="dk1"/>
              </a:solidFill>
              <a:latin typeface="Calibri"/>
              <a:ea typeface="Calibri"/>
              <a:cs typeface="Calibri"/>
              <a:sym typeface="Calibri"/>
            </a:endParaRPr>
          </a:p>
        </p:txBody>
      </p:sp>
      <p:sp>
        <p:nvSpPr>
          <p:cNvPr id="420" name="Google Shape;420;p20"/>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Van Buren (2021)</a:t>
            </a:r>
            <a:endParaRPr b="0" i="0" sz="1600" u="none" cap="none" strike="noStrike">
              <a:solidFill>
                <a:schemeClr val="dk1"/>
              </a:solidFill>
              <a:latin typeface="Calibri"/>
              <a:ea typeface="Calibri"/>
              <a:cs typeface="Calibri"/>
              <a:sym typeface="Calibri"/>
            </a:endParaRPr>
          </a:p>
        </p:txBody>
      </p:sp>
      <p:sp>
        <p:nvSpPr>
          <p:cNvPr id="421" name="Google Shape;421;p20"/>
          <p:cNvSpPr txBox="1"/>
          <p:nvPr/>
        </p:nvSpPr>
        <p:spPr>
          <a:xfrm>
            <a:off x="4612184" y="2698552"/>
            <a:ext cx="3086338"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“Gates-up-or-down”: were you allowed into the system, or that part of it? Your motive doesn't change the answer.</a:t>
            </a:r>
            <a:endParaRPr b="0" i="0" sz="1200" u="none" cap="none" strike="noStrike">
              <a:solidFill>
                <a:schemeClr val="dk1"/>
              </a:solidFill>
              <a:latin typeface="Calibri"/>
              <a:ea typeface="Calibri"/>
              <a:cs typeface="Calibri"/>
              <a:sym typeface="Calibri"/>
            </a:endParaRPr>
          </a:p>
        </p:txBody>
      </p:sp>
      <p:sp>
        <p:nvSpPr>
          <p:cNvPr id="422" name="Google Shape;422;p20"/>
          <p:cNvSpPr/>
          <p:nvPr/>
        </p:nvSpPr>
        <p:spPr>
          <a:xfrm>
            <a:off x="7992566" y="1879501"/>
            <a:ext cx="3386634" cy="1912441"/>
          </a:xfrm>
          <a:prstGeom prst="roundRect">
            <a:avLst>
              <a:gd fmla="val 398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3" name="Google Shape;423;p20"/>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May 19, 2022</a:t>
            </a:r>
            <a:endParaRPr b="0" i="0" sz="1200" u="none" cap="none" strike="noStrike">
              <a:solidFill>
                <a:schemeClr val="dk1"/>
              </a:solidFill>
              <a:latin typeface="Calibri"/>
              <a:ea typeface="Calibri"/>
              <a:cs typeface="Calibri"/>
              <a:sym typeface="Calibri"/>
            </a:endParaRPr>
          </a:p>
        </p:txBody>
      </p:sp>
      <p:sp>
        <p:nvSpPr>
          <p:cNvPr id="424" name="Google Shape;424;p20"/>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DOJ policy (2022)</a:t>
            </a:r>
            <a:endParaRPr b="0" i="0" sz="1600" u="none" cap="none" strike="noStrike">
              <a:solidFill>
                <a:schemeClr val="dk1"/>
              </a:solidFill>
              <a:latin typeface="Calibri"/>
              <a:ea typeface="Calibri"/>
              <a:cs typeface="Calibri"/>
              <a:sym typeface="Calibri"/>
            </a:endParaRPr>
          </a:p>
        </p:txBody>
      </p:sp>
      <p:sp>
        <p:nvSpPr>
          <p:cNvPr id="425" name="Google Shape;425;p20"/>
          <p:cNvSpPr txBox="1"/>
          <p:nvPr/>
        </p:nvSpPr>
        <p:spPr>
          <a:xfrm>
            <a:off x="8202116" y="2698552"/>
            <a:ext cx="308623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lang="en-US" sz="1200">
                <a:solidFill>
                  <a:srgbClr val="3B4854"/>
                </a:solidFill>
                <a:latin typeface="IBM Plex Sans"/>
                <a:ea typeface="IBM Plex Sans"/>
                <a:cs typeface="IBM Plex Sans"/>
                <a:sym typeface="IBM Plex Sans"/>
              </a:rPr>
              <a:t>Changes to the CFAA where p</a:t>
            </a:r>
            <a:r>
              <a:rPr b="0" i="0" lang="en-US" sz="1200" u="none" cap="none" strike="noStrike">
                <a:solidFill>
                  <a:srgbClr val="3B4854"/>
                </a:solidFill>
                <a:latin typeface="IBM Plex Sans"/>
                <a:ea typeface="IBM Plex Sans"/>
                <a:cs typeface="IBM Plex Sans"/>
                <a:sym typeface="IBM Plex Sans"/>
              </a:rPr>
              <a:t>rosecutors should decline good-faith security research.</a:t>
            </a:r>
            <a:endParaRPr b="0" i="0" sz="1200" u="none" cap="none" strike="noStrike">
              <a:solidFill>
                <a:srgbClr val="3B4854"/>
              </a:solidFill>
              <a:latin typeface="IBM Plex Sans"/>
              <a:ea typeface="IBM Plex Sans"/>
              <a:cs typeface="IBM Plex Sans"/>
              <a:sym typeface="IBM Plex Sans"/>
            </a:endParaRPr>
          </a:p>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 It doesn't block lawsuits or state charges.</a:t>
            </a:r>
            <a:endParaRPr b="0" i="0" sz="1200" u="none" cap="none" strike="noStrike">
              <a:solidFill>
                <a:schemeClr val="dk1"/>
              </a:solidFill>
              <a:latin typeface="Calibri"/>
              <a:ea typeface="Calibri"/>
              <a:cs typeface="Calibri"/>
              <a:sym typeface="Calibri"/>
            </a:endParaRPr>
          </a:p>
        </p:txBody>
      </p:sp>
      <p:sp>
        <p:nvSpPr>
          <p:cNvPr id="426" name="Google Shape;426;p20"/>
          <p:cNvSpPr/>
          <p:nvPr/>
        </p:nvSpPr>
        <p:spPr>
          <a:xfrm>
            <a:off x="812800" y="4691459"/>
            <a:ext cx="5181600" cy="1150541"/>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7" name="Google Shape;427;p20"/>
          <p:cNvSpPr txBox="1"/>
          <p:nvPr/>
        </p:nvSpPr>
        <p:spPr>
          <a:xfrm>
            <a:off x="1022350" y="4901009"/>
            <a:ext cx="49530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LOWER RISK</a:t>
            </a:r>
            <a:endParaRPr b="0" i="0" sz="1200" u="none" cap="none" strike="noStrike">
              <a:solidFill>
                <a:schemeClr val="dk1"/>
              </a:solidFill>
              <a:latin typeface="Calibri"/>
              <a:ea typeface="Calibri"/>
              <a:cs typeface="Calibri"/>
              <a:sym typeface="Calibri"/>
            </a:endParaRPr>
          </a:p>
        </p:txBody>
      </p:sp>
      <p:sp>
        <p:nvSpPr>
          <p:cNvPr id="428" name="Google Shape;428;p20"/>
          <p:cNvSpPr txBox="1"/>
          <p:nvPr/>
        </p:nvSpPr>
        <p:spPr>
          <a:xfrm>
            <a:off x="1022350" y="5190530"/>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Reading information you're allowed to see, even for a purpose the site owner doesn't like.</a:t>
            </a:r>
            <a:endParaRPr b="0" i="0" sz="1200" u="none" cap="none" strike="noStrike">
              <a:solidFill>
                <a:schemeClr val="dk1"/>
              </a:solidFill>
              <a:latin typeface="Calibri"/>
              <a:ea typeface="Calibri"/>
              <a:cs typeface="Calibri"/>
              <a:sym typeface="Calibri"/>
            </a:endParaRPr>
          </a:p>
        </p:txBody>
      </p:sp>
      <p:sp>
        <p:nvSpPr>
          <p:cNvPr id="429" name="Google Shape;429;p20"/>
          <p:cNvSpPr/>
          <p:nvPr/>
        </p:nvSpPr>
        <p:spPr>
          <a:xfrm>
            <a:off x="6197600" y="4691459"/>
            <a:ext cx="5181600" cy="1150541"/>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0" name="Google Shape;430;p20"/>
          <p:cNvSpPr txBox="1"/>
          <p:nvPr/>
        </p:nvSpPr>
        <p:spPr>
          <a:xfrm>
            <a:off x="6407150" y="4901009"/>
            <a:ext cx="49530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STILL COVERED</a:t>
            </a:r>
            <a:endParaRPr b="0" i="0" sz="1200" u="none" cap="none" strike="noStrike">
              <a:solidFill>
                <a:schemeClr val="dk1"/>
              </a:solidFill>
              <a:latin typeface="Calibri"/>
              <a:ea typeface="Calibri"/>
              <a:cs typeface="Calibri"/>
              <a:sym typeface="Calibri"/>
            </a:endParaRPr>
          </a:p>
        </p:txBody>
      </p:sp>
      <p:sp>
        <p:nvSpPr>
          <p:cNvPr id="431" name="Google Shape;431;p20"/>
          <p:cNvSpPr txBox="1"/>
          <p:nvPr/>
        </p:nvSpPr>
        <p:spPr>
          <a:xfrm>
            <a:off x="6407150" y="5190530"/>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Going through a gate you weren't given: someone else's login, an admin panel, a restricted database.</a:t>
            </a:r>
            <a:endParaRPr b="0" i="0" sz="1200" u="none" cap="none" strike="noStrike">
              <a:solidFill>
                <a:schemeClr val="dk1"/>
              </a:solidFill>
              <a:latin typeface="Calibri"/>
              <a:ea typeface="Calibri"/>
              <a:cs typeface="Calibri"/>
              <a:sym typeface="Calibri"/>
            </a:endParaRPr>
          </a:p>
        </p:txBody>
      </p:sp>
      <p:sp>
        <p:nvSpPr>
          <p:cNvPr id="432" name="Google Shape;432;p2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3A33B"/>
        </a:solidFill>
      </p:bgPr>
    </p:bg>
    <p:spTree>
      <p:nvGrpSpPr>
        <p:cNvPr id="437" name="Shape 437"/>
        <p:cNvGrpSpPr/>
        <p:nvPr/>
      </p:nvGrpSpPr>
      <p:grpSpPr>
        <a:xfrm>
          <a:off x="0" y="0"/>
          <a:ext cx="0" cy="0"/>
          <a:chOff x="0" y="0"/>
          <a:chExt cx="0" cy="0"/>
        </a:xfrm>
      </p:grpSpPr>
      <p:sp>
        <p:nvSpPr>
          <p:cNvPr id="438" name="Google Shape;438;p24"/>
          <p:cNvSpPr txBox="1"/>
          <p:nvPr/>
        </p:nvSpPr>
        <p:spPr>
          <a:xfrm>
            <a:off x="812800" y="2113359"/>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Mono"/>
              <a:buNone/>
            </a:pPr>
            <a:r>
              <a:rPr b="1" i="0" lang="en-US" sz="1200" u="none" cap="none" strike="noStrike">
                <a:solidFill>
                  <a:srgbClr val="0F1B26"/>
                </a:solidFill>
                <a:latin typeface="IBM Plex Mono"/>
                <a:ea typeface="IBM Plex Mono"/>
                <a:cs typeface="IBM Plex Mono"/>
                <a:sym typeface="IBM Plex Mono"/>
              </a:rPr>
              <a:t>MODULE 2 · THE CORE RULE</a:t>
            </a:r>
            <a:endParaRPr b="0" i="0" sz="1200" u="none" cap="none" strike="noStrike">
              <a:solidFill>
                <a:schemeClr val="dk1"/>
              </a:solidFill>
              <a:latin typeface="Calibri"/>
              <a:ea typeface="Calibri"/>
              <a:cs typeface="Calibri"/>
              <a:sym typeface="Calibri"/>
            </a:endParaRPr>
          </a:p>
        </p:txBody>
      </p:sp>
      <p:sp>
        <p:nvSpPr>
          <p:cNvPr id="439" name="Google Shape;439;p24"/>
          <p:cNvSpPr txBox="1"/>
          <p:nvPr/>
        </p:nvSpPr>
        <p:spPr>
          <a:xfrm>
            <a:off x="812800" y="2580680"/>
            <a:ext cx="9779000" cy="1341041"/>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4800"/>
              <a:buFont typeface="Space Grotesk"/>
              <a:buNone/>
            </a:pPr>
            <a:r>
              <a:rPr b="1" i="0" lang="en-US" sz="4800" u="none" cap="none" strike="noStrike">
                <a:solidFill>
                  <a:srgbClr val="0F1B26"/>
                </a:solidFill>
                <a:latin typeface="Space Grotesk"/>
                <a:ea typeface="Space Grotesk"/>
                <a:cs typeface="Space Grotesk"/>
                <a:sym typeface="Space Grotesk"/>
              </a:rPr>
              <a:t>Public is not the same as permitted.</a:t>
            </a:r>
            <a:endParaRPr b="0" i="0" sz="4800" u="none" cap="none" strike="noStrike">
              <a:solidFill>
                <a:schemeClr val="dk1"/>
              </a:solidFill>
              <a:latin typeface="Calibri"/>
              <a:ea typeface="Calibri"/>
              <a:cs typeface="Calibri"/>
              <a:sym typeface="Calibri"/>
            </a:endParaRPr>
          </a:p>
        </p:txBody>
      </p:sp>
      <p:sp>
        <p:nvSpPr>
          <p:cNvPr id="440" name="Google Shape;440;p24"/>
          <p:cNvSpPr txBox="1"/>
          <p:nvPr/>
        </p:nvSpPr>
        <p:spPr>
          <a:xfrm>
            <a:off x="812800" y="4175720"/>
            <a:ext cx="7874000" cy="5689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Legal is the floor, not the ceiling. What matters is how you got it and what you do with it.</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445" name="Shape 445"/>
        <p:cNvGrpSpPr/>
        <p:nvPr/>
      </p:nvGrpSpPr>
      <p:grpSpPr>
        <a:xfrm>
          <a:off x="0" y="0"/>
          <a:ext cx="0" cy="0"/>
          <a:chOff x="0" y="0"/>
          <a:chExt cx="0" cy="0"/>
        </a:xfrm>
      </p:grpSpPr>
      <p:sp>
        <p:nvSpPr>
          <p:cNvPr id="446" name="Google Shape;446;p2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447" name="Google Shape;447;p2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Privacy and Harassment Laws</a:t>
            </a:r>
            <a:endParaRPr b="0" i="0" sz="3200" u="none" cap="none" strike="noStrike">
              <a:solidFill>
                <a:schemeClr val="dk1"/>
              </a:solidFill>
              <a:latin typeface="Calibri"/>
              <a:ea typeface="Calibri"/>
              <a:cs typeface="Calibri"/>
              <a:sym typeface="Calibri"/>
            </a:endParaRPr>
          </a:p>
        </p:txBody>
      </p:sp>
      <p:graphicFrame>
        <p:nvGraphicFramePr>
          <p:cNvPr id="448" name="Google Shape;448;p21"/>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3803850"/>
                <a:gridCol w="42266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Law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covers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means for OSINT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GDPR (EU)</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Any information about an identifiable person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Public personal data is still personal data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CCPA / CPRA (California)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Personal information businesses hold about residents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Excludes “publicly available” information; other states differ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FCRA (US)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Data used for job, housing, credit, or insurance decisions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Don't use people-search data to screen people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Voter data rules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Public voter records with use limits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California bans personal or commercial use and harassment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Stalking and doxxing laws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18 U.S.C. § 2261A and a growing number of state laws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Compiling public info to harass or intimidate can be a crime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449" name="Google Shape;449;p21"/>
          <p:cNvSpPr txBox="1"/>
          <p:nvPr/>
        </p:nvSpPr>
        <p:spPr>
          <a:xfrm>
            <a:off x="812800" y="56286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Not legal advice. Laws vary by state and country, so ask a lawyer before real engagements.</a:t>
            </a:r>
            <a:endParaRPr b="0" i="0" sz="1200" u="none" cap="none" strike="noStrike">
              <a:solidFill>
                <a:schemeClr val="dk1"/>
              </a:solidFill>
              <a:latin typeface="Calibri"/>
              <a:ea typeface="Calibri"/>
              <a:cs typeface="Calibri"/>
              <a:sym typeface="Calibri"/>
            </a:endParaRPr>
          </a:p>
        </p:txBody>
      </p:sp>
      <p:sp>
        <p:nvSpPr>
          <p:cNvPr id="450" name="Google Shape;450;p2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455" name="Shape 455"/>
        <p:cNvGrpSpPr/>
        <p:nvPr/>
      </p:nvGrpSpPr>
      <p:grpSpPr>
        <a:xfrm>
          <a:off x="0" y="0"/>
          <a:ext cx="0" cy="0"/>
          <a:chOff x="0" y="0"/>
          <a:chExt cx="0" cy="0"/>
        </a:xfrm>
      </p:grpSpPr>
      <p:sp>
        <p:nvSpPr>
          <p:cNvPr id="456" name="Google Shape;456;p2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457" name="Google Shape;457;p2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Scraping Cases</a:t>
            </a:r>
            <a:endParaRPr b="0" i="0" sz="3200" u="none" cap="none" strike="noStrike">
              <a:solidFill>
                <a:schemeClr val="dk1"/>
              </a:solidFill>
              <a:latin typeface="Calibri"/>
              <a:ea typeface="Calibri"/>
              <a:cs typeface="Calibri"/>
              <a:sym typeface="Calibri"/>
            </a:endParaRPr>
          </a:p>
        </p:txBody>
      </p:sp>
      <p:graphicFrame>
        <p:nvGraphicFramePr>
          <p:cNvPr id="458" name="Google Shape;458;p23"/>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747175"/>
                <a:gridCol w="4226525"/>
                <a:gridCol w="35927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Case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happened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Outcome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hiQ Labs v. LinkedIn (2017–2022)</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Scraped public profiles. Breached LinkedIn's terms through scraping and fake profiles.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Dec 2022: $500,000, permanent injunction, data deleted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Meta v. Bright Data (2023–2024)</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Sold Facebook and Instagram data scraped while logged off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Jan 2024: Meta's terms didn't cover logged-off scraping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X Corp. v. Bright Data (2023–2024)</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Scraped and sold public data from 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May 2024: X's contract claims preempted by copyright law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459" name="Google Shape;459;p23"/>
          <p:cNvSpPr/>
          <p:nvPr/>
        </p:nvSpPr>
        <p:spPr>
          <a:xfrm>
            <a:off x="812800" y="4772819"/>
            <a:ext cx="2489200" cy="1069181"/>
          </a:xfrm>
          <a:prstGeom prst="roundRect">
            <a:avLst>
              <a:gd fmla="val 712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0" name="Google Shape;460;p23"/>
          <p:cNvSpPr txBox="1"/>
          <p:nvPr/>
        </p:nvSpPr>
        <p:spPr>
          <a:xfrm>
            <a:off x="971550" y="4931569"/>
            <a:ext cx="22585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LOW RISK</a:t>
            </a:r>
            <a:endParaRPr b="0" i="0" sz="1200" u="none" cap="none" strike="noStrike">
              <a:solidFill>
                <a:schemeClr val="dk1"/>
              </a:solidFill>
              <a:latin typeface="Calibri"/>
              <a:ea typeface="Calibri"/>
              <a:cs typeface="Calibri"/>
              <a:sym typeface="Calibri"/>
            </a:endParaRPr>
          </a:p>
        </p:txBody>
      </p:sp>
      <p:sp>
        <p:nvSpPr>
          <p:cNvPr id="461" name="Google Shape;461;p23"/>
          <p:cNvSpPr txBox="1"/>
          <p:nvPr/>
        </p:nvSpPr>
        <p:spPr>
          <a:xfrm>
            <a:off x="971550" y="5195689"/>
            <a:ext cx="22585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Viewing while logged out</a:t>
            </a:r>
            <a:endParaRPr b="0" i="0" sz="1600" u="none" cap="none" strike="noStrike">
              <a:solidFill>
                <a:schemeClr val="dk1"/>
              </a:solidFill>
              <a:latin typeface="Calibri"/>
              <a:ea typeface="Calibri"/>
              <a:cs typeface="Calibri"/>
              <a:sym typeface="Calibri"/>
            </a:endParaRPr>
          </a:p>
        </p:txBody>
      </p:sp>
      <p:sp>
        <p:nvSpPr>
          <p:cNvPr id="462" name="Google Shape;462;p23"/>
          <p:cNvSpPr/>
          <p:nvPr/>
        </p:nvSpPr>
        <p:spPr>
          <a:xfrm>
            <a:off x="3505200" y="4772819"/>
            <a:ext cx="2489200" cy="1069181"/>
          </a:xfrm>
          <a:prstGeom prst="roundRect">
            <a:avLst>
              <a:gd fmla="val 712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p23"/>
          <p:cNvSpPr txBox="1"/>
          <p:nvPr/>
        </p:nvSpPr>
        <p:spPr>
          <a:xfrm>
            <a:off x="3663950" y="4931569"/>
            <a:ext cx="22585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CONTESTED</a:t>
            </a:r>
            <a:endParaRPr b="0" i="0" sz="1200" u="none" cap="none" strike="noStrike">
              <a:solidFill>
                <a:schemeClr val="dk1"/>
              </a:solidFill>
              <a:latin typeface="Calibri"/>
              <a:ea typeface="Calibri"/>
              <a:cs typeface="Calibri"/>
              <a:sym typeface="Calibri"/>
            </a:endParaRPr>
          </a:p>
        </p:txBody>
      </p:sp>
      <p:sp>
        <p:nvSpPr>
          <p:cNvPr id="464" name="Google Shape;464;p23"/>
          <p:cNvSpPr txBox="1"/>
          <p:nvPr/>
        </p:nvSpPr>
        <p:spPr>
          <a:xfrm>
            <a:off x="3663950" y="5195689"/>
            <a:ext cx="22585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Scraping while logged out</a:t>
            </a:r>
            <a:endParaRPr b="0" i="0" sz="1600" u="none" cap="none" strike="noStrike">
              <a:solidFill>
                <a:schemeClr val="dk1"/>
              </a:solidFill>
              <a:latin typeface="Calibri"/>
              <a:ea typeface="Calibri"/>
              <a:cs typeface="Calibri"/>
              <a:sym typeface="Calibri"/>
            </a:endParaRPr>
          </a:p>
        </p:txBody>
      </p:sp>
      <p:sp>
        <p:nvSpPr>
          <p:cNvPr id="465" name="Google Shape;465;p23"/>
          <p:cNvSpPr/>
          <p:nvPr/>
        </p:nvSpPr>
        <p:spPr>
          <a:xfrm>
            <a:off x="6197600" y="4772819"/>
            <a:ext cx="2489200" cy="1069181"/>
          </a:xfrm>
          <a:prstGeom prst="roundRect">
            <a:avLst>
              <a:gd fmla="val 712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6" name="Google Shape;466;p23"/>
          <p:cNvSpPr txBox="1"/>
          <p:nvPr/>
        </p:nvSpPr>
        <p:spPr>
          <a:xfrm>
            <a:off x="6356350" y="4931569"/>
            <a:ext cx="22585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TERMS APPLY</a:t>
            </a:r>
            <a:endParaRPr b="0" i="0" sz="1200" u="none" cap="none" strike="noStrike">
              <a:solidFill>
                <a:schemeClr val="dk1"/>
              </a:solidFill>
              <a:latin typeface="Calibri"/>
              <a:ea typeface="Calibri"/>
              <a:cs typeface="Calibri"/>
              <a:sym typeface="Calibri"/>
            </a:endParaRPr>
          </a:p>
        </p:txBody>
      </p:sp>
      <p:sp>
        <p:nvSpPr>
          <p:cNvPr id="467" name="Google Shape;467;p23"/>
          <p:cNvSpPr txBox="1"/>
          <p:nvPr/>
        </p:nvSpPr>
        <p:spPr>
          <a:xfrm>
            <a:off x="6356350" y="5195689"/>
            <a:ext cx="22585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Collecting while logged in</a:t>
            </a:r>
            <a:endParaRPr b="0" i="0" sz="1600" u="none" cap="none" strike="noStrike">
              <a:solidFill>
                <a:schemeClr val="dk1"/>
              </a:solidFill>
              <a:latin typeface="Calibri"/>
              <a:ea typeface="Calibri"/>
              <a:cs typeface="Calibri"/>
              <a:sym typeface="Calibri"/>
            </a:endParaRPr>
          </a:p>
        </p:txBody>
      </p:sp>
      <p:sp>
        <p:nvSpPr>
          <p:cNvPr id="468" name="Google Shape;468;p23"/>
          <p:cNvSpPr/>
          <p:nvPr/>
        </p:nvSpPr>
        <p:spPr>
          <a:xfrm>
            <a:off x="8890000" y="4772819"/>
            <a:ext cx="2489200" cy="1069181"/>
          </a:xfrm>
          <a:prstGeom prst="roundRect">
            <a:avLst>
              <a:gd fmla="val 712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p23"/>
          <p:cNvSpPr txBox="1"/>
          <p:nvPr/>
        </p:nvSpPr>
        <p:spPr>
          <a:xfrm>
            <a:off x="9048750" y="4931569"/>
            <a:ext cx="22585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HIGH RISK</a:t>
            </a:r>
            <a:endParaRPr b="0" i="0" sz="1200" u="none" cap="none" strike="noStrike">
              <a:solidFill>
                <a:schemeClr val="dk1"/>
              </a:solidFill>
              <a:latin typeface="Calibri"/>
              <a:ea typeface="Calibri"/>
              <a:cs typeface="Calibri"/>
              <a:sym typeface="Calibri"/>
            </a:endParaRPr>
          </a:p>
        </p:txBody>
      </p:sp>
      <p:sp>
        <p:nvSpPr>
          <p:cNvPr id="470" name="Google Shape;470;p23"/>
          <p:cNvSpPr txBox="1"/>
          <p:nvPr/>
        </p:nvSpPr>
        <p:spPr>
          <a:xfrm>
            <a:off x="9048750" y="5195689"/>
            <a:ext cx="22585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Using fake accounts</a:t>
            </a:r>
            <a:endParaRPr b="0" i="0" sz="1600" u="none" cap="none" strike="noStrike">
              <a:solidFill>
                <a:schemeClr val="dk1"/>
              </a:solidFill>
              <a:latin typeface="Calibri"/>
              <a:ea typeface="Calibri"/>
              <a:cs typeface="Calibri"/>
              <a:sym typeface="Calibri"/>
            </a:endParaRPr>
          </a:p>
        </p:txBody>
      </p:sp>
      <p:sp>
        <p:nvSpPr>
          <p:cNvPr id="471" name="Google Shape;471;p2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476" name="Shape 476"/>
        <p:cNvGrpSpPr/>
        <p:nvPr/>
      </p:nvGrpSpPr>
      <p:grpSpPr>
        <a:xfrm>
          <a:off x="0" y="0"/>
          <a:ext cx="0" cy="0"/>
          <a:chOff x="0" y="0"/>
          <a:chExt cx="0" cy="0"/>
        </a:xfrm>
      </p:grpSpPr>
      <p:sp>
        <p:nvSpPr>
          <p:cNvPr id="477" name="Google Shape;477;p11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478" name="Google Shape;478;p11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Levels of Personal Information</a:t>
            </a:r>
            <a:endParaRPr b="0" i="0" sz="3200" u="none" cap="none" strike="noStrike">
              <a:solidFill>
                <a:schemeClr val="dk1"/>
              </a:solidFill>
              <a:latin typeface="Calibri"/>
              <a:ea typeface="Calibri"/>
              <a:cs typeface="Calibri"/>
              <a:sym typeface="Calibri"/>
            </a:endParaRPr>
          </a:p>
        </p:txBody>
      </p:sp>
      <p:graphicFrame>
        <p:nvGraphicFramePr>
          <p:cNvPr id="479" name="Google Shape;479;p118"/>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1874525"/>
                <a:gridCol w="3977650"/>
                <a:gridCol w="2331725"/>
                <a:gridCol w="23865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Level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covers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Collect?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Goes in the report?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 · Professional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Name, job title, employer, work email and phone, public bio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2 · Public personal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Usernames, personal accounts and site, photos they published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If the scope allows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As roles and counts, not names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3 · Identifying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Home address, personal phone, date of birth, family, daily routine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Only if the objective needs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Restricted appendix at most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4 · Sensitive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Health, religion, sexuality, finances, immigration status, minors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Never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bl>
          </a:graphicData>
        </a:graphic>
      </p:graphicFrame>
      <p:sp>
        <p:nvSpPr>
          <p:cNvPr id="480" name="Google Shape;480;p118"/>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118"/>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You may have to look at a level to answer the question. That is not the same as putting it in the report collect narrow, report narrower.</a:t>
            </a:r>
            <a:endParaRPr b="0" i="0" sz="1200" u="none" cap="none" strike="noStrike">
              <a:solidFill>
                <a:schemeClr val="dk1"/>
              </a:solidFill>
              <a:latin typeface="Calibri"/>
              <a:ea typeface="Calibri"/>
              <a:cs typeface="Calibri"/>
              <a:sym typeface="Calibri"/>
            </a:endParaRPr>
          </a:p>
        </p:txBody>
      </p:sp>
      <p:sp>
        <p:nvSpPr>
          <p:cNvPr id="482" name="Google Shape;482;p11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487" name="Shape 487"/>
        <p:cNvGrpSpPr/>
        <p:nvPr/>
      </p:nvGrpSpPr>
      <p:grpSpPr>
        <a:xfrm>
          <a:off x="0" y="0"/>
          <a:ext cx="0" cy="0"/>
          <a:chOff x="0" y="0"/>
          <a:chExt cx="0" cy="0"/>
        </a:xfrm>
      </p:grpSpPr>
      <p:sp>
        <p:nvSpPr>
          <p:cNvPr id="488" name="Google Shape;488;p2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489" name="Google Shape;489;p2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Check, Download, Use, Buy</a:t>
            </a:r>
            <a:endParaRPr b="0" i="0" sz="3200" u="none" cap="none" strike="noStrike">
              <a:solidFill>
                <a:schemeClr val="dk1"/>
              </a:solidFill>
              <a:latin typeface="Calibri"/>
              <a:ea typeface="Calibri"/>
              <a:cs typeface="Calibri"/>
              <a:sym typeface="Calibri"/>
            </a:endParaRPr>
          </a:p>
        </p:txBody>
      </p:sp>
      <p:graphicFrame>
        <p:nvGraphicFramePr>
          <p:cNvPr id="490" name="Google Shape;490;p26"/>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4015175"/>
                <a:gridCol w="40152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Action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Example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Position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0F1B26"/>
                        </a:buClr>
                        <a:buSzPts val="1200"/>
                        <a:buFont typeface="IBM Plex Sans"/>
                        <a:buNone/>
                      </a:pPr>
                      <a:r>
                        <a:rPr lang="en-US" sz="1200" u="none" cap="none" strike="noStrike">
                          <a:solidFill>
                            <a:srgbClr val="0F1B26"/>
                          </a:solidFill>
                          <a:latin typeface="IBM Plex Sans"/>
                          <a:ea typeface="IBM Plex Sans"/>
                          <a:cs typeface="IBM Plex Sans"/>
                          <a:sym typeface="IBM Plex Sans"/>
                        </a:rPr>
                        <a:t>Check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Looking up an email in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Have I Been Pwned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Generally fine: you learn that exposure happened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0F1B26"/>
                        </a:buClr>
                        <a:buSzPts val="1200"/>
                        <a:buFont typeface="IBM Plex Sans"/>
                        <a:buNone/>
                      </a:pPr>
                      <a:r>
                        <a:rPr lang="en-US" sz="1200" u="none" cap="none" strike="noStrike">
                          <a:solidFill>
                            <a:srgbClr val="0F1B26"/>
                          </a:solidFill>
                          <a:latin typeface="IBM Plex Sans"/>
                          <a:ea typeface="IBM Plex Sans"/>
                          <a:cs typeface="IBM Plex Sans"/>
                          <a:sym typeface="IBM Plex Sans"/>
                        </a:rPr>
                        <a:t>Search (licensed tool)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Threat intel platform shows exposed accounts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OK with authorization; handle as sensitive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Download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Grabbing a breach dump from a forum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stolen data, illegal content, malware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Use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Logging in with a leaked password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Unauthorized access without explicit permission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Buy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Paying a seller for a dataset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Never: funds criminals, serious legal risk (Grey Ha</a:t>
                      </a:r>
                      <a:r>
                        <a:rPr lang="en-US" sz="1200">
                          <a:solidFill>
                            <a:srgbClr val="3B4854"/>
                          </a:solidFill>
                          <a:latin typeface="IBM Plex Sans"/>
                          <a:ea typeface="IBM Plex Sans"/>
                          <a:cs typeface="IBM Plex Sans"/>
                          <a:sym typeface="IBM Plex Sans"/>
                        </a:rPr>
                        <a:t>t area)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491" name="Google Shape;491;p26"/>
          <p:cNvSpPr/>
          <p:nvPr/>
        </p:nvSpPr>
        <p:spPr>
          <a:xfrm>
            <a:off x="812800" y="4660999"/>
            <a:ext cx="3386634"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6"/>
          <p:cNvSpPr txBox="1"/>
          <p:nvPr/>
        </p:nvSpPr>
        <p:spPr>
          <a:xfrm>
            <a:off x="1022350" y="4870549"/>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No plaintext passwords</a:t>
            </a:r>
            <a:endParaRPr b="0" i="0" sz="1600" u="none" cap="none" strike="noStrike">
              <a:solidFill>
                <a:schemeClr val="dk1"/>
              </a:solidFill>
              <a:latin typeface="Calibri"/>
              <a:ea typeface="Calibri"/>
              <a:cs typeface="Calibri"/>
              <a:sym typeface="Calibri"/>
            </a:endParaRPr>
          </a:p>
        </p:txBody>
      </p:sp>
      <p:sp>
        <p:nvSpPr>
          <p:cNvPr id="493" name="Google Shape;493;p26"/>
          <p:cNvSpPr txBox="1"/>
          <p:nvPr/>
        </p:nvSpPr>
        <p:spPr>
          <a:xfrm>
            <a:off x="1022350" y="5190530"/>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Report “credential exposed for user X on date Y” in notes, tickets, chat, and reports.</a:t>
            </a:r>
            <a:endParaRPr b="0" i="0" sz="1200" u="none" cap="none" strike="noStrike">
              <a:solidFill>
                <a:schemeClr val="dk1"/>
              </a:solidFill>
              <a:latin typeface="Calibri"/>
              <a:ea typeface="Calibri"/>
              <a:cs typeface="Calibri"/>
              <a:sym typeface="Calibri"/>
            </a:endParaRPr>
          </a:p>
        </p:txBody>
      </p:sp>
      <p:sp>
        <p:nvSpPr>
          <p:cNvPr id="494" name="Google Shape;494;p26"/>
          <p:cNvSpPr/>
          <p:nvPr/>
        </p:nvSpPr>
        <p:spPr>
          <a:xfrm>
            <a:off x="4402634" y="4660999"/>
            <a:ext cx="3386733"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6"/>
          <p:cNvSpPr txBox="1"/>
          <p:nvPr/>
        </p:nvSpPr>
        <p:spPr>
          <a:xfrm>
            <a:off x="4612184" y="4870549"/>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Encrypt and delete</a:t>
            </a:r>
            <a:endParaRPr b="0" i="0" sz="1600" u="none" cap="none" strike="noStrike">
              <a:solidFill>
                <a:schemeClr val="dk1"/>
              </a:solidFill>
              <a:latin typeface="Calibri"/>
              <a:ea typeface="Calibri"/>
              <a:cs typeface="Calibri"/>
              <a:sym typeface="Calibri"/>
            </a:endParaRPr>
          </a:p>
        </p:txBody>
      </p:sp>
      <p:sp>
        <p:nvSpPr>
          <p:cNvPr id="496" name="Google Shape;496;p26"/>
          <p:cNvSpPr txBox="1"/>
          <p:nvPr/>
        </p:nvSpPr>
        <p:spPr>
          <a:xfrm>
            <a:off x="4612184" y="5190530"/>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Store results encrypted, limit access, and delete them on schedule.</a:t>
            </a:r>
            <a:endParaRPr b="0" i="0" sz="1200" u="none" cap="none" strike="noStrike">
              <a:solidFill>
                <a:schemeClr val="dk1"/>
              </a:solidFill>
              <a:latin typeface="Calibri"/>
              <a:ea typeface="Calibri"/>
              <a:cs typeface="Calibri"/>
              <a:sym typeface="Calibri"/>
            </a:endParaRPr>
          </a:p>
        </p:txBody>
      </p:sp>
      <p:sp>
        <p:nvSpPr>
          <p:cNvPr id="497" name="Google Shape;497;p26"/>
          <p:cNvSpPr/>
          <p:nvPr/>
        </p:nvSpPr>
        <p:spPr>
          <a:xfrm>
            <a:off x="7992566" y="4660999"/>
            <a:ext cx="3386634"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6"/>
          <p:cNvSpPr txBox="1"/>
          <p:nvPr/>
        </p:nvSpPr>
        <p:spPr>
          <a:xfrm>
            <a:off x="8202116" y="4870549"/>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Only what you need</a:t>
            </a:r>
            <a:endParaRPr b="0" i="0" sz="1600" u="none" cap="none" strike="noStrike">
              <a:solidFill>
                <a:schemeClr val="dk1"/>
              </a:solidFill>
              <a:latin typeface="Calibri"/>
              <a:ea typeface="Calibri"/>
              <a:cs typeface="Calibri"/>
              <a:sym typeface="Calibri"/>
            </a:endParaRPr>
          </a:p>
        </p:txBody>
      </p:sp>
      <p:sp>
        <p:nvSpPr>
          <p:cNvPr id="499" name="Google Shape;499;p26"/>
          <p:cNvSpPr txBox="1"/>
          <p:nvPr/>
        </p:nvSpPr>
        <p:spPr>
          <a:xfrm>
            <a:off x="8202116" y="5190530"/>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Stealer logs hold victims' personal data. Look only at what the objective needs.</a:t>
            </a:r>
            <a:endParaRPr b="0" i="0" sz="1200" u="none" cap="none" strike="noStrike">
              <a:solidFill>
                <a:schemeClr val="dk1"/>
              </a:solidFill>
              <a:latin typeface="Calibri"/>
              <a:ea typeface="Calibri"/>
              <a:cs typeface="Calibri"/>
              <a:sym typeface="Calibri"/>
            </a:endParaRPr>
          </a:p>
        </p:txBody>
      </p:sp>
      <p:sp>
        <p:nvSpPr>
          <p:cNvPr id="500" name="Google Shape;500;p2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505" name="Shape 505"/>
        <p:cNvGrpSpPr/>
        <p:nvPr/>
      </p:nvGrpSpPr>
      <p:grpSpPr>
        <a:xfrm>
          <a:off x="0" y="0"/>
          <a:ext cx="0" cy="0"/>
          <a:chOff x="0" y="0"/>
          <a:chExt cx="0" cy="0"/>
        </a:xfrm>
      </p:grpSpPr>
      <p:sp>
        <p:nvSpPr>
          <p:cNvPr id="506" name="Google Shape;506;p2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507" name="Google Shape;507;p2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Ethical Principles</a:t>
            </a:r>
            <a:endParaRPr b="0" i="0" sz="3200" u="none" cap="none" strike="noStrike">
              <a:solidFill>
                <a:schemeClr val="dk1"/>
              </a:solidFill>
              <a:latin typeface="Calibri"/>
              <a:ea typeface="Calibri"/>
              <a:cs typeface="Calibri"/>
              <a:sym typeface="Calibri"/>
            </a:endParaRPr>
          </a:p>
        </p:txBody>
      </p:sp>
      <p:sp>
        <p:nvSpPr>
          <p:cNvPr id="508" name="Google Shape;508;p27"/>
          <p:cNvSpPr/>
          <p:nvPr/>
        </p:nvSpPr>
        <p:spPr>
          <a:xfrm>
            <a:off x="812800" y="1879501"/>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7"/>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Minimization</a:t>
            </a:r>
            <a:endParaRPr b="0" i="0" sz="1600" u="none" cap="none" strike="noStrike">
              <a:solidFill>
                <a:schemeClr val="dk1"/>
              </a:solidFill>
              <a:latin typeface="Calibri"/>
              <a:ea typeface="Calibri"/>
              <a:cs typeface="Calibri"/>
              <a:sym typeface="Calibri"/>
            </a:endParaRPr>
          </a:p>
        </p:txBody>
      </p:sp>
      <p:sp>
        <p:nvSpPr>
          <p:cNvPr id="510" name="Google Shape;510;p27"/>
          <p:cNvSpPr txBox="1"/>
          <p:nvPr/>
        </p:nvSpPr>
        <p:spPr>
          <a:xfrm>
            <a:off x="1022350" y="2409031"/>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Collect only what the objective needs, and keep it only as long as needed.</a:t>
            </a:r>
            <a:endParaRPr b="0" i="0" sz="1200" u="none" cap="none" strike="noStrike">
              <a:solidFill>
                <a:schemeClr val="dk1"/>
              </a:solidFill>
              <a:latin typeface="Calibri"/>
              <a:ea typeface="Calibri"/>
              <a:cs typeface="Calibri"/>
              <a:sym typeface="Calibri"/>
            </a:endParaRPr>
          </a:p>
        </p:txBody>
      </p:sp>
      <p:sp>
        <p:nvSpPr>
          <p:cNvPr id="511" name="Google Shape;511;p27"/>
          <p:cNvSpPr/>
          <p:nvPr/>
        </p:nvSpPr>
        <p:spPr>
          <a:xfrm>
            <a:off x="4385667"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7"/>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Proportionality</a:t>
            </a:r>
            <a:endParaRPr b="0" i="0" sz="1600" u="none" cap="none" strike="noStrike">
              <a:solidFill>
                <a:schemeClr val="dk1"/>
              </a:solidFill>
              <a:latin typeface="Calibri"/>
              <a:ea typeface="Calibri"/>
              <a:cs typeface="Calibri"/>
              <a:sym typeface="Calibri"/>
            </a:endParaRPr>
          </a:p>
        </p:txBody>
      </p:sp>
      <p:sp>
        <p:nvSpPr>
          <p:cNvPr id="513" name="Google Shape;513;p27"/>
          <p:cNvSpPr txBox="1"/>
          <p:nvPr/>
        </p:nvSpPr>
        <p:spPr>
          <a:xfrm>
            <a:off x="4595217"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Match how deep you dig to how important the purpose is.</a:t>
            </a:r>
            <a:endParaRPr b="0" i="0" sz="1200" u="none" cap="none" strike="noStrike">
              <a:solidFill>
                <a:schemeClr val="dk1"/>
              </a:solidFill>
              <a:latin typeface="Calibri"/>
              <a:ea typeface="Calibri"/>
              <a:cs typeface="Calibri"/>
              <a:sym typeface="Calibri"/>
            </a:endParaRPr>
          </a:p>
        </p:txBody>
      </p:sp>
      <p:sp>
        <p:nvSpPr>
          <p:cNvPr id="514" name="Google Shape;514;p27"/>
          <p:cNvSpPr/>
          <p:nvPr/>
        </p:nvSpPr>
        <p:spPr>
          <a:xfrm>
            <a:off x="7958634"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7"/>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Sensitive data</a:t>
            </a:r>
            <a:endParaRPr b="0" i="0" sz="1600" u="none" cap="none" strike="noStrike">
              <a:solidFill>
                <a:schemeClr val="dk1"/>
              </a:solidFill>
              <a:latin typeface="Calibri"/>
              <a:ea typeface="Calibri"/>
              <a:cs typeface="Calibri"/>
              <a:sym typeface="Calibri"/>
            </a:endParaRPr>
          </a:p>
        </p:txBody>
      </p:sp>
      <p:sp>
        <p:nvSpPr>
          <p:cNvPr id="516" name="Google Shape;516;p27"/>
          <p:cNvSpPr txBox="1"/>
          <p:nvPr/>
        </p:nvSpPr>
        <p:spPr>
          <a:xfrm>
            <a:off x="8168184"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Health, religion, sexuality, home address: almost never belongs in a report.</a:t>
            </a:r>
            <a:endParaRPr b="0" i="0" sz="1200" u="none" cap="none" strike="noStrike">
              <a:solidFill>
                <a:schemeClr val="dk1"/>
              </a:solidFill>
              <a:latin typeface="Calibri"/>
              <a:ea typeface="Calibri"/>
              <a:cs typeface="Calibri"/>
              <a:sym typeface="Calibri"/>
            </a:endParaRPr>
          </a:p>
        </p:txBody>
      </p:sp>
      <p:sp>
        <p:nvSpPr>
          <p:cNvPr id="517" name="Google Shape;517;p27"/>
          <p:cNvSpPr/>
          <p:nvPr/>
        </p:nvSpPr>
        <p:spPr>
          <a:xfrm>
            <a:off x="812800" y="3212902"/>
            <a:ext cx="3420467"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7"/>
          <p:cNvSpPr txBox="1"/>
          <p:nvPr/>
        </p:nvSpPr>
        <p:spPr>
          <a:xfrm>
            <a:off x="1022350" y="342245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Minors</a:t>
            </a:r>
            <a:endParaRPr b="0" i="0" sz="1600" u="none" cap="none" strike="noStrike">
              <a:solidFill>
                <a:schemeClr val="dk1"/>
              </a:solidFill>
              <a:latin typeface="Calibri"/>
              <a:ea typeface="Calibri"/>
              <a:cs typeface="Calibri"/>
              <a:sym typeface="Calibri"/>
            </a:endParaRPr>
          </a:p>
        </p:txBody>
      </p:sp>
      <p:sp>
        <p:nvSpPr>
          <p:cNvPr id="519" name="Google Shape;519;p27"/>
          <p:cNvSpPr txBox="1"/>
          <p:nvPr/>
        </p:nvSpPr>
        <p:spPr>
          <a:xfrm>
            <a:off x="1022350" y="374243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Don't collect, include, or pivot from a </a:t>
            </a:r>
            <a:r>
              <a:rPr lang="en-US" sz="1200">
                <a:solidFill>
                  <a:srgbClr val="3B4854"/>
                </a:solidFill>
                <a:latin typeface="IBM Plex Sans"/>
                <a:ea typeface="IBM Plex Sans"/>
                <a:cs typeface="IBM Plex Sans"/>
                <a:sym typeface="IBM Plex Sans"/>
              </a:rPr>
              <a:t>minor’s</a:t>
            </a:r>
            <a:r>
              <a:rPr b="0" i="0" lang="en-US" sz="1200" u="none" cap="none" strike="noStrike">
                <a:solidFill>
                  <a:srgbClr val="3B4854"/>
                </a:solidFill>
                <a:latin typeface="IBM Plex Sans"/>
                <a:ea typeface="IBM Plex Sans"/>
                <a:cs typeface="IBM Plex Sans"/>
                <a:sym typeface="IBM Plex Sans"/>
              </a:rPr>
              <a:t> information.</a:t>
            </a:r>
            <a:endParaRPr b="0" i="0" sz="1200" u="none" cap="none" strike="noStrike">
              <a:solidFill>
                <a:schemeClr val="dk1"/>
              </a:solidFill>
              <a:latin typeface="Calibri"/>
              <a:ea typeface="Calibri"/>
              <a:cs typeface="Calibri"/>
              <a:sym typeface="Calibri"/>
            </a:endParaRPr>
          </a:p>
        </p:txBody>
      </p:sp>
      <p:sp>
        <p:nvSpPr>
          <p:cNvPr id="520" name="Google Shape;520;p27"/>
          <p:cNvSpPr/>
          <p:nvPr/>
        </p:nvSpPr>
        <p:spPr>
          <a:xfrm>
            <a:off x="4385667" y="321290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1" name="Google Shape;521;p27"/>
          <p:cNvSpPr txBox="1"/>
          <p:nvPr/>
        </p:nvSpPr>
        <p:spPr>
          <a:xfrm>
            <a:off x="4595217"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Responsible disclosure</a:t>
            </a:r>
            <a:endParaRPr b="0" i="0" sz="1600" u="none" cap="none" strike="noStrike">
              <a:solidFill>
                <a:schemeClr val="dk1"/>
              </a:solidFill>
              <a:latin typeface="Calibri"/>
              <a:ea typeface="Calibri"/>
              <a:cs typeface="Calibri"/>
              <a:sym typeface="Calibri"/>
            </a:endParaRPr>
          </a:p>
        </p:txBody>
      </p:sp>
      <p:sp>
        <p:nvSpPr>
          <p:cNvPr id="522" name="Google Shape;522;p27"/>
          <p:cNvSpPr txBox="1"/>
          <p:nvPr/>
        </p:nvSpPr>
        <p:spPr>
          <a:xfrm>
            <a:off x="4595217" y="37424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Found an exposure? Stop, don't use it unless authorized, document it, and report it privately.</a:t>
            </a:r>
            <a:endParaRPr b="0" i="0" sz="1200" u="none" cap="none" strike="noStrike">
              <a:solidFill>
                <a:schemeClr val="dk1"/>
              </a:solidFill>
              <a:latin typeface="Calibri"/>
              <a:ea typeface="Calibri"/>
              <a:cs typeface="Calibri"/>
              <a:sym typeface="Calibri"/>
            </a:endParaRPr>
          </a:p>
        </p:txBody>
      </p:sp>
      <p:sp>
        <p:nvSpPr>
          <p:cNvPr id="523" name="Google Shape;523;p27"/>
          <p:cNvSpPr/>
          <p:nvPr/>
        </p:nvSpPr>
        <p:spPr>
          <a:xfrm>
            <a:off x="7958634" y="321290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4" name="Google Shape;524;p27"/>
          <p:cNvSpPr txBox="1"/>
          <p:nvPr/>
        </p:nvSpPr>
        <p:spPr>
          <a:xfrm>
            <a:off x="8168184"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Berkeley Protocol</a:t>
            </a:r>
            <a:endParaRPr b="0" i="0" sz="1600" u="none" cap="none" strike="noStrike">
              <a:solidFill>
                <a:schemeClr val="dk1"/>
              </a:solidFill>
              <a:latin typeface="Calibri"/>
              <a:ea typeface="Calibri"/>
              <a:cs typeface="Calibri"/>
              <a:sym typeface="Calibri"/>
            </a:endParaRPr>
          </a:p>
        </p:txBody>
      </p:sp>
      <p:sp>
        <p:nvSpPr>
          <p:cNvPr id="525" name="Google Shape;525;p27"/>
          <p:cNvSpPr txBox="1"/>
          <p:nvPr/>
        </p:nvSpPr>
        <p:spPr>
          <a:xfrm>
            <a:off x="8168184" y="3742432"/>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Professional, methodological, and ethical principles for open source investigations (2020).</a:t>
            </a:r>
            <a:endParaRPr b="0" i="0" sz="1200" u="none" cap="none" strike="noStrike">
              <a:solidFill>
                <a:schemeClr val="dk1"/>
              </a:solidFill>
              <a:latin typeface="Calibri"/>
              <a:ea typeface="Calibri"/>
              <a:cs typeface="Calibri"/>
              <a:sym typeface="Calibri"/>
            </a:endParaRPr>
          </a:p>
        </p:txBody>
      </p:sp>
      <p:sp>
        <p:nvSpPr>
          <p:cNvPr id="526" name="Google Shape;526;p2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Remember:</a:t>
            </a:r>
            <a:r>
              <a:rPr b="0" i="0" lang="en-US" sz="1200" u="none" cap="none" strike="noStrike">
                <a:solidFill>
                  <a:srgbClr val="F3F1EA"/>
                </a:solidFill>
                <a:latin typeface="IBM Plex Sans"/>
                <a:ea typeface="IBM Plex Sans"/>
                <a:cs typeface="IBM Plex Sans"/>
                <a:sym typeface="IBM Plex Sans"/>
              </a:rPr>
              <a:t> Investigating someone is not the same as exposing them. Doxxing causes real harm.</a:t>
            </a:r>
            <a:endParaRPr b="0" i="0" sz="1200" u="none" cap="none" strike="noStrike">
              <a:solidFill>
                <a:schemeClr val="dk1"/>
              </a:solidFill>
              <a:latin typeface="Calibri"/>
              <a:ea typeface="Calibri"/>
              <a:cs typeface="Calibri"/>
              <a:sym typeface="Calibri"/>
            </a:endParaRPr>
          </a:p>
        </p:txBody>
      </p:sp>
      <p:sp>
        <p:nvSpPr>
          <p:cNvPr id="528" name="Google Shape;528;p2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533" name="Shape 533"/>
        <p:cNvGrpSpPr/>
        <p:nvPr/>
      </p:nvGrpSpPr>
      <p:grpSpPr>
        <a:xfrm>
          <a:off x="0" y="0"/>
          <a:ext cx="0" cy="0"/>
          <a:chOff x="0" y="0"/>
          <a:chExt cx="0" cy="0"/>
        </a:xfrm>
      </p:grpSpPr>
      <p:sp>
        <p:nvSpPr>
          <p:cNvPr id="534" name="Google Shape;534;p2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2 · LEGAL &amp; ETHICAL BOUNDARIES</a:t>
            </a:r>
            <a:endParaRPr b="0" i="0" sz="1200" u="none" cap="none" strike="noStrike">
              <a:solidFill>
                <a:schemeClr val="dk1"/>
              </a:solidFill>
              <a:latin typeface="Calibri"/>
              <a:ea typeface="Calibri"/>
              <a:cs typeface="Calibri"/>
              <a:sym typeface="Calibri"/>
            </a:endParaRPr>
          </a:p>
        </p:txBody>
      </p:sp>
      <p:sp>
        <p:nvSpPr>
          <p:cNvPr id="535" name="Google Shape;535;p2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Discussion: What Would You Do?</a:t>
            </a:r>
            <a:endParaRPr b="0" i="0" sz="3200" u="none" cap="none" strike="noStrike">
              <a:solidFill>
                <a:schemeClr val="dk1"/>
              </a:solidFill>
              <a:latin typeface="Calibri"/>
              <a:ea typeface="Calibri"/>
              <a:cs typeface="Calibri"/>
              <a:sym typeface="Calibri"/>
            </a:endParaRPr>
          </a:p>
        </p:txBody>
      </p:sp>
      <p:sp>
        <p:nvSpPr>
          <p:cNvPr id="536" name="Google Shape;536;p28"/>
          <p:cNvSpPr/>
          <p:nvPr/>
        </p:nvSpPr>
        <p:spPr>
          <a:xfrm>
            <a:off x="812800" y="1879501"/>
            <a:ext cx="5080000" cy="2062361"/>
          </a:xfrm>
          <a:prstGeom prst="roundRect">
            <a:avLst>
              <a:gd fmla="val 3695"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8"/>
          <p:cNvSpPr txBox="1"/>
          <p:nvPr/>
        </p:nvSpPr>
        <p:spPr>
          <a:xfrm>
            <a:off x="1117600" y="2184301"/>
            <a:ext cx="464921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SCENARIO</a:t>
            </a:r>
            <a:endParaRPr b="0" i="0" sz="1200" u="none" cap="none" strike="noStrike">
              <a:solidFill>
                <a:schemeClr val="dk1"/>
              </a:solidFill>
              <a:latin typeface="Calibri"/>
              <a:ea typeface="Calibri"/>
              <a:cs typeface="Calibri"/>
              <a:sym typeface="Calibri"/>
            </a:endParaRPr>
          </a:p>
        </p:txBody>
      </p:sp>
      <p:sp>
        <p:nvSpPr>
          <p:cNvPr id="538" name="Google Shape;538;p28"/>
          <p:cNvSpPr txBox="1"/>
          <p:nvPr/>
        </p:nvSpPr>
        <p:spPr>
          <a:xfrm>
            <a:off x="1117600" y="2499221"/>
            <a:ext cx="4649216" cy="11378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600"/>
              <a:buFont typeface="Space Grotesk"/>
              <a:buNone/>
            </a:pPr>
            <a:r>
              <a:rPr b="0" i="0" lang="en-US" sz="1600" u="none" cap="none" strike="noStrike">
                <a:solidFill>
                  <a:srgbClr val="F3F1EA"/>
                </a:solidFill>
                <a:latin typeface="Space Grotesk"/>
                <a:ea typeface="Space Grotesk"/>
                <a:cs typeface="Space Grotesk"/>
                <a:sym typeface="Space Grotesk"/>
              </a:rPr>
              <a:t>You're doing OSINT on Security-Inc for an authorized pentest. You find the CEO's teenager's Instagram, which shows </a:t>
            </a:r>
            <a:r>
              <a:rPr lang="en-US" sz="1600">
                <a:solidFill>
                  <a:srgbClr val="F3F1EA"/>
                </a:solidFill>
                <a:latin typeface="Space Grotesk"/>
                <a:ea typeface="Space Grotesk"/>
                <a:cs typeface="Space Grotesk"/>
                <a:sym typeface="Space Grotesk"/>
              </a:rPr>
              <a:t>his Desktop with his personal IP</a:t>
            </a:r>
            <a:r>
              <a:rPr b="0" i="0" lang="en-US" sz="1600" u="none" cap="none" strike="noStrike">
                <a:solidFill>
                  <a:srgbClr val="F3F1EA"/>
                </a:solidFill>
                <a:latin typeface="Space Grotesk"/>
                <a:ea typeface="Space Grotesk"/>
                <a:cs typeface="Space Grotesk"/>
                <a:sym typeface="Space Grotesk"/>
              </a:rPr>
              <a:t>.</a:t>
            </a:r>
            <a:endParaRPr b="0" i="0" sz="1600" u="none" cap="none" strike="noStrike">
              <a:solidFill>
                <a:schemeClr val="dk1"/>
              </a:solidFill>
              <a:latin typeface="Calibri"/>
              <a:ea typeface="Calibri"/>
              <a:cs typeface="Calibri"/>
              <a:sym typeface="Calibri"/>
            </a:endParaRPr>
          </a:p>
        </p:txBody>
      </p:sp>
      <p:sp>
        <p:nvSpPr>
          <p:cNvPr id="539" name="Google Shape;539;p28"/>
          <p:cNvSpPr txBox="1"/>
          <p:nvPr/>
        </p:nvSpPr>
        <p:spPr>
          <a:xfrm>
            <a:off x="812800" y="4560491"/>
            <a:ext cx="52832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8F5300"/>
              </a:buClr>
              <a:buSzPts val="1200"/>
              <a:buFont typeface="IBM Plex Sans"/>
              <a:buNone/>
            </a:pPr>
            <a:r>
              <a:rPr lang="en-US" sz="1200">
                <a:solidFill>
                  <a:srgbClr val="8F5300"/>
                </a:solidFill>
                <a:latin typeface="IBM Plex Sans"/>
                <a:ea typeface="IBM Plex Sans"/>
                <a:cs typeface="IBM Plex Sans"/>
                <a:sym typeface="IBM Plex Sans"/>
              </a:rPr>
              <a:t>Scope: </a:t>
            </a:r>
            <a:r>
              <a:rPr lang="en-US" sz="1200">
                <a:solidFill>
                  <a:schemeClr val="dk1"/>
                </a:solidFill>
                <a:latin typeface="IBM Plex Sans"/>
                <a:ea typeface="IBM Plex Sans"/>
                <a:cs typeface="IBM Plex Sans"/>
                <a:sym typeface="IBM Plex Sans"/>
              </a:rPr>
              <a:t>The Security Inc CEO’s has asked you to do a investigation on the security posture and what information about the org is online.</a:t>
            </a:r>
            <a:endParaRPr sz="1200">
              <a:solidFill>
                <a:schemeClr val="dk1"/>
              </a:solidFill>
              <a:latin typeface="IBM Plex Sans"/>
              <a:ea typeface="IBM Plex Sans"/>
              <a:cs typeface="IBM Plex Sans"/>
              <a:sym typeface="IBM Plex Sans"/>
            </a:endParaRPr>
          </a:p>
        </p:txBody>
      </p:sp>
      <p:sp>
        <p:nvSpPr>
          <p:cNvPr id="540" name="Google Shape;540;p28"/>
          <p:cNvSpPr txBox="1"/>
          <p:nvPr/>
        </p:nvSpPr>
        <p:spPr>
          <a:xfrm>
            <a:off x="812800" y="5621040"/>
            <a:ext cx="5283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Not legal advice. Laws vary by state and country.</a:t>
            </a:r>
            <a:endParaRPr b="0" i="0" sz="1200" u="none" cap="none" strike="noStrike">
              <a:solidFill>
                <a:schemeClr val="dk1"/>
              </a:solidFill>
              <a:latin typeface="Calibri"/>
              <a:ea typeface="Calibri"/>
              <a:cs typeface="Calibri"/>
              <a:sym typeface="Calibri"/>
            </a:endParaRPr>
          </a:p>
        </p:txBody>
      </p:sp>
      <p:sp>
        <p:nvSpPr>
          <p:cNvPr id="541" name="Google Shape;541;p28"/>
          <p:cNvSpPr/>
          <p:nvPr/>
        </p:nvSpPr>
        <p:spPr>
          <a:xfrm>
            <a:off x="6299200" y="1879501"/>
            <a:ext cx="5080000" cy="883841"/>
          </a:xfrm>
          <a:prstGeom prst="roundRect">
            <a:avLst>
              <a:gd fmla="val 862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8"/>
          <p:cNvSpPr txBox="1"/>
          <p:nvPr/>
        </p:nvSpPr>
        <p:spPr>
          <a:xfrm>
            <a:off x="6508750" y="2063651"/>
            <a:ext cx="48473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1</a:t>
            </a:r>
            <a:r>
              <a:rPr b="1" i="0" lang="en-US" sz="1600" u="none" cap="none" strike="noStrike">
                <a:solidFill>
                  <a:srgbClr val="0F1B26"/>
                </a:solidFill>
                <a:latin typeface="IBM Plex Sans"/>
                <a:ea typeface="IBM Plex Sans"/>
                <a:cs typeface="IBM Plex Sans"/>
                <a:sym typeface="IBM Plex Sans"/>
              </a:rPr>
              <a:t> Is it in scope?</a:t>
            </a:r>
            <a:endParaRPr b="0" i="0" sz="1600" u="none" cap="none" strike="noStrike">
              <a:solidFill>
                <a:schemeClr val="dk1"/>
              </a:solidFill>
              <a:latin typeface="Calibri"/>
              <a:ea typeface="Calibri"/>
              <a:cs typeface="Calibri"/>
              <a:sym typeface="Calibri"/>
            </a:endParaRPr>
          </a:p>
        </p:txBody>
      </p:sp>
      <p:sp>
        <p:nvSpPr>
          <p:cNvPr id="543" name="Google Shape;543;p28"/>
          <p:cNvSpPr txBox="1"/>
          <p:nvPr/>
        </p:nvSpPr>
        <p:spPr>
          <a:xfrm>
            <a:off x="6508750" y="2358231"/>
            <a:ext cx="48473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does the scope sheet say about family?</a:t>
            </a:r>
            <a:endParaRPr b="0" i="0" sz="1200" u="none" cap="none" strike="noStrike">
              <a:solidFill>
                <a:schemeClr val="dk1"/>
              </a:solidFill>
              <a:latin typeface="Calibri"/>
              <a:ea typeface="Calibri"/>
              <a:cs typeface="Calibri"/>
              <a:sym typeface="Calibri"/>
            </a:endParaRPr>
          </a:p>
        </p:txBody>
      </p:sp>
      <p:sp>
        <p:nvSpPr>
          <p:cNvPr id="544" name="Google Shape;544;p28"/>
          <p:cNvSpPr/>
          <p:nvPr/>
        </p:nvSpPr>
        <p:spPr>
          <a:xfrm>
            <a:off x="6299200" y="2915741"/>
            <a:ext cx="5080000" cy="883841"/>
          </a:xfrm>
          <a:prstGeom prst="roundRect">
            <a:avLst>
              <a:gd fmla="val 862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8"/>
          <p:cNvSpPr txBox="1"/>
          <p:nvPr/>
        </p:nvSpPr>
        <p:spPr>
          <a:xfrm>
            <a:off x="6508750" y="3099891"/>
            <a:ext cx="48473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2</a:t>
            </a:r>
            <a:r>
              <a:rPr b="1" i="0" lang="en-US" sz="1600" u="none" cap="none" strike="noStrike">
                <a:solidFill>
                  <a:srgbClr val="0F1B26"/>
                </a:solidFill>
                <a:latin typeface="IBM Plex Sans"/>
                <a:ea typeface="IBM Plex Sans"/>
                <a:cs typeface="IBM Plex Sans"/>
                <a:sym typeface="IBM Plex Sans"/>
              </a:rPr>
              <a:t> Does it go in the report?</a:t>
            </a:r>
            <a:endParaRPr b="0" i="0" sz="1600" u="none" cap="none" strike="noStrike">
              <a:solidFill>
                <a:schemeClr val="dk1"/>
              </a:solidFill>
              <a:latin typeface="Calibri"/>
              <a:ea typeface="Calibri"/>
              <a:cs typeface="Calibri"/>
              <a:sym typeface="Calibri"/>
            </a:endParaRPr>
          </a:p>
        </p:txBody>
      </p:sp>
      <p:sp>
        <p:nvSpPr>
          <p:cNvPr id="546" name="Google Shape;546;p28"/>
          <p:cNvSpPr txBox="1"/>
          <p:nvPr/>
        </p:nvSpPr>
        <p:spPr>
          <a:xfrm>
            <a:off x="6508750" y="3394472"/>
            <a:ext cx="48473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does the objective actually need?</a:t>
            </a:r>
            <a:endParaRPr b="0" i="0" sz="1200" u="none" cap="none" strike="noStrike">
              <a:solidFill>
                <a:schemeClr val="dk1"/>
              </a:solidFill>
              <a:latin typeface="Calibri"/>
              <a:ea typeface="Calibri"/>
              <a:cs typeface="Calibri"/>
              <a:sym typeface="Calibri"/>
            </a:endParaRPr>
          </a:p>
        </p:txBody>
      </p:sp>
      <p:sp>
        <p:nvSpPr>
          <p:cNvPr id="547" name="Google Shape;547;p28"/>
          <p:cNvSpPr/>
          <p:nvPr/>
        </p:nvSpPr>
        <p:spPr>
          <a:xfrm>
            <a:off x="6299200" y="3951982"/>
            <a:ext cx="5080000" cy="883841"/>
          </a:xfrm>
          <a:prstGeom prst="roundRect">
            <a:avLst>
              <a:gd fmla="val 862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8"/>
          <p:cNvSpPr txBox="1"/>
          <p:nvPr/>
        </p:nvSpPr>
        <p:spPr>
          <a:xfrm>
            <a:off x="6508750" y="4136132"/>
            <a:ext cx="48473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3</a:t>
            </a:r>
            <a:r>
              <a:rPr b="1" i="0" lang="en-US" sz="1600" u="none" cap="none" strike="noStrike">
                <a:solidFill>
                  <a:srgbClr val="0F1B26"/>
                </a:solidFill>
                <a:latin typeface="IBM Plex Sans"/>
                <a:ea typeface="IBM Plex Sans"/>
                <a:cs typeface="IBM Plex Sans"/>
                <a:sym typeface="IBM Plex Sans"/>
              </a:rPr>
              <a:t> What would you do next?</a:t>
            </a:r>
            <a:endParaRPr b="0" i="0" sz="1600" u="none" cap="none" strike="noStrike">
              <a:solidFill>
                <a:schemeClr val="dk1"/>
              </a:solidFill>
              <a:latin typeface="Calibri"/>
              <a:ea typeface="Calibri"/>
              <a:cs typeface="Calibri"/>
              <a:sym typeface="Calibri"/>
            </a:endParaRPr>
          </a:p>
        </p:txBody>
      </p:sp>
      <p:sp>
        <p:nvSpPr>
          <p:cNvPr id="549" name="Google Shape;549;p28"/>
          <p:cNvSpPr txBox="1"/>
          <p:nvPr/>
        </p:nvSpPr>
        <p:spPr>
          <a:xfrm>
            <a:off x="6508750" y="4430713"/>
            <a:ext cx="48473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Keep going, leave it, or stop and ask?</a:t>
            </a:r>
            <a:endParaRPr b="0" i="0" sz="1200" u="none" cap="none" strike="noStrike">
              <a:solidFill>
                <a:schemeClr val="dk1"/>
              </a:solidFill>
              <a:latin typeface="Calibri"/>
              <a:ea typeface="Calibri"/>
              <a:cs typeface="Calibri"/>
              <a:sym typeface="Calibri"/>
            </a:endParaRPr>
          </a:p>
        </p:txBody>
      </p:sp>
      <p:sp>
        <p:nvSpPr>
          <p:cNvPr id="550" name="Google Shape;550;p2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2: Legal &amp; Ethical Boundaries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555" name="Shape 555"/>
        <p:cNvGrpSpPr/>
        <p:nvPr/>
      </p:nvGrpSpPr>
      <p:grpSpPr>
        <a:xfrm>
          <a:off x="0" y="0"/>
          <a:ext cx="0" cy="0"/>
          <a:chOff x="0" y="0"/>
          <a:chExt cx="0" cy="0"/>
        </a:xfrm>
      </p:grpSpPr>
      <p:sp>
        <p:nvSpPr>
          <p:cNvPr id="556" name="Google Shape;556;p29"/>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03</a:t>
            </a:r>
            <a:endParaRPr b="0" i="0" sz="10000" u="none" cap="none" strike="noStrike">
              <a:solidFill>
                <a:schemeClr val="dk1"/>
              </a:solidFill>
              <a:latin typeface="Calibri"/>
              <a:ea typeface="Calibri"/>
              <a:cs typeface="Calibri"/>
              <a:sym typeface="Calibri"/>
            </a:endParaRPr>
          </a:p>
        </p:txBody>
      </p:sp>
      <p:sp>
        <p:nvSpPr>
          <p:cNvPr id="557" name="Google Shape;557;p29"/>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OSINT Methodology</a:t>
            </a:r>
            <a:endParaRPr b="0" i="0" sz="4800" u="none" cap="none" strike="noStrike">
              <a:solidFill>
                <a:schemeClr val="dk1"/>
              </a:solidFill>
              <a:latin typeface="Calibri"/>
              <a:ea typeface="Calibri"/>
              <a:cs typeface="Calibri"/>
              <a:sym typeface="Calibri"/>
            </a:endParaRPr>
          </a:p>
        </p:txBody>
      </p:sp>
      <p:sp>
        <p:nvSpPr>
          <p:cNvPr id="558" name="Google Shape;558;p29"/>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A repeatable way to turn a question into verified, defensible findings.</a:t>
            </a:r>
            <a:endParaRPr b="0" i="0" sz="1600" u="none" cap="none" strike="noStrike">
              <a:solidFill>
                <a:schemeClr val="dk1"/>
              </a:solidFill>
              <a:latin typeface="Calibri"/>
              <a:ea typeface="Calibri"/>
              <a:cs typeface="Calibri"/>
              <a:sym typeface="Calibri"/>
            </a:endParaRPr>
          </a:p>
        </p:txBody>
      </p:sp>
      <p:sp>
        <p:nvSpPr>
          <p:cNvPr id="559" name="Google Shape;559;p29"/>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THE OSINT CYCLE · PIVOTING · PASSIVE VS. ACTIVE · PLANNING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564" name="Shape 564"/>
        <p:cNvGrpSpPr/>
        <p:nvPr/>
      </p:nvGrpSpPr>
      <p:grpSpPr>
        <a:xfrm>
          <a:off x="0" y="0"/>
          <a:ext cx="0" cy="0"/>
          <a:chOff x="0" y="0"/>
          <a:chExt cx="0" cy="0"/>
        </a:xfrm>
      </p:grpSpPr>
      <p:sp>
        <p:nvSpPr>
          <p:cNvPr id="565" name="Google Shape;565;p3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566" name="Google Shape;566;p3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OSINT Cycle</a:t>
            </a:r>
            <a:endParaRPr b="0" i="0" sz="3200" u="none" cap="none" strike="noStrike">
              <a:solidFill>
                <a:schemeClr val="dk1"/>
              </a:solidFill>
              <a:latin typeface="Calibri"/>
              <a:ea typeface="Calibri"/>
              <a:cs typeface="Calibri"/>
              <a:sym typeface="Calibri"/>
            </a:endParaRPr>
          </a:p>
        </p:txBody>
      </p:sp>
      <p:sp>
        <p:nvSpPr>
          <p:cNvPr id="567" name="Google Shape;567;p30"/>
          <p:cNvSpPr/>
          <p:nvPr/>
        </p:nvSpPr>
        <p:spPr>
          <a:xfrm>
            <a:off x="812800" y="1879501"/>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8" name="Google Shape;568;p30"/>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1</a:t>
            </a:r>
            <a:r>
              <a:rPr b="1" i="0" lang="en-US" sz="1600" u="none" cap="none" strike="noStrike">
                <a:solidFill>
                  <a:srgbClr val="0F1B26"/>
                </a:solidFill>
                <a:latin typeface="IBM Plex Sans"/>
                <a:ea typeface="IBM Plex Sans"/>
                <a:cs typeface="IBM Plex Sans"/>
                <a:sym typeface="IBM Plex Sans"/>
              </a:rPr>
              <a:t> Planning &amp; Direction</a:t>
            </a:r>
            <a:endParaRPr b="0" i="0" sz="1600" u="none" cap="none" strike="noStrike">
              <a:solidFill>
                <a:schemeClr val="dk1"/>
              </a:solidFill>
              <a:latin typeface="Calibri"/>
              <a:ea typeface="Calibri"/>
              <a:cs typeface="Calibri"/>
              <a:sym typeface="Calibri"/>
            </a:endParaRPr>
          </a:p>
        </p:txBody>
      </p:sp>
      <p:sp>
        <p:nvSpPr>
          <p:cNvPr id="569" name="Google Shape;569;p30"/>
          <p:cNvSpPr txBox="1"/>
          <p:nvPr/>
        </p:nvSpPr>
        <p:spPr>
          <a:xfrm>
            <a:off x="1022350" y="2409031"/>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Define the decision, the questions, the scope, and the time budget.</a:t>
            </a:r>
            <a:endParaRPr b="0" i="0" sz="1200" u="none" cap="none" strike="noStrike">
              <a:solidFill>
                <a:schemeClr val="dk1"/>
              </a:solidFill>
              <a:latin typeface="Calibri"/>
              <a:ea typeface="Calibri"/>
              <a:cs typeface="Calibri"/>
              <a:sym typeface="Calibri"/>
            </a:endParaRPr>
          </a:p>
        </p:txBody>
      </p:sp>
      <p:sp>
        <p:nvSpPr>
          <p:cNvPr id="570" name="Google Shape;570;p30"/>
          <p:cNvSpPr/>
          <p:nvPr/>
        </p:nvSpPr>
        <p:spPr>
          <a:xfrm>
            <a:off x="4385667"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30"/>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2</a:t>
            </a:r>
            <a:r>
              <a:rPr b="1" i="0" lang="en-US" sz="1600" u="none" cap="none" strike="noStrike">
                <a:solidFill>
                  <a:srgbClr val="0F1B26"/>
                </a:solidFill>
                <a:latin typeface="IBM Plex Sans"/>
                <a:ea typeface="IBM Plex Sans"/>
                <a:cs typeface="IBM Plex Sans"/>
                <a:sym typeface="IBM Plex Sans"/>
              </a:rPr>
              <a:t> Collection</a:t>
            </a:r>
            <a:endParaRPr b="0" i="0" sz="1600" u="none" cap="none" strike="noStrike">
              <a:solidFill>
                <a:schemeClr val="dk1"/>
              </a:solidFill>
              <a:latin typeface="Calibri"/>
              <a:ea typeface="Calibri"/>
              <a:cs typeface="Calibri"/>
              <a:sym typeface="Calibri"/>
            </a:endParaRPr>
          </a:p>
        </p:txBody>
      </p:sp>
      <p:sp>
        <p:nvSpPr>
          <p:cNvPr id="572" name="Google Shape;572;p30"/>
          <p:cNvSpPr txBox="1"/>
          <p:nvPr/>
        </p:nvSpPr>
        <p:spPr>
          <a:xfrm>
            <a:off x="4595217"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Gather raw data that can answer the requirements. Record provenance.</a:t>
            </a:r>
            <a:endParaRPr b="0" i="0" sz="1200" u="none" cap="none" strike="noStrike">
              <a:solidFill>
                <a:schemeClr val="dk1"/>
              </a:solidFill>
              <a:latin typeface="Calibri"/>
              <a:ea typeface="Calibri"/>
              <a:cs typeface="Calibri"/>
              <a:sym typeface="Calibri"/>
            </a:endParaRPr>
          </a:p>
        </p:txBody>
      </p:sp>
      <p:sp>
        <p:nvSpPr>
          <p:cNvPr id="573" name="Google Shape;573;p30"/>
          <p:cNvSpPr/>
          <p:nvPr/>
        </p:nvSpPr>
        <p:spPr>
          <a:xfrm>
            <a:off x="7958634"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4" name="Google Shape;574;p30"/>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3</a:t>
            </a:r>
            <a:r>
              <a:rPr b="1" i="0" lang="en-US" sz="1600" u="none" cap="none" strike="noStrike">
                <a:solidFill>
                  <a:srgbClr val="0F1B26"/>
                </a:solidFill>
                <a:latin typeface="IBM Plex Sans"/>
                <a:ea typeface="IBM Plex Sans"/>
                <a:cs typeface="IBM Plex Sans"/>
                <a:sym typeface="IBM Plex Sans"/>
              </a:rPr>
              <a:t> Processing</a:t>
            </a:r>
            <a:endParaRPr b="0" i="0" sz="1600" u="none" cap="none" strike="noStrike">
              <a:solidFill>
                <a:schemeClr val="dk1"/>
              </a:solidFill>
              <a:latin typeface="Calibri"/>
              <a:ea typeface="Calibri"/>
              <a:cs typeface="Calibri"/>
              <a:sym typeface="Calibri"/>
            </a:endParaRPr>
          </a:p>
        </p:txBody>
      </p:sp>
      <p:sp>
        <p:nvSpPr>
          <p:cNvPr id="575" name="Google Shape;575;p30"/>
          <p:cNvSpPr txBox="1"/>
          <p:nvPr/>
        </p:nvSpPr>
        <p:spPr>
          <a:xfrm>
            <a:off x="8168184"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De-duplicate, normalize, extract metadata, translate, and tag.</a:t>
            </a:r>
            <a:endParaRPr b="0" i="0" sz="1200" u="none" cap="none" strike="noStrike">
              <a:solidFill>
                <a:schemeClr val="dk1"/>
              </a:solidFill>
              <a:latin typeface="Calibri"/>
              <a:ea typeface="Calibri"/>
              <a:cs typeface="Calibri"/>
              <a:sym typeface="Calibri"/>
            </a:endParaRPr>
          </a:p>
        </p:txBody>
      </p:sp>
      <p:sp>
        <p:nvSpPr>
          <p:cNvPr id="576" name="Google Shape;576;p30"/>
          <p:cNvSpPr/>
          <p:nvPr/>
        </p:nvSpPr>
        <p:spPr>
          <a:xfrm>
            <a:off x="812800" y="3212902"/>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7" name="Google Shape;577;p30"/>
          <p:cNvSpPr txBox="1"/>
          <p:nvPr/>
        </p:nvSpPr>
        <p:spPr>
          <a:xfrm>
            <a:off x="1022350" y="342245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4</a:t>
            </a:r>
            <a:r>
              <a:rPr b="1" i="0" lang="en-US" sz="1600" u="none" cap="none" strike="noStrike">
                <a:solidFill>
                  <a:srgbClr val="0F1B26"/>
                </a:solidFill>
                <a:latin typeface="IBM Plex Sans"/>
                <a:ea typeface="IBM Plex Sans"/>
                <a:cs typeface="IBM Plex Sans"/>
                <a:sym typeface="IBM Plex Sans"/>
              </a:rPr>
              <a:t> Analysis</a:t>
            </a:r>
            <a:endParaRPr b="0" i="0" sz="1600" u="none" cap="none" strike="noStrike">
              <a:solidFill>
                <a:schemeClr val="dk1"/>
              </a:solidFill>
              <a:latin typeface="Calibri"/>
              <a:ea typeface="Calibri"/>
              <a:cs typeface="Calibri"/>
              <a:sym typeface="Calibri"/>
            </a:endParaRPr>
          </a:p>
        </p:txBody>
      </p:sp>
      <p:sp>
        <p:nvSpPr>
          <p:cNvPr id="578" name="Google Shape;578;p30"/>
          <p:cNvSpPr txBox="1"/>
          <p:nvPr/>
        </p:nvSpPr>
        <p:spPr>
          <a:xfrm>
            <a:off x="1022350" y="374243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Connect, corroborate, find gaps, and state a confidence level.</a:t>
            </a:r>
            <a:endParaRPr b="0" i="0" sz="1200" u="none" cap="none" strike="noStrike">
              <a:solidFill>
                <a:schemeClr val="dk1"/>
              </a:solidFill>
              <a:latin typeface="Calibri"/>
              <a:ea typeface="Calibri"/>
              <a:cs typeface="Calibri"/>
              <a:sym typeface="Calibri"/>
            </a:endParaRPr>
          </a:p>
        </p:txBody>
      </p:sp>
      <p:sp>
        <p:nvSpPr>
          <p:cNvPr id="579" name="Google Shape;579;p30"/>
          <p:cNvSpPr/>
          <p:nvPr/>
        </p:nvSpPr>
        <p:spPr>
          <a:xfrm>
            <a:off x="4385667" y="3212902"/>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0" name="Google Shape;580;p30"/>
          <p:cNvSpPr txBox="1"/>
          <p:nvPr/>
        </p:nvSpPr>
        <p:spPr>
          <a:xfrm>
            <a:off x="4595217"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5</a:t>
            </a:r>
            <a:r>
              <a:rPr b="1" i="0" lang="en-US" sz="1600" u="none" cap="none" strike="noStrike">
                <a:solidFill>
                  <a:srgbClr val="0F1B26"/>
                </a:solidFill>
                <a:latin typeface="IBM Plex Sans"/>
                <a:ea typeface="IBM Plex Sans"/>
                <a:cs typeface="IBM Plex Sans"/>
                <a:sym typeface="IBM Plex Sans"/>
              </a:rPr>
              <a:t> </a:t>
            </a:r>
            <a:r>
              <a:rPr b="1" lang="en-US" sz="1600">
                <a:solidFill>
                  <a:srgbClr val="0F1B26"/>
                </a:solidFill>
                <a:latin typeface="IBM Plex Sans"/>
                <a:ea typeface="IBM Plex Sans"/>
                <a:cs typeface="IBM Plex Sans"/>
                <a:sym typeface="IBM Plex Sans"/>
              </a:rPr>
              <a:t>Reporting</a:t>
            </a:r>
            <a:endParaRPr b="0" i="0" sz="1600" u="none" cap="none" strike="noStrike">
              <a:solidFill>
                <a:schemeClr val="dk1"/>
              </a:solidFill>
              <a:latin typeface="Calibri"/>
              <a:ea typeface="Calibri"/>
              <a:cs typeface="Calibri"/>
              <a:sym typeface="Calibri"/>
            </a:endParaRPr>
          </a:p>
        </p:txBody>
      </p:sp>
      <p:sp>
        <p:nvSpPr>
          <p:cNvPr id="581" name="Google Shape;581;p30"/>
          <p:cNvSpPr txBox="1"/>
          <p:nvPr/>
        </p:nvSpPr>
        <p:spPr>
          <a:xfrm>
            <a:off x="4595217" y="37424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Deliver findings the audience can act on, securely and on time.</a:t>
            </a:r>
            <a:endParaRPr b="0" i="0" sz="1200" u="none" cap="none" strike="noStrike">
              <a:solidFill>
                <a:schemeClr val="dk1"/>
              </a:solidFill>
              <a:latin typeface="Calibri"/>
              <a:ea typeface="Calibri"/>
              <a:cs typeface="Calibri"/>
              <a:sym typeface="Calibri"/>
            </a:endParaRPr>
          </a:p>
        </p:txBody>
      </p:sp>
      <p:sp>
        <p:nvSpPr>
          <p:cNvPr id="582" name="Google Shape;582;p30"/>
          <p:cNvSpPr/>
          <p:nvPr/>
        </p:nvSpPr>
        <p:spPr>
          <a:xfrm>
            <a:off x="7958634" y="3212902"/>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3" name="Google Shape;583;p30"/>
          <p:cNvSpPr txBox="1"/>
          <p:nvPr/>
        </p:nvSpPr>
        <p:spPr>
          <a:xfrm>
            <a:off x="8168184"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6</a:t>
            </a:r>
            <a:r>
              <a:rPr b="1" i="0" lang="en-US" sz="1600" u="none" cap="none" strike="noStrike">
                <a:solidFill>
                  <a:srgbClr val="0F1B26"/>
                </a:solidFill>
                <a:latin typeface="IBM Plex Sans"/>
                <a:ea typeface="IBM Plex Sans"/>
                <a:cs typeface="IBM Plex Sans"/>
                <a:sym typeface="IBM Plex Sans"/>
              </a:rPr>
              <a:t> </a:t>
            </a:r>
            <a:r>
              <a:rPr b="1" lang="en-US" sz="1600">
                <a:solidFill>
                  <a:srgbClr val="0F1B26"/>
                </a:solidFill>
                <a:latin typeface="IBM Plex Sans"/>
                <a:ea typeface="IBM Plex Sans"/>
                <a:cs typeface="IBM Plex Sans"/>
                <a:sym typeface="IBM Plex Sans"/>
              </a:rPr>
              <a:t>Review</a:t>
            </a:r>
            <a:endParaRPr b="0" i="0" sz="1600" u="none" cap="none" strike="noStrike">
              <a:solidFill>
                <a:schemeClr val="dk1"/>
              </a:solidFill>
              <a:latin typeface="Calibri"/>
              <a:ea typeface="Calibri"/>
              <a:cs typeface="Calibri"/>
              <a:sym typeface="Calibri"/>
            </a:endParaRPr>
          </a:p>
        </p:txBody>
      </p:sp>
      <p:sp>
        <p:nvSpPr>
          <p:cNvPr id="584" name="Google Shape;584;p30"/>
          <p:cNvSpPr txBox="1"/>
          <p:nvPr/>
        </p:nvSpPr>
        <p:spPr>
          <a:xfrm>
            <a:off x="8168184" y="37424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Did it answer the question? What new questions came up?</a:t>
            </a:r>
            <a:endParaRPr b="0" i="0" sz="1200" u="none" cap="none" strike="noStrike">
              <a:solidFill>
                <a:schemeClr val="dk1"/>
              </a:solidFill>
              <a:latin typeface="Calibri"/>
              <a:ea typeface="Calibri"/>
              <a:cs typeface="Calibri"/>
              <a:sym typeface="Calibri"/>
            </a:endParaRPr>
          </a:p>
        </p:txBody>
      </p:sp>
      <p:sp>
        <p:nvSpPr>
          <p:cNvPr id="585" name="Google Shape;585;p30"/>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6" name="Google Shape;586;p30"/>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Remember:</a:t>
            </a:r>
            <a:r>
              <a:rPr b="0" i="0" lang="en-US" sz="1200" u="none" cap="none" strike="noStrike">
                <a:solidFill>
                  <a:srgbClr val="F3F1EA"/>
                </a:solidFill>
                <a:latin typeface="IBM Plex Sans"/>
                <a:ea typeface="IBM Plex Sans"/>
                <a:cs typeface="IBM Plex Sans"/>
                <a:sym typeface="IBM Plex Sans"/>
              </a:rPr>
              <a:t> Planning is the most skipped phase and the most important. </a:t>
            </a:r>
            <a:r>
              <a:rPr lang="en-US" sz="1200">
                <a:solidFill>
                  <a:srgbClr val="F3F1EA"/>
                </a:solidFill>
                <a:latin typeface="IBM Plex Sans"/>
                <a:ea typeface="IBM Plex Sans"/>
                <a:cs typeface="IBM Plex Sans"/>
                <a:sym typeface="IBM Plex Sans"/>
              </a:rPr>
              <a:t>Review</a:t>
            </a:r>
            <a:r>
              <a:rPr b="0" i="0" lang="en-US" sz="1200" u="none" cap="none" strike="noStrike">
                <a:solidFill>
                  <a:srgbClr val="F3F1EA"/>
                </a:solidFill>
                <a:latin typeface="IBM Plex Sans"/>
                <a:ea typeface="IBM Plex Sans"/>
                <a:cs typeface="IBM Plex Sans"/>
                <a:sym typeface="IBM Plex Sans"/>
              </a:rPr>
              <a:t> creates new requirements, and the cycle repeats.</a:t>
            </a:r>
            <a:endParaRPr b="0" i="0" sz="1200" u="none" cap="none" strike="noStrike">
              <a:solidFill>
                <a:schemeClr val="dk1"/>
              </a:solidFill>
              <a:latin typeface="Calibri"/>
              <a:ea typeface="Calibri"/>
              <a:cs typeface="Calibri"/>
              <a:sym typeface="Calibri"/>
            </a:endParaRPr>
          </a:p>
        </p:txBody>
      </p:sp>
      <p:sp>
        <p:nvSpPr>
          <p:cNvPr id="587" name="Google Shape;587;p3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592" name="Shape 592"/>
        <p:cNvGrpSpPr/>
        <p:nvPr/>
      </p:nvGrpSpPr>
      <p:grpSpPr>
        <a:xfrm>
          <a:off x="0" y="0"/>
          <a:ext cx="0" cy="0"/>
          <a:chOff x="0" y="0"/>
          <a:chExt cx="0" cy="0"/>
        </a:xfrm>
      </p:grpSpPr>
      <p:sp>
        <p:nvSpPr>
          <p:cNvPr id="593" name="Google Shape;593;p3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594" name="Google Shape;594;p3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Writing Intelligence Requirements</a:t>
            </a:r>
            <a:endParaRPr b="0" i="0" sz="3200" u="none" cap="none" strike="noStrike">
              <a:solidFill>
                <a:schemeClr val="dk1"/>
              </a:solidFill>
              <a:latin typeface="Calibri"/>
              <a:ea typeface="Calibri"/>
              <a:cs typeface="Calibri"/>
              <a:sym typeface="Calibri"/>
            </a:endParaRPr>
          </a:p>
        </p:txBody>
      </p:sp>
      <p:graphicFrame>
        <p:nvGraphicFramePr>
          <p:cNvPr id="595" name="Google Shape;595;p31"/>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1901925"/>
                <a:gridCol w="3592525"/>
                <a:gridCol w="50719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Quality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Vague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Better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Specific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"Find info on Security-Inc"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email address format does Security-Inc use?"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Answerable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"What's Security-Inc's internal network map?"</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internet-facing hosts and subdomains does Security-Inc have?"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Tied to a decision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works there?"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"Which IT and help desk staff are publicly identifiable, for the authorized phishing simulation?"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Bounded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"Everything about the CEO"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does the CEO publicly post that an attacker could use for a pretext?"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596" name="Google Shape;596;p31"/>
          <p:cNvSpPr txBox="1"/>
          <p:nvPr/>
        </p:nvSpPr>
        <p:spPr>
          <a:xfrm>
            <a:off x="812800" y="5148659"/>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Before collecting anything, write down:</a:t>
            </a:r>
            <a:endParaRPr b="0" i="0" sz="1200" u="none" cap="none" strike="noStrike">
              <a:solidFill>
                <a:schemeClr val="dk1"/>
              </a:solidFill>
              <a:latin typeface="Calibri"/>
              <a:ea typeface="Calibri"/>
              <a:cs typeface="Calibri"/>
              <a:sym typeface="Calibri"/>
            </a:endParaRPr>
          </a:p>
        </p:txBody>
      </p:sp>
      <p:sp>
        <p:nvSpPr>
          <p:cNvPr id="597" name="Google Shape;597;p31"/>
          <p:cNvSpPr/>
          <p:nvPr/>
        </p:nvSpPr>
        <p:spPr>
          <a:xfrm>
            <a:off x="812800" y="5463580"/>
            <a:ext cx="1803400" cy="378420"/>
          </a:xfrm>
          <a:prstGeom prst="roundRect">
            <a:avLst>
              <a:gd fmla="val 469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31"/>
          <p:cNvSpPr txBox="1"/>
          <p:nvPr/>
        </p:nvSpPr>
        <p:spPr>
          <a:xfrm>
            <a:off x="812800" y="5463580"/>
            <a:ext cx="1803400" cy="378420"/>
          </a:xfrm>
          <a:prstGeom prst="rect">
            <a:avLst/>
          </a:prstGeom>
          <a:noFill/>
          <a:ln>
            <a:noFill/>
          </a:ln>
        </p:spPr>
        <p:txBody>
          <a:bodyPr anchorCtr="0" anchor="t" bIns="76200" lIns="152400" spcFirstLastPara="1" rIns="1524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Scope and exclusions</a:t>
            </a:r>
            <a:endParaRPr b="0" i="0" sz="1200" u="none" cap="none" strike="noStrike">
              <a:solidFill>
                <a:schemeClr val="dk1"/>
              </a:solidFill>
              <a:latin typeface="Calibri"/>
              <a:ea typeface="Calibri"/>
              <a:cs typeface="Calibri"/>
              <a:sym typeface="Calibri"/>
            </a:endParaRPr>
          </a:p>
        </p:txBody>
      </p:sp>
      <p:sp>
        <p:nvSpPr>
          <p:cNvPr id="599" name="Google Shape;599;p31"/>
          <p:cNvSpPr/>
          <p:nvPr/>
        </p:nvSpPr>
        <p:spPr>
          <a:xfrm>
            <a:off x="2717800" y="5463580"/>
            <a:ext cx="1511300" cy="378420"/>
          </a:xfrm>
          <a:prstGeom prst="roundRect">
            <a:avLst>
              <a:gd fmla="val 469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0" name="Google Shape;600;p31"/>
          <p:cNvSpPr txBox="1"/>
          <p:nvPr/>
        </p:nvSpPr>
        <p:spPr>
          <a:xfrm>
            <a:off x="2717800" y="5463580"/>
            <a:ext cx="1511300" cy="378420"/>
          </a:xfrm>
          <a:prstGeom prst="rect">
            <a:avLst/>
          </a:prstGeom>
          <a:noFill/>
          <a:ln>
            <a:noFill/>
          </a:ln>
        </p:spPr>
        <p:txBody>
          <a:bodyPr anchorCtr="0" anchor="t" bIns="76200" lIns="152400" spcFirstLastPara="1" rIns="1524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Allowed methods</a:t>
            </a:r>
            <a:endParaRPr b="0" i="0" sz="1200" u="none" cap="none" strike="noStrike">
              <a:solidFill>
                <a:schemeClr val="dk1"/>
              </a:solidFill>
              <a:latin typeface="Calibri"/>
              <a:ea typeface="Calibri"/>
              <a:cs typeface="Calibri"/>
              <a:sym typeface="Calibri"/>
            </a:endParaRPr>
          </a:p>
        </p:txBody>
      </p:sp>
      <p:sp>
        <p:nvSpPr>
          <p:cNvPr id="601" name="Google Shape;601;p31"/>
          <p:cNvSpPr/>
          <p:nvPr/>
        </p:nvSpPr>
        <p:spPr>
          <a:xfrm>
            <a:off x="4330700" y="5463580"/>
            <a:ext cx="1181100" cy="378420"/>
          </a:xfrm>
          <a:prstGeom prst="roundRect">
            <a:avLst>
              <a:gd fmla="val 469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2" name="Google Shape;602;p31"/>
          <p:cNvSpPr txBox="1"/>
          <p:nvPr/>
        </p:nvSpPr>
        <p:spPr>
          <a:xfrm>
            <a:off x="4330700" y="5463580"/>
            <a:ext cx="1181100" cy="378420"/>
          </a:xfrm>
          <a:prstGeom prst="rect">
            <a:avLst/>
          </a:prstGeom>
          <a:noFill/>
          <a:ln>
            <a:noFill/>
          </a:ln>
        </p:spPr>
        <p:txBody>
          <a:bodyPr anchorCtr="0" anchor="t" bIns="76200" lIns="152400" spcFirstLastPara="1" rIns="1524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Time budget</a:t>
            </a:r>
            <a:endParaRPr b="0" i="0" sz="1200" u="none" cap="none" strike="noStrike">
              <a:solidFill>
                <a:schemeClr val="dk1"/>
              </a:solidFill>
              <a:latin typeface="Calibri"/>
              <a:ea typeface="Calibri"/>
              <a:cs typeface="Calibri"/>
              <a:sym typeface="Calibri"/>
            </a:endParaRPr>
          </a:p>
        </p:txBody>
      </p:sp>
      <p:sp>
        <p:nvSpPr>
          <p:cNvPr id="603" name="Google Shape;603;p31"/>
          <p:cNvSpPr/>
          <p:nvPr/>
        </p:nvSpPr>
        <p:spPr>
          <a:xfrm>
            <a:off x="5613400" y="5463580"/>
            <a:ext cx="1530350" cy="378420"/>
          </a:xfrm>
          <a:prstGeom prst="roundRect">
            <a:avLst>
              <a:gd fmla="val 469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4" name="Google Shape;604;p31"/>
          <p:cNvSpPr txBox="1"/>
          <p:nvPr/>
        </p:nvSpPr>
        <p:spPr>
          <a:xfrm>
            <a:off x="5613400" y="5463580"/>
            <a:ext cx="1530350" cy="378420"/>
          </a:xfrm>
          <a:prstGeom prst="rect">
            <a:avLst/>
          </a:prstGeom>
          <a:noFill/>
          <a:ln>
            <a:noFill/>
          </a:ln>
        </p:spPr>
        <p:txBody>
          <a:bodyPr anchorCtr="0" anchor="t" bIns="76200" lIns="152400" spcFirstLastPara="1" rIns="1524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Definition of done</a:t>
            </a:r>
            <a:endParaRPr b="0" i="0" sz="1200" u="none" cap="none" strike="noStrike">
              <a:solidFill>
                <a:schemeClr val="dk1"/>
              </a:solidFill>
              <a:latin typeface="Calibri"/>
              <a:ea typeface="Calibri"/>
              <a:cs typeface="Calibri"/>
              <a:sym typeface="Calibri"/>
            </a:endParaRPr>
          </a:p>
        </p:txBody>
      </p:sp>
      <p:sp>
        <p:nvSpPr>
          <p:cNvPr id="605" name="Google Shape;605;p3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610" name="Shape 610"/>
        <p:cNvGrpSpPr/>
        <p:nvPr/>
      </p:nvGrpSpPr>
      <p:grpSpPr>
        <a:xfrm>
          <a:off x="0" y="0"/>
          <a:ext cx="0" cy="0"/>
          <a:chOff x="0" y="0"/>
          <a:chExt cx="0" cy="0"/>
        </a:xfrm>
      </p:grpSpPr>
      <p:sp>
        <p:nvSpPr>
          <p:cNvPr id="611" name="Google Shape;611;p3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612" name="Google Shape;612;p3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Plan Before You Search</a:t>
            </a:r>
            <a:endParaRPr b="0" i="0" sz="3200" u="none" cap="none" strike="noStrike">
              <a:solidFill>
                <a:schemeClr val="dk1"/>
              </a:solidFill>
              <a:latin typeface="Calibri"/>
              <a:ea typeface="Calibri"/>
              <a:cs typeface="Calibri"/>
              <a:sym typeface="Calibri"/>
            </a:endParaRPr>
          </a:p>
        </p:txBody>
      </p:sp>
      <p:sp>
        <p:nvSpPr>
          <p:cNvPr id="613" name="Google Shape;613;p37"/>
          <p:cNvSpPr/>
          <p:nvPr/>
        </p:nvSpPr>
        <p:spPr>
          <a:xfrm>
            <a:off x="812800" y="1879501"/>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4" name="Google Shape;614;p37"/>
          <p:cNvSpPr txBox="1"/>
          <p:nvPr/>
        </p:nvSpPr>
        <p:spPr>
          <a:xfrm>
            <a:off x="971550" y="2038251"/>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A</a:t>
            </a:r>
            <a:r>
              <a:rPr b="1" i="0" lang="en-US" sz="1600" u="none" cap="none" strike="noStrike">
                <a:solidFill>
                  <a:srgbClr val="0F1B26"/>
                </a:solidFill>
                <a:latin typeface="IBM Plex Sans"/>
                <a:ea typeface="IBM Plex Sans"/>
                <a:cs typeface="IBM Plex Sans"/>
                <a:sym typeface="IBM Plex Sans"/>
              </a:rPr>
              <a:t> Scope Sheet</a:t>
            </a:r>
            <a:endParaRPr b="0" i="0" sz="1600" u="none" cap="none" strike="noStrike">
              <a:solidFill>
                <a:schemeClr val="dk1"/>
              </a:solidFill>
              <a:latin typeface="Calibri"/>
              <a:ea typeface="Calibri"/>
              <a:cs typeface="Calibri"/>
              <a:sym typeface="Calibri"/>
            </a:endParaRPr>
          </a:p>
        </p:txBody>
      </p:sp>
      <p:sp>
        <p:nvSpPr>
          <p:cNvPr id="615" name="Google Shape;615;p37"/>
          <p:cNvSpPr txBox="1"/>
          <p:nvPr/>
        </p:nvSpPr>
        <p:spPr>
          <a:xfrm>
            <a:off x="971550" y="2332831"/>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Targets, exclusions, methods, data handling</a:t>
            </a:r>
            <a:endParaRPr b="0" i="0" sz="1200" u="none" cap="none" strike="noStrike">
              <a:solidFill>
                <a:schemeClr val="dk1"/>
              </a:solidFill>
              <a:latin typeface="Calibri"/>
              <a:ea typeface="Calibri"/>
              <a:cs typeface="Calibri"/>
              <a:sym typeface="Calibri"/>
            </a:endParaRPr>
          </a:p>
        </p:txBody>
      </p:sp>
      <p:sp>
        <p:nvSpPr>
          <p:cNvPr id="616" name="Google Shape;616;p37"/>
          <p:cNvSpPr/>
          <p:nvPr/>
        </p:nvSpPr>
        <p:spPr>
          <a:xfrm>
            <a:off x="3492500" y="1879501"/>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7" name="Google Shape;617;p37"/>
          <p:cNvSpPr txBox="1"/>
          <p:nvPr/>
        </p:nvSpPr>
        <p:spPr>
          <a:xfrm>
            <a:off x="3651250" y="2038251"/>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B</a:t>
            </a:r>
            <a:r>
              <a:rPr b="1" i="0" lang="en-US" sz="1600" u="none" cap="none" strike="noStrike">
                <a:solidFill>
                  <a:srgbClr val="0F1B26"/>
                </a:solidFill>
                <a:latin typeface="IBM Plex Sans"/>
                <a:ea typeface="IBM Plex Sans"/>
                <a:cs typeface="IBM Plex Sans"/>
                <a:sym typeface="IBM Plex Sans"/>
              </a:rPr>
              <a:t> Requirements</a:t>
            </a:r>
            <a:endParaRPr b="0" i="0" sz="1600" u="none" cap="none" strike="noStrike">
              <a:solidFill>
                <a:schemeClr val="dk1"/>
              </a:solidFill>
              <a:latin typeface="Calibri"/>
              <a:ea typeface="Calibri"/>
              <a:cs typeface="Calibri"/>
              <a:sym typeface="Calibri"/>
            </a:endParaRPr>
          </a:p>
        </p:txBody>
      </p:sp>
      <p:sp>
        <p:nvSpPr>
          <p:cNvPr id="618" name="Google Shape;618;p37"/>
          <p:cNvSpPr txBox="1"/>
          <p:nvPr/>
        </p:nvSpPr>
        <p:spPr>
          <a:xfrm>
            <a:off x="3651250" y="2332831"/>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Question, why, done-when rule, time box</a:t>
            </a:r>
            <a:endParaRPr b="0" i="0" sz="1200" u="none" cap="none" strike="noStrike">
              <a:solidFill>
                <a:schemeClr val="dk1"/>
              </a:solidFill>
              <a:latin typeface="Calibri"/>
              <a:ea typeface="Calibri"/>
              <a:cs typeface="Calibri"/>
              <a:sym typeface="Calibri"/>
            </a:endParaRPr>
          </a:p>
        </p:txBody>
      </p:sp>
      <p:sp>
        <p:nvSpPr>
          <p:cNvPr id="619" name="Google Shape;619;p37"/>
          <p:cNvSpPr/>
          <p:nvPr/>
        </p:nvSpPr>
        <p:spPr>
          <a:xfrm>
            <a:off x="6172200" y="1879501"/>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0" name="Google Shape;620;p37"/>
          <p:cNvSpPr txBox="1"/>
          <p:nvPr/>
        </p:nvSpPr>
        <p:spPr>
          <a:xfrm>
            <a:off x="6330950" y="2038251"/>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C</a:t>
            </a:r>
            <a:r>
              <a:rPr b="1" i="0" lang="en-US" sz="1600" u="none" cap="none" strike="noStrike">
                <a:solidFill>
                  <a:srgbClr val="0F1B26"/>
                </a:solidFill>
                <a:latin typeface="IBM Plex Sans"/>
                <a:ea typeface="IBM Plex Sans"/>
                <a:cs typeface="IBM Plex Sans"/>
                <a:sym typeface="IBM Plex Sans"/>
              </a:rPr>
              <a:t> Collection Plan</a:t>
            </a:r>
            <a:endParaRPr b="0" i="0" sz="1600" u="none" cap="none" strike="noStrike">
              <a:solidFill>
                <a:schemeClr val="dk1"/>
              </a:solidFill>
              <a:latin typeface="Calibri"/>
              <a:ea typeface="Calibri"/>
              <a:cs typeface="Calibri"/>
              <a:sym typeface="Calibri"/>
            </a:endParaRPr>
          </a:p>
        </p:txBody>
      </p:sp>
      <p:sp>
        <p:nvSpPr>
          <p:cNvPr id="621" name="Google Shape;621;p37"/>
          <p:cNvSpPr txBox="1"/>
          <p:nvPr/>
        </p:nvSpPr>
        <p:spPr>
          <a:xfrm>
            <a:off x="6330950" y="2332831"/>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Each requirement mapped to sources</a:t>
            </a:r>
            <a:endParaRPr b="0" i="0" sz="1200" u="none" cap="none" strike="noStrike">
              <a:solidFill>
                <a:schemeClr val="dk1"/>
              </a:solidFill>
              <a:latin typeface="Calibri"/>
              <a:ea typeface="Calibri"/>
              <a:cs typeface="Calibri"/>
              <a:sym typeface="Calibri"/>
            </a:endParaRPr>
          </a:p>
        </p:txBody>
      </p:sp>
      <p:sp>
        <p:nvSpPr>
          <p:cNvPr id="622" name="Google Shape;622;p37"/>
          <p:cNvSpPr/>
          <p:nvPr/>
        </p:nvSpPr>
        <p:spPr>
          <a:xfrm>
            <a:off x="8851900" y="1879501"/>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3" name="Google Shape;623;p37"/>
          <p:cNvSpPr txBox="1"/>
          <p:nvPr/>
        </p:nvSpPr>
        <p:spPr>
          <a:xfrm>
            <a:off x="9010650" y="2038251"/>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D</a:t>
            </a:r>
            <a:r>
              <a:rPr b="1" i="0" lang="en-US" sz="1600" u="none" cap="none" strike="noStrike">
                <a:solidFill>
                  <a:srgbClr val="0F1B26"/>
                </a:solidFill>
                <a:latin typeface="IBM Plex Sans"/>
                <a:ea typeface="IBM Plex Sans"/>
                <a:cs typeface="IBM Plex Sans"/>
                <a:sym typeface="IBM Plex Sans"/>
              </a:rPr>
              <a:t> Source Checklist</a:t>
            </a:r>
            <a:endParaRPr b="0" i="0" sz="1600" u="none" cap="none" strike="noStrike">
              <a:solidFill>
                <a:schemeClr val="dk1"/>
              </a:solidFill>
              <a:latin typeface="Calibri"/>
              <a:ea typeface="Calibri"/>
              <a:cs typeface="Calibri"/>
              <a:sym typeface="Calibri"/>
            </a:endParaRPr>
          </a:p>
        </p:txBody>
      </p:sp>
      <p:sp>
        <p:nvSpPr>
          <p:cNvPr id="624" name="Google Shape;624;p37"/>
          <p:cNvSpPr txBox="1"/>
          <p:nvPr/>
        </p:nvSpPr>
        <p:spPr>
          <a:xfrm>
            <a:off x="9010650" y="2332831"/>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Tick every source category you considered</a:t>
            </a:r>
            <a:endParaRPr b="0" i="0" sz="1200" u="none" cap="none" strike="noStrike">
              <a:solidFill>
                <a:schemeClr val="dk1"/>
              </a:solidFill>
              <a:latin typeface="Calibri"/>
              <a:ea typeface="Calibri"/>
              <a:cs typeface="Calibri"/>
              <a:sym typeface="Calibri"/>
            </a:endParaRPr>
          </a:p>
        </p:txBody>
      </p:sp>
      <p:sp>
        <p:nvSpPr>
          <p:cNvPr id="625" name="Google Shape;625;p37"/>
          <p:cNvSpPr/>
          <p:nvPr/>
        </p:nvSpPr>
        <p:spPr>
          <a:xfrm>
            <a:off x="812800" y="308590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6" name="Google Shape;626;p37"/>
          <p:cNvSpPr txBox="1"/>
          <p:nvPr/>
        </p:nvSpPr>
        <p:spPr>
          <a:xfrm>
            <a:off x="971550" y="324465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E</a:t>
            </a:r>
            <a:r>
              <a:rPr b="1" i="0" lang="en-US" sz="1600" u="none" cap="none" strike="noStrike">
                <a:solidFill>
                  <a:srgbClr val="0F1B26"/>
                </a:solidFill>
                <a:latin typeface="IBM Plex Sans"/>
                <a:ea typeface="IBM Plex Sans"/>
                <a:cs typeface="IBM Plex Sans"/>
                <a:sym typeface="IBM Plex Sans"/>
              </a:rPr>
              <a:t> Pivot </a:t>
            </a:r>
            <a:r>
              <a:rPr b="1" lang="en-US" sz="1600">
                <a:solidFill>
                  <a:srgbClr val="0F1B26"/>
                </a:solidFill>
                <a:latin typeface="IBM Plex Sans"/>
                <a:ea typeface="IBM Plex Sans"/>
                <a:cs typeface="IBM Plex Sans"/>
                <a:sym typeface="IBM Plex Sans"/>
              </a:rPr>
              <a:t>Points</a:t>
            </a:r>
            <a:endParaRPr b="0" i="0" sz="1600" u="none" cap="none" strike="noStrike">
              <a:solidFill>
                <a:schemeClr val="dk1"/>
              </a:solidFill>
              <a:latin typeface="Calibri"/>
              <a:ea typeface="Calibri"/>
              <a:cs typeface="Calibri"/>
              <a:sym typeface="Calibri"/>
            </a:endParaRPr>
          </a:p>
        </p:txBody>
      </p:sp>
      <p:sp>
        <p:nvSpPr>
          <p:cNvPr id="627" name="Google Shape;627;p37"/>
          <p:cNvSpPr txBox="1"/>
          <p:nvPr/>
        </p:nvSpPr>
        <p:spPr>
          <a:xfrm>
            <a:off x="971550" y="353923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From, method, to, confidence, in scope?</a:t>
            </a:r>
            <a:endParaRPr b="0" i="0" sz="1200" u="none" cap="none" strike="noStrike">
              <a:solidFill>
                <a:schemeClr val="dk1"/>
              </a:solidFill>
              <a:latin typeface="Calibri"/>
              <a:ea typeface="Calibri"/>
              <a:cs typeface="Calibri"/>
              <a:sym typeface="Calibri"/>
            </a:endParaRPr>
          </a:p>
        </p:txBody>
      </p:sp>
      <p:sp>
        <p:nvSpPr>
          <p:cNvPr id="628" name="Google Shape;628;p37"/>
          <p:cNvSpPr/>
          <p:nvPr/>
        </p:nvSpPr>
        <p:spPr>
          <a:xfrm>
            <a:off x="3492500" y="308590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29" name="Google Shape;629;p37"/>
          <p:cNvSpPr txBox="1"/>
          <p:nvPr/>
        </p:nvSpPr>
        <p:spPr>
          <a:xfrm>
            <a:off x="3651250" y="324465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F</a:t>
            </a:r>
            <a:r>
              <a:rPr b="1" i="0" lang="en-US" sz="1600" u="none" cap="none" strike="noStrike">
                <a:solidFill>
                  <a:srgbClr val="0F1B26"/>
                </a:solidFill>
                <a:latin typeface="IBM Plex Sans"/>
                <a:ea typeface="IBM Plex Sans"/>
                <a:cs typeface="IBM Plex Sans"/>
                <a:sym typeface="IBM Plex Sans"/>
              </a:rPr>
              <a:t> Parking Lot</a:t>
            </a:r>
            <a:endParaRPr b="0" i="0" sz="1600" u="none" cap="none" strike="noStrike">
              <a:solidFill>
                <a:schemeClr val="dk1"/>
              </a:solidFill>
              <a:latin typeface="Calibri"/>
              <a:ea typeface="Calibri"/>
              <a:cs typeface="Calibri"/>
              <a:sym typeface="Calibri"/>
            </a:endParaRPr>
          </a:p>
        </p:txBody>
      </p:sp>
      <p:sp>
        <p:nvSpPr>
          <p:cNvPr id="630" name="Google Shape;630;p37"/>
          <p:cNvSpPr txBox="1"/>
          <p:nvPr/>
        </p:nvSpPr>
        <p:spPr>
          <a:xfrm>
            <a:off x="3651250" y="353923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Interesting leads: pursue, drop, or ask</a:t>
            </a:r>
            <a:endParaRPr b="0" i="0" sz="1200" u="none" cap="none" strike="noStrike">
              <a:solidFill>
                <a:schemeClr val="dk1"/>
              </a:solidFill>
              <a:latin typeface="Calibri"/>
              <a:ea typeface="Calibri"/>
              <a:cs typeface="Calibri"/>
              <a:sym typeface="Calibri"/>
            </a:endParaRPr>
          </a:p>
        </p:txBody>
      </p:sp>
      <p:sp>
        <p:nvSpPr>
          <p:cNvPr id="631" name="Google Shape;631;p37"/>
          <p:cNvSpPr/>
          <p:nvPr/>
        </p:nvSpPr>
        <p:spPr>
          <a:xfrm>
            <a:off x="6172200" y="308590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2" name="Google Shape;632;p37"/>
          <p:cNvSpPr txBox="1"/>
          <p:nvPr/>
        </p:nvSpPr>
        <p:spPr>
          <a:xfrm>
            <a:off x="6330950" y="324465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G</a:t>
            </a:r>
            <a:r>
              <a:rPr b="1" i="0" lang="en-US" sz="1600" u="none" cap="none" strike="noStrike">
                <a:solidFill>
                  <a:srgbClr val="0F1B26"/>
                </a:solidFill>
                <a:latin typeface="IBM Plex Sans"/>
                <a:ea typeface="IBM Plex Sans"/>
                <a:cs typeface="IBM Plex Sans"/>
                <a:sym typeface="IBM Plex Sans"/>
              </a:rPr>
              <a:t> Time Budget</a:t>
            </a:r>
            <a:endParaRPr b="0" i="0" sz="1600" u="none" cap="none" strike="noStrike">
              <a:solidFill>
                <a:schemeClr val="dk1"/>
              </a:solidFill>
              <a:latin typeface="Calibri"/>
              <a:ea typeface="Calibri"/>
              <a:cs typeface="Calibri"/>
              <a:sym typeface="Calibri"/>
            </a:endParaRPr>
          </a:p>
        </p:txBody>
      </p:sp>
      <p:sp>
        <p:nvSpPr>
          <p:cNvPr id="633" name="Google Shape;633;p37"/>
          <p:cNvSpPr txBox="1"/>
          <p:nvPr/>
        </p:nvSpPr>
        <p:spPr>
          <a:xfrm>
            <a:off x="6330950" y="353923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Budget vs. used for each requirement</a:t>
            </a:r>
            <a:endParaRPr b="0" i="0" sz="1200" u="none" cap="none" strike="noStrike">
              <a:solidFill>
                <a:schemeClr val="dk1"/>
              </a:solidFill>
              <a:latin typeface="Calibri"/>
              <a:ea typeface="Calibri"/>
              <a:cs typeface="Calibri"/>
              <a:sym typeface="Calibri"/>
            </a:endParaRPr>
          </a:p>
        </p:txBody>
      </p:sp>
      <p:sp>
        <p:nvSpPr>
          <p:cNvPr id="634" name="Google Shape;634;p37"/>
          <p:cNvSpPr/>
          <p:nvPr/>
        </p:nvSpPr>
        <p:spPr>
          <a:xfrm>
            <a:off x="8851900" y="308590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5" name="Google Shape;635;p37"/>
          <p:cNvSpPr txBox="1"/>
          <p:nvPr/>
        </p:nvSpPr>
        <p:spPr>
          <a:xfrm>
            <a:off x="9010650" y="324465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Sans"/>
              <a:buNone/>
            </a:pPr>
            <a:r>
              <a:rPr b="1" i="0" lang="en-US" sz="1600" u="none" cap="none" strike="noStrike">
                <a:solidFill>
                  <a:srgbClr val="8F5300"/>
                </a:solidFill>
                <a:latin typeface="IBM Plex Sans"/>
                <a:ea typeface="IBM Plex Sans"/>
                <a:cs typeface="IBM Plex Sans"/>
                <a:sym typeface="IBM Plex Sans"/>
              </a:rPr>
              <a:t>H</a:t>
            </a:r>
            <a:r>
              <a:rPr b="1" i="0" lang="en-US" sz="1600" u="none" cap="none" strike="noStrike">
                <a:solidFill>
                  <a:srgbClr val="0F1B26"/>
                </a:solidFill>
                <a:latin typeface="IBM Plex Sans"/>
                <a:ea typeface="IBM Plex Sans"/>
                <a:cs typeface="IBM Plex Sans"/>
                <a:sym typeface="IBM Plex Sans"/>
              </a:rPr>
              <a:t> Findings</a:t>
            </a:r>
            <a:endParaRPr b="0" i="0" sz="1600" u="none" cap="none" strike="noStrike">
              <a:solidFill>
                <a:schemeClr val="dk1"/>
              </a:solidFill>
              <a:latin typeface="Calibri"/>
              <a:ea typeface="Calibri"/>
              <a:cs typeface="Calibri"/>
              <a:sym typeface="Calibri"/>
            </a:endParaRPr>
          </a:p>
        </p:txBody>
      </p:sp>
      <p:sp>
        <p:nvSpPr>
          <p:cNvPr id="636" name="Google Shape;636;p37"/>
          <p:cNvSpPr txBox="1"/>
          <p:nvPr/>
        </p:nvSpPr>
        <p:spPr>
          <a:xfrm>
            <a:off x="9010650" y="353923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Finding, confidence, pivots, gaps</a:t>
            </a:r>
            <a:endParaRPr b="0" i="0" sz="1200" u="none" cap="none" strike="noStrike">
              <a:solidFill>
                <a:schemeClr val="dk1"/>
              </a:solidFill>
              <a:latin typeface="Calibri"/>
              <a:ea typeface="Calibri"/>
              <a:cs typeface="Calibri"/>
              <a:sym typeface="Calibri"/>
            </a:endParaRPr>
          </a:p>
        </p:txBody>
      </p:sp>
      <p:sp>
        <p:nvSpPr>
          <p:cNvPr id="637" name="Google Shape;637;p3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8" name="Google Shape;638;p3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Start here:</a:t>
            </a:r>
            <a:r>
              <a:rPr b="0" i="0" lang="en-US" sz="1200" u="none" cap="none" strike="noStrike">
                <a:solidFill>
                  <a:srgbClr val="F3F1EA"/>
                </a:solidFill>
                <a:latin typeface="IBM Plex Sans"/>
                <a:ea typeface="IBM Plex Sans"/>
                <a:cs typeface="IBM Plex Sans"/>
                <a:sym typeface="IBM Plex Sans"/>
              </a:rPr>
              <a:t> fill out the scope sheet before you open a browser. The findings table bridges your notes and the final report.</a:t>
            </a:r>
            <a:endParaRPr b="0" i="0" sz="1200" u="none" cap="none" strike="noStrike">
              <a:solidFill>
                <a:schemeClr val="dk1"/>
              </a:solidFill>
              <a:latin typeface="Calibri"/>
              <a:ea typeface="Calibri"/>
              <a:cs typeface="Calibri"/>
              <a:sym typeface="Calibri"/>
            </a:endParaRPr>
          </a:p>
        </p:txBody>
      </p:sp>
      <p:sp>
        <p:nvSpPr>
          <p:cNvPr id="639" name="Google Shape;639;p3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644" name="Shape 644"/>
        <p:cNvGrpSpPr/>
        <p:nvPr/>
      </p:nvGrpSpPr>
      <p:grpSpPr>
        <a:xfrm>
          <a:off x="0" y="0"/>
          <a:ext cx="0" cy="0"/>
          <a:chOff x="0" y="0"/>
          <a:chExt cx="0" cy="0"/>
        </a:xfrm>
      </p:grpSpPr>
      <p:sp>
        <p:nvSpPr>
          <p:cNvPr id="645" name="Google Shape;645;p3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646" name="Google Shape;646;p3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Time Boxes and Parking Lots</a:t>
            </a:r>
            <a:endParaRPr b="0" i="0" sz="3200" u="none" cap="none" strike="noStrike">
              <a:solidFill>
                <a:schemeClr val="dk1"/>
              </a:solidFill>
              <a:latin typeface="Calibri"/>
              <a:ea typeface="Calibri"/>
              <a:cs typeface="Calibri"/>
              <a:sym typeface="Calibri"/>
            </a:endParaRPr>
          </a:p>
        </p:txBody>
      </p:sp>
      <p:sp>
        <p:nvSpPr>
          <p:cNvPr id="647" name="Google Shape;647;p32"/>
          <p:cNvSpPr txBox="1"/>
          <p:nvPr/>
        </p:nvSpPr>
        <p:spPr>
          <a:xfrm>
            <a:off x="802638" y="2413976"/>
            <a:ext cx="4755000" cy="82260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OSINT is addictive: every result suggests three more searches. Discipline keeps you on the question and inside scope.</a:t>
            </a:r>
            <a:endParaRPr b="0" i="0" sz="1600" u="none" cap="none" strike="noStrike">
              <a:solidFill>
                <a:schemeClr val="dk1"/>
              </a:solidFill>
              <a:latin typeface="Calibri"/>
              <a:ea typeface="Calibri"/>
              <a:cs typeface="Calibri"/>
              <a:sym typeface="Calibri"/>
            </a:endParaRPr>
          </a:p>
        </p:txBody>
      </p:sp>
      <p:sp>
        <p:nvSpPr>
          <p:cNvPr id="648" name="Google Shape;648;p32"/>
          <p:cNvSpPr/>
          <p:nvPr/>
        </p:nvSpPr>
        <p:spPr>
          <a:xfrm>
            <a:off x="812800" y="4308078"/>
            <a:ext cx="4572000" cy="1533900"/>
          </a:xfrm>
          <a:prstGeom prst="roundRect">
            <a:avLst>
              <a:gd fmla="val 4968"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9" name="Google Shape;649;p32"/>
          <p:cNvSpPr txBox="1"/>
          <p:nvPr/>
        </p:nvSpPr>
        <p:spPr>
          <a:xfrm>
            <a:off x="1066800" y="4511278"/>
            <a:ext cx="42265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Before every pivot, finish this sentence:</a:t>
            </a:r>
            <a:endParaRPr b="0" i="0" sz="1200" u="none" cap="none" strike="noStrike">
              <a:solidFill>
                <a:schemeClr val="dk1"/>
              </a:solidFill>
              <a:latin typeface="Calibri"/>
              <a:ea typeface="Calibri"/>
              <a:cs typeface="Calibri"/>
              <a:sym typeface="Calibri"/>
            </a:endParaRPr>
          </a:p>
        </p:txBody>
      </p:sp>
      <p:sp>
        <p:nvSpPr>
          <p:cNvPr id="650" name="Google Shape;650;p32"/>
          <p:cNvSpPr txBox="1"/>
          <p:nvPr/>
        </p:nvSpPr>
        <p:spPr>
          <a:xfrm>
            <a:off x="1066800" y="4800798"/>
            <a:ext cx="4226560" cy="5484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3F1EA"/>
              </a:buClr>
              <a:buSzPts val="1600"/>
              <a:buFont typeface="Space Grotesk"/>
              <a:buNone/>
            </a:pPr>
            <a:r>
              <a:rPr b="0" i="0" lang="en-US" sz="1600" u="none" cap="none" strike="noStrike">
                <a:solidFill>
                  <a:srgbClr val="F3F1EA"/>
                </a:solidFill>
                <a:latin typeface="Space Grotesk"/>
                <a:ea typeface="Space Grotesk"/>
                <a:cs typeface="Space Grotesk"/>
                <a:sym typeface="Space Grotesk"/>
              </a:rPr>
              <a:t>"This helps answer requirement Requiremnet_ because ___."</a:t>
            </a:r>
            <a:endParaRPr b="0" i="0" sz="1600" u="none" cap="none" strike="noStrike">
              <a:solidFill>
                <a:schemeClr val="dk1"/>
              </a:solidFill>
              <a:latin typeface="Calibri"/>
              <a:ea typeface="Calibri"/>
              <a:cs typeface="Calibri"/>
              <a:sym typeface="Calibri"/>
            </a:endParaRPr>
          </a:p>
        </p:txBody>
      </p:sp>
      <p:sp>
        <p:nvSpPr>
          <p:cNvPr id="651" name="Google Shape;651;p32"/>
          <p:cNvSpPr txBox="1"/>
          <p:nvPr/>
        </p:nvSpPr>
        <p:spPr>
          <a:xfrm>
            <a:off x="1066800" y="5425480"/>
            <a:ext cx="42265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Can't finish it? Stop, or park the lead.</a:t>
            </a:r>
            <a:endParaRPr b="0" i="0" sz="1200" u="none" cap="none" strike="noStrike">
              <a:solidFill>
                <a:schemeClr val="dk1"/>
              </a:solidFill>
              <a:latin typeface="Calibri"/>
              <a:ea typeface="Calibri"/>
              <a:cs typeface="Calibri"/>
              <a:sym typeface="Calibri"/>
            </a:endParaRPr>
          </a:p>
        </p:txBody>
      </p:sp>
      <p:sp>
        <p:nvSpPr>
          <p:cNvPr id="652" name="Google Shape;652;p32"/>
          <p:cNvSpPr/>
          <p:nvPr/>
        </p:nvSpPr>
        <p:spPr>
          <a:xfrm>
            <a:off x="5791200" y="1879501"/>
            <a:ext cx="5588000" cy="820341"/>
          </a:xfrm>
          <a:prstGeom prst="roundRect">
            <a:avLst>
              <a:gd fmla="val 928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3" name="Google Shape;653;p32"/>
          <p:cNvSpPr txBox="1"/>
          <p:nvPr/>
        </p:nvSpPr>
        <p:spPr>
          <a:xfrm>
            <a:off x="6000750" y="2038251"/>
            <a:ext cx="537565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Time-box each requirement</a:t>
            </a:r>
            <a:endParaRPr b="0" i="0" sz="1600" u="none" cap="none" strike="noStrike">
              <a:solidFill>
                <a:schemeClr val="dk1"/>
              </a:solidFill>
              <a:latin typeface="Calibri"/>
              <a:ea typeface="Calibri"/>
              <a:cs typeface="Calibri"/>
              <a:sym typeface="Calibri"/>
            </a:endParaRPr>
          </a:p>
        </p:txBody>
      </p:sp>
      <p:sp>
        <p:nvSpPr>
          <p:cNvPr id="654" name="Google Shape;654;p32"/>
          <p:cNvSpPr txBox="1"/>
          <p:nvPr/>
        </p:nvSpPr>
        <p:spPr>
          <a:xfrm>
            <a:off x="6000750" y="2320131"/>
            <a:ext cx="537565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E.g., 45 minutes. When time is up, decide consciously.</a:t>
            </a:r>
            <a:endParaRPr b="0" i="0" sz="1200" u="none" cap="none" strike="noStrike">
              <a:solidFill>
                <a:schemeClr val="dk1"/>
              </a:solidFill>
              <a:latin typeface="Calibri"/>
              <a:ea typeface="Calibri"/>
              <a:cs typeface="Calibri"/>
              <a:sym typeface="Calibri"/>
            </a:endParaRPr>
          </a:p>
        </p:txBody>
      </p:sp>
      <p:sp>
        <p:nvSpPr>
          <p:cNvPr id="655" name="Google Shape;655;p32"/>
          <p:cNvSpPr/>
          <p:nvPr/>
        </p:nvSpPr>
        <p:spPr>
          <a:xfrm>
            <a:off x="5791200" y="2926854"/>
            <a:ext cx="5588000" cy="820341"/>
          </a:xfrm>
          <a:prstGeom prst="roundRect">
            <a:avLst>
              <a:gd fmla="val 928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6" name="Google Shape;656;p32"/>
          <p:cNvSpPr txBox="1"/>
          <p:nvPr/>
        </p:nvSpPr>
        <p:spPr>
          <a:xfrm>
            <a:off x="6000750" y="3085604"/>
            <a:ext cx="537565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Use a parking lot</a:t>
            </a:r>
            <a:endParaRPr b="0" i="0" sz="1600" u="none" cap="none" strike="noStrike">
              <a:solidFill>
                <a:schemeClr val="dk1"/>
              </a:solidFill>
              <a:latin typeface="Calibri"/>
              <a:ea typeface="Calibri"/>
              <a:cs typeface="Calibri"/>
              <a:sym typeface="Calibri"/>
            </a:endParaRPr>
          </a:p>
        </p:txBody>
      </p:sp>
      <p:sp>
        <p:nvSpPr>
          <p:cNvPr id="657" name="Google Shape;657;p32"/>
          <p:cNvSpPr txBox="1"/>
          <p:nvPr/>
        </p:nvSpPr>
        <p:spPr>
          <a:xfrm>
            <a:off x="6000750" y="3367484"/>
            <a:ext cx="537565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Write off-target leads down. Review them at the end.</a:t>
            </a:r>
            <a:endParaRPr b="0" i="0" sz="1200" u="none" cap="none" strike="noStrike">
              <a:solidFill>
                <a:schemeClr val="dk1"/>
              </a:solidFill>
              <a:latin typeface="Calibri"/>
              <a:ea typeface="Calibri"/>
              <a:cs typeface="Calibri"/>
              <a:sym typeface="Calibri"/>
            </a:endParaRPr>
          </a:p>
        </p:txBody>
      </p:sp>
      <p:sp>
        <p:nvSpPr>
          <p:cNvPr id="658" name="Google Shape;658;p32"/>
          <p:cNvSpPr/>
          <p:nvPr/>
        </p:nvSpPr>
        <p:spPr>
          <a:xfrm>
            <a:off x="5791200" y="3974306"/>
            <a:ext cx="5588000" cy="820341"/>
          </a:xfrm>
          <a:prstGeom prst="roundRect">
            <a:avLst>
              <a:gd fmla="val 928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9" name="Google Shape;659;p32"/>
          <p:cNvSpPr txBox="1"/>
          <p:nvPr/>
        </p:nvSpPr>
        <p:spPr>
          <a:xfrm>
            <a:off x="6000750" y="4133056"/>
            <a:ext cx="537565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Set stopping rules first</a:t>
            </a:r>
            <a:endParaRPr b="0" i="0" sz="1600" u="none" cap="none" strike="noStrike">
              <a:solidFill>
                <a:schemeClr val="dk1"/>
              </a:solidFill>
              <a:latin typeface="Calibri"/>
              <a:ea typeface="Calibri"/>
              <a:cs typeface="Calibri"/>
              <a:sym typeface="Calibri"/>
            </a:endParaRPr>
          </a:p>
        </p:txBody>
      </p:sp>
      <p:sp>
        <p:nvSpPr>
          <p:cNvPr id="660" name="Google Shape;660;p32"/>
          <p:cNvSpPr txBox="1"/>
          <p:nvPr/>
        </p:nvSpPr>
        <p:spPr>
          <a:xfrm>
            <a:off x="6000750" y="4414937"/>
            <a:ext cx="537565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"Stop at three independent confirming examples."</a:t>
            </a:r>
            <a:endParaRPr b="0" i="0" sz="1200" u="none" cap="none" strike="noStrike">
              <a:solidFill>
                <a:schemeClr val="dk1"/>
              </a:solidFill>
              <a:latin typeface="Calibri"/>
              <a:ea typeface="Calibri"/>
              <a:cs typeface="Calibri"/>
              <a:sym typeface="Calibri"/>
            </a:endParaRPr>
          </a:p>
        </p:txBody>
      </p:sp>
      <p:sp>
        <p:nvSpPr>
          <p:cNvPr id="661" name="Google Shape;661;p32"/>
          <p:cNvSpPr/>
          <p:nvPr/>
        </p:nvSpPr>
        <p:spPr>
          <a:xfrm>
            <a:off x="5791200" y="5021659"/>
            <a:ext cx="5588000" cy="820341"/>
          </a:xfrm>
          <a:prstGeom prst="roundRect">
            <a:avLst>
              <a:gd fmla="val 928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62" name="Google Shape;662;p32"/>
          <p:cNvSpPr txBox="1"/>
          <p:nvPr/>
        </p:nvSpPr>
        <p:spPr>
          <a:xfrm>
            <a:off x="6000750" y="5180409"/>
            <a:ext cx="537565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Watch for scope creep</a:t>
            </a:r>
            <a:endParaRPr b="0" i="0" sz="1600" u="none" cap="none" strike="noStrike">
              <a:solidFill>
                <a:schemeClr val="dk1"/>
              </a:solidFill>
              <a:latin typeface="Calibri"/>
              <a:ea typeface="Calibri"/>
              <a:cs typeface="Calibri"/>
              <a:sym typeface="Calibri"/>
            </a:endParaRPr>
          </a:p>
        </p:txBody>
      </p:sp>
      <p:sp>
        <p:nvSpPr>
          <p:cNvPr id="663" name="Google Shape;663;p32"/>
          <p:cNvSpPr txBox="1"/>
          <p:nvPr/>
        </p:nvSpPr>
        <p:spPr>
          <a:xfrm>
            <a:off x="6000750" y="5462290"/>
            <a:ext cx="537565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Family members, home addresses, unrelated accounts.</a:t>
            </a:r>
            <a:endParaRPr b="0" i="0" sz="1200" u="none" cap="none" strike="noStrike">
              <a:solidFill>
                <a:schemeClr val="dk1"/>
              </a:solidFill>
              <a:latin typeface="Calibri"/>
              <a:ea typeface="Calibri"/>
              <a:cs typeface="Calibri"/>
              <a:sym typeface="Calibri"/>
            </a:endParaRPr>
          </a:p>
        </p:txBody>
      </p:sp>
      <p:sp>
        <p:nvSpPr>
          <p:cNvPr id="664" name="Google Shape;664;p3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669" name="Shape 669"/>
        <p:cNvGrpSpPr/>
        <p:nvPr/>
      </p:nvGrpSpPr>
      <p:grpSpPr>
        <a:xfrm>
          <a:off x="0" y="0"/>
          <a:ext cx="0" cy="0"/>
          <a:chOff x="0" y="0"/>
          <a:chExt cx="0" cy="0"/>
        </a:xfrm>
      </p:grpSpPr>
      <p:sp>
        <p:nvSpPr>
          <p:cNvPr id="670" name="Google Shape;670;p3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671" name="Google Shape;671;p3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Pivoting</a:t>
            </a:r>
            <a:endParaRPr b="0" i="0" sz="3200" u="none" cap="none" strike="noStrike">
              <a:solidFill>
                <a:schemeClr val="dk1"/>
              </a:solidFill>
              <a:latin typeface="Calibri"/>
              <a:ea typeface="Calibri"/>
              <a:cs typeface="Calibri"/>
              <a:sym typeface="Calibri"/>
            </a:endParaRPr>
          </a:p>
        </p:txBody>
      </p:sp>
      <p:sp>
        <p:nvSpPr>
          <p:cNvPr id="672" name="Google Shape;672;p33"/>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Use what you know to find what's connected. Each new selector starts a mini-cycle.</a:t>
            </a:r>
            <a:endParaRPr b="0" i="0" sz="1600" u="none" cap="none" strike="noStrike">
              <a:solidFill>
                <a:schemeClr val="dk1"/>
              </a:solidFill>
              <a:latin typeface="Calibri"/>
              <a:ea typeface="Calibri"/>
              <a:cs typeface="Calibri"/>
              <a:sym typeface="Calibri"/>
            </a:endParaRPr>
          </a:p>
        </p:txBody>
      </p:sp>
      <p:sp>
        <p:nvSpPr>
          <p:cNvPr id="673" name="Google Shape;673;p33"/>
          <p:cNvSpPr/>
          <p:nvPr/>
        </p:nvSpPr>
        <p:spPr>
          <a:xfrm>
            <a:off x="812800" y="2837259"/>
            <a:ext cx="2222500" cy="1140321"/>
          </a:xfrm>
          <a:prstGeom prst="roundRect">
            <a:avLst>
              <a:gd fmla="val 66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4" name="Google Shape;674;p33"/>
          <p:cNvSpPr txBox="1"/>
          <p:nvPr/>
        </p:nvSpPr>
        <p:spPr>
          <a:xfrm>
            <a:off x="996950" y="3021409"/>
            <a:ext cx="1928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Domain</a:t>
            </a:r>
            <a:endParaRPr b="0" i="0" sz="1600" u="none" cap="none" strike="noStrike">
              <a:solidFill>
                <a:schemeClr val="dk1"/>
              </a:solidFill>
              <a:latin typeface="Calibri"/>
              <a:ea typeface="Calibri"/>
              <a:cs typeface="Calibri"/>
              <a:sym typeface="Calibri"/>
            </a:endParaRPr>
          </a:p>
        </p:txBody>
      </p:sp>
      <p:sp>
        <p:nvSpPr>
          <p:cNvPr id="675" name="Google Shape;675;p33"/>
          <p:cNvSpPr txBox="1"/>
          <p:nvPr/>
        </p:nvSpPr>
        <p:spPr>
          <a:xfrm>
            <a:off x="996950" y="3315990"/>
            <a:ext cx="19283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none" cap="none" strike="noStrike">
                <a:solidFill>
                  <a:srgbClr val="8F5300"/>
                </a:solidFill>
                <a:latin typeface="IBM Plex Mono"/>
                <a:ea typeface="IBM Plex Mono"/>
                <a:cs typeface="IBM Plex Mono"/>
                <a:sym typeface="IBM Plex Mono"/>
              </a:rPr>
              <a:t>security-inc.com</a:t>
            </a:r>
            <a:endParaRPr b="0" i="0" sz="1200" u="none" cap="none" strike="noStrike">
              <a:solidFill>
                <a:schemeClr val="dk1"/>
              </a:solidFill>
              <a:latin typeface="Calibri"/>
              <a:ea typeface="Calibri"/>
              <a:cs typeface="Calibri"/>
              <a:sym typeface="Calibri"/>
            </a:endParaRPr>
          </a:p>
        </p:txBody>
      </p:sp>
      <p:sp>
        <p:nvSpPr>
          <p:cNvPr id="676" name="Google Shape;676;p33"/>
          <p:cNvSpPr txBox="1"/>
          <p:nvPr/>
        </p:nvSpPr>
        <p:spPr>
          <a:xfrm>
            <a:off x="996950" y="3580110"/>
            <a:ext cx="19283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from the business filing</a:t>
            </a:r>
            <a:endParaRPr b="0" i="0" sz="1200" u="none" cap="none" strike="noStrike">
              <a:solidFill>
                <a:schemeClr val="dk1"/>
              </a:solidFill>
              <a:latin typeface="Calibri"/>
              <a:ea typeface="Calibri"/>
              <a:cs typeface="Calibri"/>
              <a:sym typeface="Calibri"/>
            </a:endParaRPr>
          </a:p>
        </p:txBody>
      </p:sp>
      <p:sp>
        <p:nvSpPr>
          <p:cNvPr id="677" name="Google Shape;677;p33"/>
          <p:cNvSpPr/>
          <p:nvPr/>
        </p:nvSpPr>
        <p:spPr>
          <a:xfrm>
            <a:off x="3162300" y="331847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8" name="Google Shape;678;p33"/>
          <p:cNvSpPr/>
          <p:nvPr/>
        </p:nvSpPr>
        <p:spPr>
          <a:xfrm>
            <a:off x="3594100" y="2730599"/>
            <a:ext cx="2222500" cy="1353641"/>
          </a:xfrm>
          <a:prstGeom prst="roundRect">
            <a:avLst>
              <a:gd fmla="val 562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9" name="Google Shape;679;p33"/>
          <p:cNvSpPr txBox="1"/>
          <p:nvPr/>
        </p:nvSpPr>
        <p:spPr>
          <a:xfrm>
            <a:off x="3778250" y="2914749"/>
            <a:ext cx="1928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Email</a:t>
            </a:r>
            <a:endParaRPr b="0" i="0" sz="1600" u="none" cap="none" strike="noStrike">
              <a:solidFill>
                <a:schemeClr val="dk1"/>
              </a:solidFill>
              <a:latin typeface="Calibri"/>
              <a:ea typeface="Calibri"/>
              <a:cs typeface="Calibri"/>
              <a:sym typeface="Calibri"/>
            </a:endParaRPr>
          </a:p>
        </p:txBody>
      </p:sp>
      <p:sp>
        <p:nvSpPr>
          <p:cNvPr id="680" name="Google Shape;680;p33"/>
          <p:cNvSpPr txBox="1"/>
          <p:nvPr/>
        </p:nvSpPr>
        <p:spPr>
          <a:xfrm>
            <a:off x="3778250" y="3209330"/>
            <a:ext cx="19283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lang="en-US" sz="1200">
                <a:solidFill>
                  <a:srgbClr val="8F5300"/>
                </a:solidFill>
                <a:latin typeface="IBM Plex Mono"/>
                <a:ea typeface="IBM Plex Mono"/>
                <a:cs typeface="IBM Plex Mono"/>
                <a:sym typeface="IBM Plex Mono"/>
              </a:rPr>
              <a:t>contact</a:t>
            </a:r>
            <a:r>
              <a:rPr b="0" i="0" lang="en-US" sz="1200" u="none" cap="none" strike="noStrike">
                <a:solidFill>
                  <a:srgbClr val="8F5300"/>
                </a:solidFill>
                <a:latin typeface="IBM Plex Mono"/>
                <a:ea typeface="IBM Plex Mono"/>
                <a:cs typeface="IBM Plex Mono"/>
                <a:sym typeface="IBM Plex Mono"/>
              </a:rPr>
              <a:t>@sec-in</a:t>
            </a:r>
            <a:r>
              <a:rPr lang="en-US" sz="1200">
                <a:solidFill>
                  <a:srgbClr val="8F5300"/>
                </a:solidFill>
                <a:latin typeface="IBM Plex Mono"/>
                <a:ea typeface="IBM Plex Mono"/>
                <a:cs typeface="IBM Plex Mono"/>
                <a:sym typeface="IBM Plex Mono"/>
              </a:rPr>
              <a:t>c.com</a:t>
            </a:r>
            <a:endParaRPr b="0" i="0" sz="1200" u="none" cap="none" strike="noStrike">
              <a:solidFill>
                <a:schemeClr val="dk1"/>
              </a:solidFill>
              <a:latin typeface="Calibri"/>
              <a:ea typeface="Calibri"/>
              <a:cs typeface="Calibri"/>
              <a:sym typeface="Calibri"/>
            </a:endParaRPr>
          </a:p>
        </p:txBody>
      </p:sp>
      <p:sp>
        <p:nvSpPr>
          <p:cNvPr id="681" name="Google Shape;681;p33"/>
          <p:cNvSpPr txBox="1"/>
          <p:nvPr/>
        </p:nvSpPr>
        <p:spPr>
          <a:xfrm>
            <a:off x="3778250" y="3473450"/>
            <a:ext cx="1928368"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contact page reveals the format</a:t>
            </a:r>
            <a:endParaRPr b="0" i="0" sz="1200" u="none" cap="none" strike="noStrike">
              <a:solidFill>
                <a:schemeClr val="dk1"/>
              </a:solidFill>
              <a:latin typeface="Calibri"/>
              <a:ea typeface="Calibri"/>
              <a:cs typeface="Calibri"/>
              <a:sym typeface="Calibri"/>
            </a:endParaRPr>
          </a:p>
        </p:txBody>
      </p:sp>
      <p:sp>
        <p:nvSpPr>
          <p:cNvPr id="682" name="Google Shape;682;p33"/>
          <p:cNvSpPr/>
          <p:nvPr/>
        </p:nvSpPr>
        <p:spPr>
          <a:xfrm>
            <a:off x="5943600" y="331847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3" name="Google Shape;683;p33"/>
          <p:cNvSpPr/>
          <p:nvPr/>
        </p:nvSpPr>
        <p:spPr>
          <a:xfrm>
            <a:off x="6375400" y="2730599"/>
            <a:ext cx="2222500" cy="1353641"/>
          </a:xfrm>
          <a:prstGeom prst="roundRect">
            <a:avLst>
              <a:gd fmla="val 562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4" name="Google Shape;684;p33"/>
          <p:cNvSpPr txBox="1"/>
          <p:nvPr/>
        </p:nvSpPr>
        <p:spPr>
          <a:xfrm>
            <a:off x="6559550" y="2914749"/>
            <a:ext cx="1928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Person</a:t>
            </a:r>
            <a:endParaRPr b="0" i="0" sz="1600" u="none" cap="none" strike="noStrike">
              <a:solidFill>
                <a:schemeClr val="dk1"/>
              </a:solidFill>
              <a:latin typeface="Calibri"/>
              <a:ea typeface="Calibri"/>
              <a:cs typeface="Calibri"/>
              <a:sym typeface="Calibri"/>
            </a:endParaRPr>
          </a:p>
        </p:txBody>
      </p:sp>
      <p:sp>
        <p:nvSpPr>
          <p:cNvPr id="685" name="Google Shape;685;p33"/>
          <p:cNvSpPr txBox="1"/>
          <p:nvPr/>
        </p:nvSpPr>
        <p:spPr>
          <a:xfrm>
            <a:off x="6559550" y="3209330"/>
            <a:ext cx="19283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none" cap="none" strike="noStrike">
                <a:solidFill>
                  <a:srgbClr val="8F5300"/>
                </a:solidFill>
                <a:latin typeface="IBM Plex Mono"/>
                <a:ea typeface="IBM Plex Mono"/>
                <a:cs typeface="IBM Plex Mono"/>
                <a:sym typeface="IBM Plex Mono"/>
              </a:rPr>
              <a:t>Jane Doe</a:t>
            </a:r>
            <a:endParaRPr b="0" i="0" sz="1200" u="none" cap="none" strike="noStrike">
              <a:solidFill>
                <a:schemeClr val="dk1"/>
              </a:solidFill>
              <a:latin typeface="Calibri"/>
              <a:ea typeface="Calibri"/>
              <a:cs typeface="Calibri"/>
              <a:sym typeface="Calibri"/>
            </a:endParaRPr>
          </a:p>
        </p:txBody>
      </p:sp>
      <p:sp>
        <p:nvSpPr>
          <p:cNvPr id="686" name="Google Shape;686;p33"/>
          <p:cNvSpPr txBox="1"/>
          <p:nvPr/>
        </p:nvSpPr>
        <p:spPr>
          <a:xfrm>
            <a:off x="6559550" y="3473450"/>
            <a:ext cx="1928368"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PDF author field, then a profile: IT Manager</a:t>
            </a:r>
            <a:endParaRPr b="0" i="0" sz="1200" u="none" cap="none" strike="noStrike">
              <a:solidFill>
                <a:schemeClr val="dk1"/>
              </a:solidFill>
              <a:latin typeface="Calibri"/>
              <a:ea typeface="Calibri"/>
              <a:cs typeface="Calibri"/>
              <a:sym typeface="Calibri"/>
            </a:endParaRPr>
          </a:p>
        </p:txBody>
      </p:sp>
      <p:sp>
        <p:nvSpPr>
          <p:cNvPr id="687" name="Google Shape;687;p33"/>
          <p:cNvSpPr/>
          <p:nvPr/>
        </p:nvSpPr>
        <p:spPr>
          <a:xfrm>
            <a:off x="8724900" y="331847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8" name="Google Shape;688;p33"/>
          <p:cNvSpPr/>
          <p:nvPr/>
        </p:nvSpPr>
        <p:spPr>
          <a:xfrm>
            <a:off x="9156700" y="2730599"/>
            <a:ext cx="2222500" cy="1353641"/>
          </a:xfrm>
          <a:prstGeom prst="roundRect">
            <a:avLst>
              <a:gd fmla="val 562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9" name="Google Shape;689;p33"/>
          <p:cNvSpPr txBox="1"/>
          <p:nvPr/>
        </p:nvSpPr>
        <p:spPr>
          <a:xfrm>
            <a:off x="9340850" y="2914749"/>
            <a:ext cx="1928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Technology</a:t>
            </a:r>
            <a:endParaRPr b="0" i="0" sz="1600" u="none" cap="none" strike="noStrike">
              <a:solidFill>
                <a:schemeClr val="dk1"/>
              </a:solidFill>
              <a:latin typeface="Calibri"/>
              <a:ea typeface="Calibri"/>
              <a:cs typeface="Calibri"/>
              <a:sym typeface="Calibri"/>
            </a:endParaRPr>
          </a:p>
        </p:txBody>
      </p:sp>
      <p:sp>
        <p:nvSpPr>
          <p:cNvPr id="690" name="Google Shape;690;p33"/>
          <p:cNvSpPr txBox="1"/>
          <p:nvPr/>
        </p:nvSpPr>
        <p:spPr>
          <a:xfrm>
            <a:off x="9340850" y="3209330"/>
            <a:ext cx="192836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none" cap="none" strike="noStrike">
                <a:solidFill>
                  <a:srgbClr val="8F5300"/>
                </a:solidFill>
                <a:latin typeface="IBM Plex Mono"/>
                <a:ea typeface="IBM Plex Mono"/>
                <a:cs typeface="IBM Plex Mono"/>
                <a:sym typeface="IBM Plex Mono"/>
              </a:rPr>
              <a:t>firewall vendor</a:t>
            </a:r>
            <a:endParaRPr b="0" i="0" sz="1200" u="none" cap="none" strike="noStrike">
              <a:solidFill>
                <a:schemeClr val="dk1"/>
              </a:solidFill>
              <a:latin typeface="Calibri"/>
              <a:ea typeface="Calibri"/>
              <a:cs typeface="Calibri"/>
              <a:sym typeface="Calibri"/>
            </a:endParaRPr>
          </a:p>
        </p:txBody>
      </p:sp>
      <p:sp>
        <p:nvSpPr>
          <p:cNvPr id="691" name="Google Shape;691;p33"/>
          <p:cNvSpPr txBox="1"/>
          <p:nvPr/>
        </p:nvSpPr>
        <p:spPr>
          <a:xfrm>
            <a:off x="9340850" y="3473450"/>
            <a:ext cx="1928368"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profile skills, confirmed by a job posting</a:t>
            </a:r>
            <a:endParaRPr b="0" i="0" sz="1200" u="none" cap="none" strike="noStrike">
              <a:solidFill>
                <a:schemeClr val="dk1"/>
              </a:solidFill>
              <a:latin typeface="Calibri"/>
              <a:ea typeface="Calibri"/>
              <a:cs typeface="Calibri"/>
              <a:sym typeface="Calibri"/>
            </a:endParaRPr>
          </a:p>
        </p:txBody>
      </p:sp>
      <p:sp>
        <p:nvSpPr>
          <p:cNvPr id="692" name="Google Shape;692;p33"/>
          <p:cNvSpPr/>
          <p:nvPr/>
        </p:nvSpPr>
        <p:spPr>
          <a:xfrm>
            <a:off x="812800" y="4660999"/>
            <a:ext cx="3386634"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3" name="Google Shape;693;p33"/>
          <p:cNvSpPr txBox="1"/>
          <p:nvPr/>
        </p:nvSpPr>
        <p:spPr>
          <a:xfrm>
            <a:off x="1022350" y="4870549"/>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Log every pivot</a:t>
            </a:r>
            <a:endParaRPr b="0" i="0" sz="1600" u="none" cap="none" strike="noStrike">
              <a:solidFill>
                <a:schemeClr val="dk1"/>
              </a:solidFill>
              <a:latin typeface="Calibri"/>
              <a:ea typeface="Calibri"/>
              <a:cs typeface="Calibri"/>
              <a:sym typeface="Calibri"/>
            </a:endParaRPr>
          </a:p>
        </p:txBody>
      </p:sp>
      <p:sp>
        <p:nvSpPr>
          <p:cNvPr id="694" name="Google Shape;694;p33"/>
          <p:cNvSpPr txBox="1"/>
          <p:nvPr/>
        </p:nvSpPr>
        <p:spPr>
          <a:xfrm>
            <a:off x="1022350" y="5190530"/>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Number, method, confidence, scope decision, evidence.</a:t>
            </a:r>
            <a:endParaRPr b="0" i="0" sz="1200" u="none" cap="none" strike="noStrike">
              <a:solidFill>
                <a:schemeClr val="dk1"/>
              </a:solidFill>
              <a:latin typeface="Calibri"/>
              <a:ea typeface="Calibri"/>
              <a:cs typeface="Calibri"/>
              <a:sym typeface="Calibri"/>
            </a:endParaRPr>
          </a:p>
        </p:txBody>
      </p:sp>
      <p:sp>
        <p:nvSpPr>
          <p:cNvPr id="695" name="Google Shape;695;p33"/>
          <p:cNvSpPr/>
          <p:nvPr/>
        </p:nvSpPr>
        <p:spPr>
          <a:xfrm>
            <a:off x="4402634" y="4660999"/>
            <a:ext cx="3386733"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6" name="Google Shape;696;p33"/>
          <p:cNvSpPr txBox="1"/>
          <p:nvPr/>
        </p:nvSpPr>
        <p:spPr>
          <a:xfrm>
            <a:off x="4612184" y="4870549"/>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Weakest link wins</a:t>
            </a:r>
            <a:endParaRPr b="0" i="0" sz="1600" u="none" cap="none" strike="noStrike">
              <a:solidFill>
                <a:schemeClr val="dk1"/>
              </a:solidFill>
              <a:latin typeface="Calibri"/>
              <a:ea typeface="Calibri"/>
              <a:cs typeface="Calibri"/>
              <a:sym typeface="Calibri"/>
            </a:endParaRPr>
          </a:p>
        </p:txBody>
      </p:sp>
      <p:sp>
        <p:nvSpPr>
          <p:cNvPr id="697" name="Google Shape;697;p33"/>
          <p:cNvSpPr txBox="1"/>
          <p:nvPr/>
        </p:nvSpPr>
        <p:spPr>
          <a:xfrm>
            <a:off x="4612184" y="5190530"/>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conclusion is only as confident as its weakest link.</a:t>
            </a:r>
            <a:endParaRPr b="0" i="0" sz="1200" u="none" cap="none" strike="noStrike">
              <a:solidFill>
                <a:schemeClr val="dk1"/>
              </a:solidFill>
              <a:latin typeface="Calibri"/>
              <a:ea typeface="Calibri"/>
              <a:cs typeface="Calibri"/>
              <a:sym typeface="Calibri"/>
            </a:endParaRPr>
          </a:p>
        </p:txBody>
      </p:sp>
      <p:sp>
        <p:nvSpPr>
          <p:cNvPr id="698" name="Google Shape;698;p33"/>
          <p:cNvSpPr/>
          <p:nvPr/>
        </p:nvSpPr>
        <p:spPr>
          <a:xfrm>
            <a:off x="7992566" y="4660999"/>
            <a:ext cx="3386634"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99" name="Google Shape;699;p33"/>
          <p:cNvSpPr txBox="1"/>
          <p:nvPr/>
        </p:nvSpPr>
        <p:spPr>
          <a:xfrm>
            <a:off x="8202116" y="4870549"/>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Record dead ends</a:t>
            </a:r>
            <a:endParaRPr b="0" i="0" sz="1600" u="none" cap="none" strike="noStrike">
              <a:solidFill>
                <a:schemeClr val="dk1"/>
              </a:solidFill>
              <a:latin typeface="Calibri"/>
              <a:ea typeface="Calibri"/>
              <a:cs typeface="Calibri"/>
              <a:sym typeface="Calibri"/>
            </a:endParaRPr>
          </a:p>
        </p:txBody>
      </p:sp>
      <p:sp>
        <p:nvSpPr>
          <p:cNvPr id="700" name="Google Shape;700;p33"/>
          <p:cNvSpPr txBox="1"/>
          <p:nvPr/>
        </p:nvSpPr>
        <p:spPr>
          <a:xfrm>
            <a:off x="8202116" y="5190530"/>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Most branches die. Note why, so no one repeats them.</a:t>
            </a:r>
            <a:endParaRPr b="0" i="0" sz="1200" u="none" cap="none" strike="noStrike">
              <a:solidFill>
                <a:schemeClr val="dk1"/>
              </a:solidFill>
              <a:latin typeface="Calibri"/>
              <a:ea typeface="Calibri"/>
              <a:cs typeface="Calibri"/>
              <a:sym typeface="Calibri"/>
            </a:endParaRPr>
          </a:p>
        </p:txBody>
      </p:sp>
      <p:sp>
        <p:nvSpPr>
          <p:cNvPr id="701" name="Google Shape;701;p3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706" name="Shape 706"/>
        <p:cNvGrpSpPr/>
        <p:nvPr/>
      </p:nvGrpSpPr>
      <p:grpSpPr>
        <a:xfrm>
          <a:off x="0" y="0"/>
          <a:ext cx="0" cy="0"/>
          <a:chOff x="0" y="0"/>
          <a:chExt cx="0" cy="0"/>
        </a:xfrm>
      </p:grpSpPr>
      <p:sp>
        <p:nvSpPr>
          <p:cNvPr id="707" name="Google Shape;707;p3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708" name="Google Shape;708;p3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Passive, Semi-Passive, Active</a:t>
            </a:r>
            <a:endParaRPr b="0" i="0" sz="3200" u="none" cap="none" strike="noStrike">
              <a:solidFill>
                <a:schemeClr val="dk1"/>
              </a:solidFill>
              <a:latin typeface="Calibri"/>
              <a:ea typeface="Calibri"/>
              <a:cs typeface="Calibri"/>
              <a:sym typeface="Calibri"/>
            </a:endParaRPr>
          </a:p>
        </p:txBody>
      </p:sp>
      <p:sp>
        <p:nvSpPr>
          <p:cNvPr id="709" name="Google Shape;709;p35"/>
          <p:cNvSpPr/>
          <p:nvPr/>
        </p:nvSpPr>
        <p:spPr>
          <a:xfrm>
            <a:off x="812800" y="1879501"/>
            <a:ext cx="3386634"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0" name="Google Shape;710;p35"/>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PASSIVE</a:t>
            </a:r>
            <a:endParaRPr b="0" i="0" sz="1200" u="none" cap="none" strike="noStrike">
              <a:solidFill>
                <a:schemeClr val="dk1"/>
              </a:solidFill>
              <a:latin typeface="Calibri"/>
              <a:ea typeface="Calibri"/>
              <a:cs typeface="Calibri"/>
              <a:sym typeface="Calibri"/>
            </a:endParaRPr>
          </a:p>
        </p:txBody>
      </p:sp>
      <p:sp>
        <p:nvSpPr>
          <p:cNvPr id="711" name="Google Shape;711;p35"/>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Look from the street</a:t>
            </a:r>
            <a:endParaRPr b="0" i="0" sz="1600" u="none" cap="none" strike="noStrike">
              <a:solidFill>
                <a:schemeClr val="dk1"/>
              </a:solidFill>
              <a:latin typeface="Calibri"/>
              <a:ea typeface="Calibri"/>
              <a:cs typeface="Calibri"/>
              <a:sym typeface="Calibri"/>
            </a:endParaRPr>
          </a:p>
        </p:txBody>
      </p:sp>
      <p:sp>
        <p:nvSpPr>
          <p:cNvPr id="712" name="Google Shape;712;p35"/>
          <p:cNvSpPr txBox="1"/>
          <p:nvPr/>
        </p:nvSpPr>
        <p:spPr>
          <a:xfrm>
            <a:off x="1022350"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Query third parties that already hold the data.</a:t>
            </a:r>
            <a:endParaRPr b="0" i="0" sz="1200" u="none" cap="none" strike="noStrike">
              <a:solidFill>
                <a:schemeClr val="dk1"/>
              </a:solidFill>
              <a:latin typeface="Calibri"/>
              <a:ea typeface="Calibri"/>
              <a:cs typeface="Calibri"/>
              <a:sym typeface="Calibri"/>
            </a:endParaRPr>
          </a:p>
        </p:txBody>
      </p:sp>
      <p:sp>
        <p:nvSpPr>
          <p:cNvPr id="713" name="Google Shape;713;p35"/>
          <p:cNvSpPr txBox="1"/>
          <p:nvPr/>
        </p:nvSpPr>
        <p:spPr>
          <a:xfrm>
            <a:off x="1022350" y="321667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Search engines, WHOIS/RDAP, CT logs, scan databases, archives</a:t>
            </a:r>
            <a:endParaRPr b="0" i="0" sz="1200" u="none" cap="none" strike="noStrike">
              <a:solidFill>
                <a:schemeClr val="dk1"/>
              </a:solidFill>
              <a:latin typeface="Calibri"/>
              <a:ea typeface="Calibri"/>
              <a:cs typeface="Calibri"/>
              <a:sym typeface="Calibri"/>
            </a:endParaRPr>
          </a:p>
        </p:txBody>
      </p:sp>
      <p:sp>
        <p:nvSpPr>
          <p:cNvPr id="714" name="Google Shape;714;p35"/>
          <p:cNvSpPr txBox="1"/>
          <p:nvPr/>
        </p:nvSpPr>
        <p:spPr>
          <a:xfrm>
            <a:off x="1022350" y="373479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Target sees it:</a:t>
            </a:r>
            <a:r>
              <a:rPr b="0" i="0" lang="en-US" sz="1200" u="none" cap="none" strike="noStrike">
                <a:solidFill>
                  <a:srgbClr val="0F1B26"/>
                </a:solidFill>
                <a:latin typeface="IBM Plex Sans"/>
                <a:ea typeface="IBM Plex Sans"/>
                <a:cs typeface="IBM Plex Sans"/>
                <a:sym typeface="IBM Plex Sans"/>
              </a:rPr>
              <a:t> no</a:t>
            </a:r>
            <a:endParaRPr b="0" i="0" sz="1200" u="none" cap="none" strike="noStrike">
              <a:solidFill>
                <a:schemeClr val="dk1"/>
              </a:solidFill>
              <a:latin typeface="Calibri"/>
              <a:ea typeface="Calibri"/>
              <a:cs typeface="Calibri"/>
              <a:sym typeface="Calibri"/>
            </a:endParaRPr>
          </a:p>
        </p:txBody>
      </p:sp>
      <p:sp>
        <p:nvSpPr>
          <p:cNvPr id="715" name="Google Shape;715;p35"/>
          <p:cNvSpPr/>
          <p:nvPr/>
        </p:nvSpPr>
        <p:spPr>
          <a:xfrm>
            <a:off x="4402634" y="1879501"/>
            <a:ext cx="3386733"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6" name="Google Shape;716;p35"/>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SEMI-PASSIVE</a:t>
            </a:r>
            <a:endParaRPr b="0" i="0" sz="1200" u="none" cap="none" strike="noStrike">
              <a:solidFill>
                <a:schemeClr val="dk1"/>
              </a:solidFill>
              <a:latin typeface="Calibri"/>
              <a:ea typeface="Calibri"/>
              <a:cs typeface="Calibri"/>
              <a:sym typeface="Calibri"/>
            </a:endParaRPr>
          </a:p>
        </p:txBody>
      </p:sp>
      <p:sp>
        <p:nvSpPr>
          <p:cNvPr id="717" name="Google Shape;717;p35"/>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Walk in like a customer</a:t>
            </a:r>
            <a:endParaRPr b="0" i="0" sz="1600" u="none" cap="none" strike="noStrike">
              <a:solidFill>
                <a:schemeClr val="dk1"/>
              </a:solidFill>
              <a:latin typeface="Calibri"/>
              <a:ea typeface="Calibri"/>
              <a:cs typeface="Calibri"/>
              <a:sym typeface="Calibri"/>
            </a:endParaRPr>
          </a:p>
        </p:txBody>
      </p:sp>
      <p:sp>
        <p:nvSpPr>
          <p:cNvPr id="718" name="Google Shape;718;p35"/>
          <p:cNvSpPr txBox="1"/>
          <p:nvPr/>
        </p:nvSpPr>
        <p:spPr>
          <a:xfrm>
            <a:off x="4612184" y="269855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Normal-looking traffic to the target's own systems.</a:t>
            </a:r>
            <a:endParaRPr b="0" i="0" sz="1200" u="none" cap="none" strike="noStrike">
              <a:solidFill>
                <a:schemeClr val="dk1"/>
              </a:solidFill>
              <a:latin typeface="Calibri"/>
              <a:ea typeface="Calibri"/>
              <a:cs typeface="Calibri"/>
              <a:sym typeface="Calibri"/>
            </a:endParaRPr>
          </a:p>
        </p:txBody>
      </p:sp>
      <p:sp>
        <p:nvSpPr>
          <p:cNvPr id="719" name="Google Shape;719;p35"/>
          <p:cNvSpPr txBox="1"/>
          <p:nvPr/>
        </p:nvSpPr>
        <p:spPr>
          <a:xfrm>
            <a:off x="4612184" y="321667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Browsing the website, reading robots.txt, standard DNS lookups</a:t>
            </a:r>
            <a:endParaRPr b="0" i="0" sz="1200" u="none" cap="none" strike="noStrike">
              <a:solidFill>
                <a:schemeClr val="dk1"/>
              </a:solidFill>
              <a:latin typeface="Calibri"/>
              <a:ea typeface="Calibri"/>
              <a:cs typeface="Calibri"/>
              <a:sym typeface="Calibri"/>
            </a:endParaRPr>
          </a:p>
        </p:txBody>
      </p:sp>
      <p:sp>
        <p:nvSpPr>
          <p:cNvPr id="720" name="Google Shape;720;p35"/>
          <p:cNvSpPr txBox="1"/>
          <p:nvPr/>
        </p:nvSpPr>
        <p:spPr>
          <a:xfrm>
            <a:off x="4612184" y="373479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Target sees it:</a:t>
            </a:r>
            <a:r>
              <a:rPr b="0" i="0" lang="en-US" sz="1200" u="none" cap="none" strike="noStrike">
                <a:solidFill>
                  <a:srgbClr val="0F1B26"/>
                </a:solidFill>
                <a:latin typeface="IBM Plex Sans"/>
                <a:ea typeface="IBM Plex Sans"/>
                <a:cs typeface="IBM Plex Sans"/>
                <a:sym typeface="IBM Plex Sans"/>
              </a:rPr>
              <a:t> in logs, among normal visitors</a:t>
            </a:r>
            <a:endParaRPr b="0" i="0" sz="1200" u="none" cap="none" strike="noStrike">
              <a:solidFill>
                <a:schemeClr val="dk1"/>
              </a:solidFill>
              <a:latin typeface="Calibri"/>
              <a:ea typeface="Calibri"/>
              <a:cs typeface="Calibri"/>
              <a:sym typeface="Calibri"/>
            </a:endParaRPr>
          </a:p>
        </p:txBody>
      </p:sp>
      <p:sp>
        <p:nvSpPr>
          <p:cNvPr id="721" name="Google Shape;721;p35"/>
          <p:cNvSpPr/>
          <p:nvPr/>
        </p:nvSpPr>
        <p:spPr>
          <a:xfrm>
            <a:off x="7992566" y="1879501"/>
            <a:ext cx="3386634"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2" name="Google Shape;722;p35"/>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ACTIVE · NEEDS AUTHORIZATION</a:t>
            </a:r>
            <a:endParaRPr b="0" i="0" sz="1200" u="none" cap="none" strike="noStrike">
              <a:solidFill>
                <a:schemeClr val="dk1"/>
              </a:solidFill>
              <a:latin typeface="Calibri"/>
              <a:ea typeface="Calibri"/>
              <a:cs typeface="Calibri"/>
              <a:sym typeface="Calibri"/>
            </a:endParaRPr>
          </a:p>
        </p:txBody>
      </p:sp>
      <p:sp>
        <p:nvSpPr>
          <p:cNvPr id="723" name="Google Shape;723;p35"/>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Jiggle the doorknobs</a:t>
            </a:r>
            <a:endParaRPr b="0" i="0" sz="1600" u="none" cap="none" strike="noStrike">
              <a:solidFill>
                <a:schemeClr val="dk1"/>
              </a:solidFill>
              <a:latin typeface="Calibri"/>
              <a:ea typeface="Calibri"/>
              <a:cs typeface="Calibri"/>
              <a:sym typeface="Calibri"/>
            </a:endParaRPr>
          </a:p>
        </p:txBody>
      </p:sp>
      <p:sp>
        <p:nvSpPr>
          <p:cNvPr id="724" name="Google Shape;724;p35"/>
          <p:cNvSpPr txBox="1"/>
          <p:nvPr/>
        </p:nvSpPr>
        <p:spPr>
          <a:xfrm>
            <a:off x="8202116"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Directly probe the target's systems or people.</a:t>
            </a:r>
            <a:endParaRPr b="0" i="0" sz="1200" u="none" cap="none" strike="noStrike">
              <a:solidFill>
                <a:schemeClr val="dk1"/>
              </a:solidFill>
              <a:latin typeface="Calibri"/>
              <a:ea typeface="Calibri"/>
              <a:cs typeface="Calibri"/>
              <a:sym typeface="Calibri"/>
            </a:endParaRPr>
          </a:p>
        </p:txBody>
      </p:sp>
      <p:sp>
        <p:nvSpPr>
          <p:cNvPr id="725" name="Google Shape;725;p35"/>
          <p:cNvSpPr txBox="1"/>
          <p:nvPr/>
        </p:nvSpPr>
        <p:spPr>
          <a:xfrm>
            <a:off x="8202116" y="321667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Port and vulnerability scans, directory brute forcing, pretext calls</a:t>
            </a:r>
            <a:endParaRPr b="0" i="0" sz="1200" u="none" cap="none" strike="noStrike">
              <a:solidFill>
                <a:schemeClr val="dk1"/>
              </a:solidFill>
              <a:latin typeface="Calibri"/>
              <a:ea typeface="Calibri"/>
              <a:cs typeface="Calibri"/>
              <a:sym typeface="Calibri"/>
            </a:endParaRPr>
          </a:p>
        </p:txBody>
      </p:sp>
      <p:sp>
        <p:nvSpPr>
          <p:cNvPr id="726" name="Google Shape;726;p35"/>
          <p:cNvSpPr txBox="1"/>
          <p:nvPr/>
        </p:nvSpPr>
        <p:spPr>
          <a:xfrm>
            <a:off x="8202116" y="373479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Target sees it:</a:t>
            </a:r>
            <a:r>
              <a:rPr b="0" i="0" lang="en-US" sz="1200" u="none" cap="none" strike="noStrike">
                <a:solidFill>
                  <a:srgbClr val="0F1B26"/>
                </a:solidFill>
                <a:latin typeface="IBM Plex Sans"/>
                <a:ea typeface="IBM Plex Sans"/>
                <a:cs typeface="IBM Plex Sans"/>
                <a:sym typeface="IBM Plex Sans"/>
              </a:rPr>
              <a:t> yes, logged and alerted</a:t>
            </a:r>
            <a:endParaRPr b="0" i="0" sz="1200" u="none" cap="none" strike="noStrike">
              <a:solidFill>
                <a:schemeClr val="dk1"/>
              </a:solidFill>
              <a:latin typeface="Calibri"/>
              <a:ea typeface="Calibri"/>
              <a:cs typeface="Calibri"/>
              <a:sym typeface="Calibri"/>
            </a:endParaRPr>
          </a:p>
        </p:txBody>
      </p:sp>
      <p:sp>
        <p:nvSpPr>
          <p:cNvPr id="727" name="Google Shape;727;p35"/>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8" name="Google Shape;728;p35"/>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The rule:</a:t>
            </a:r>
            <a:r>
              <a:rPr b="0" i="0" lang="en-US" sz="1200" u="none" cap="none" strike="noStrike">
                <a:solidFill>
                  <a:srgbClr val="F3F1EA"/>
                </a:solidFill>
                <a:latin typeface="IBM Plex Sans"/>
                <a:ea typeface="IBM Plex Sans"/>
                <a:cs typeface="IBM Plex Sans"/>
                <a:sym typeface="IBM Plex Sans"/>
              </a:rPr>
              <a:t> passive by default. Active only with written authorization that covers the technique and the targets.</a:t>
            </a:r>
            <a:endParaRPr b="0" i="0" sz="1200" u="none" cap="none" strike="noStrike">
              <a:solidFill>
                <a:schemeClr val="dk1"/>
              </a:solidFill>
              <a:latin typeface="Calibri"/>
              <a:ea typeface="Calibri"/>
              <a:cs typeface="Calibri"/>
              <a:sym typeface="Calibri"/>
            </a:endParaRPr>
          </a:p>
        </p:txBody>
      </p:sp>
      <p:sp>
        <p:nvSpPr>
          <p:cNvPr id="729" name="Google Shape;729;p3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734" name="Shape 734"/>
        <p:cNvGrpSpPr/>
        <p:nvPr/>
      </p:nvGrpSpPr>
      <p:grpSpPr>
        <a:xfrm>
          <a:off x="0" y="0"/>
          <a:ext cx="0" cy="0"/>
          <a:chOff x="0" y="0"/>
          <a:chExt cx="0" cy="0"/>
        </a:xfrm>
      </p:grpSpPr>
      <p:sp>
        <p:nvSpPr>
          <p:cNvPr id="735" name="Google Shape;735;p3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736" name="Google Shape;736;p3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Strong and Weak Selectors</a:t>
            </a:r>
            <a:endParaRPr b="0" i="0" sz="3200" u="none" cap="none" strike="noStrike">
              <a:solidFill>
                <a:schemeClr val="dk1"/>
              </a:solidFill>
              <a:latin typeface="Calibri"/>
              <a:ea typeface="Calibri"/>
              <a:cs typeface="Calibri"/>
              <a:sym typeface="Calibri"/>
            </a:endParaRPr>
          </a:p>
        </p:txBody>
      </p:sp>
      <p:graphicFrame>
        <p:nvGraphicFramePr>
          <p:cNvPr id="737" name="Google Shape;737;p34"/>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5283200"/>
                <a:gridCol w="27472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Selector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Common pivots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Strength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Email address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Username, breach exposure, accounts, email format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 (unique)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PGP key / contact ID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Other forums or sites using the same key or ID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 (unique)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Crypto wallet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Transactions, linked addresses, exchanges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 (unique)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Domain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Subdomains, IPs, email format, registrar, archives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 (unique)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Username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Same handle elsewhere, old posts, photos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Weak alone (shared)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IP address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Hosting provider, ASN, co-hosted domains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Weak on shared hosting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Real name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Profiles, publications, records, news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Weakest alone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738" name="Google Shape;738;p34"/>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9" name="Google Shape;739;p34"/>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Rule of thumb:</a:t>
            </a:r>
            <a:r>
              <a:rPr b="0" i="0" lang="en-US" sz="1200" u="none" cap="none" strike="noStrike">
                <a:solidFill>
                  <a:srgbClr val="F3F1EA"/>
                </a:solidFill>
                <a:latin typeface="IBM Plex Sans"/>
                <a:ea typeface="IBM Plex Sans"/>
                <a:cs typeface="IBM Plex Sans"/>
                <a:sym typeface="IBM Plex Sans"/>
              </a:rPr>
              <a:t> require one strong link, or several independent weak links, before you connect two things.</a:t>
            </a:r>
            <a:endParaRPr b="0" i="0" sz="1200" u="none" cap="none" strike="noStrike">
              <a:solidFill>
                <a:schemeClr val="dk1"/>
              </a:solidFill>
              <a:latin typeface="Calibri"/>
              <a:ea typeface="Calibri"/>
              <a:cs typeface="Calibri"/>
              <a:sym typeface="Calibri"/>
            </a:endParaRPr>
          </a:p>
        </p:txBody>
      </p:sp>
      <p:sp>
        <p:nvSpPr>
          <p:cNvPr id="740" name="Google Shape;740;p3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745" name="Shape 745"/>
        <p:cNvGrpSpPr/>
        <p:nvPr/>
      </p:nvGrpSpPr>
      <p:grpSpPr>
        <a:xfrm>
          <a:off x="0" y="0"/>
          <a:ext cx="0" cy="0"/>
          <a:chOff x="0" y="0"/>
          <a:chExt cx="0" cy="0"/>
        </a:xfrm>
      </p:grpSpPr>
      <p:sp>
        <p:nvSpPr>
          <p:cNvPr id="746" name="Google Shape;746;p3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3 · OSINT METHODOLOGY</a:t>
            </a:r>
            <a:endParaRPr b="0" i="0" sz="1200" u="none" cap="none" strike="noStrike">
              <a:solidFill>
                <a:schemeClr val="dk1"/>
              </a:solidFill>
              <a:latin typeface="Calibri"/>
              <a:ea typeface="Calibri"/>
              <a:cs typeface="Calibri"/>
              <a:sym typeface="Calibri"/>
            </a:endParaRPr>
          </a:p>
        </p:txBody>
      </p:sp>
      <p:sp>
        <p:nvSpPr>
          <p:cNvPr id="747" name="Google Shape;747;p3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Who Sees Your Activity?</a:t>
            </a:r>
            <a:endParaRPr b="0" i="0" sz="3200" u="none" cap="none" strike="noStrike">
              <a:solidFill>
                <a:schemeClr val="dk1"/>
              </a:solidFill>
              <a:latin typeface="Calibri"/>
              <a:ea typeface="Calibri"/>
              <a:cs typeface="Calibri"/>
              <a:sym typeface="Calibri"/>
            </a:endParaRPr>
          </a:p>
        </p:txBody>
      </p:sp>
      <p:graphicFrame>
        <p:nvGraphicFramePr>
          <p:cNvPr id="748" name="Google Shape;748;p36"/>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3592525"/>
                <a:gridCol w="1901925"/>
                <a:gridCol w="2958500"/>
                <a:gridCol w="211345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Activity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Type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Target sees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Authorization?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Search engine dorking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Certificate Transparency search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Scan database search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a:solidFill>
                            <a:srgbClr val="3B4854"/>
                          </a:solidFill>
                          <a:latin typeface="IBM Plex Sans"/>
                          <a:ea typeface="IBM Plex Sans"/>
                          <a:cs typeface="IBM Plex Sans"/>
                          <a:sym typeface="IBM Plex Sans"/>
                        </a:rPr>
                        <a:t>Semi-</a:t>
                      </a:r>
                      <a:r>
                        <a:rPr lang="en-US" sz="1200" u="none" cap="none" strike="noStrike">
                          <a:solidFill>
                            <a:srgbClr val="3B4854"/>
                          </a:solidFill>
                          <a:latin typeface="IBM Plex Sans"/>
                          <a:ea typeface="IBM Plex Sans"/>
                          <a:cs typeface="IBM Plex Sans"/>
                          <a:sym typeface="IBM Plex Sans"/>
                        </a:rPr>
                        <a:t>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 (follow ToS)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Viewing a public profile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Sometimes ("who viewed")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Check scope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Browsing the target's website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Semi-passive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Possibly (server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Normally 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Port or vulnerability scan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Active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 (IDS alerts)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Directory brute force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Active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 (many 404s)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Emailing or calling staff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Active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 (the person)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749" name="Google Shape;749;p36"/>
          <p:cNvSpPr txBox="1"/>
          <p:nvPr/>
        </p:nvSpPr>
        <p:spPr>
          <a:xfrm>
            <a:off x="812800" y="56286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sng" cap="none" strike="noStrike">
                <a:solidFill>
                  <a:srgbClr val="5B6570"/>
                </a:solidFill>
                <a:latin typeface="IBM Plex Sans"/>
                <a:ea typeface="IBM Plex Sans"/>
                <a:cs typeface="IBM Plex Sans"/>
                <a:sym typeface="IBM Plex Sans"/>
                <a:hlinkClick r:id="rId3">
                  <a:extLst>
                    <a:ext uri="{A12FA001-AC4F-418D-AE19-62706E023703}">
                      <ahyp:hlinkClr val="tx"/>
                    </a:ext>
                  </a:extLst>
                </a:hlinkClick>
              </a:rPr>
              <a:t>MITRE ATT&amp;CK</a:t>
            </a:r>
            <a:r>
              <a:rPr b="0" i="0" lang="en-US" sz="1200" u="none" cap="none" strike="noStrike">
                <a:solidFill>
                  <a:srgbClr val="5B6570"/>
                </a:solidFill>
                <a:latin typeface="IBM Plex Sans"/>
                <a:ea typeface="IBM Plex Sans"/>
                <a:cs typeface="IBM Plex Sans"/>
                <a:sym typeface="IBM Plex Sans"/>
              </a:rPr>
              <a:t> Reconnaissance (TA0043) labels these too, e.g., T1593 Search Open Websites/Domains and T1595 Active Scanning.</a:t>
            </a:r>
            <a:endParaRPr b="0" i="0" sz="1200" u="none" cap="none" strike="noStrike">
              <a:solidFill>
                <a:schemeClr val="dk1"/>
              </a:solidFill>
              <a:latin typeface="Calibri"/>
              <a:ea typeface="Calibri"/>
              <a:cs typeface="Calibri"/>
              <a:sym typeface="Calibri"/>
            </a:endParaRPr>
          </a:p>
        </p:txBody>
      </p:sp>
      <p:sp>
        <p:nvSpPr>
          <p:cNvPr id="750" name="Google Shape;750;p3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3: OSINT Methodology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755" name="Shape 755"/>
        <p:cNvGrpSpPr/>
        <p:nvPr/>
      </p:nvGrpSpPr>
      <p:grpSpPr>
        <a:xfrm>
          <a:off x="0" y="0"/>
          <a:ext cx="0" cy="0"/>
          <a:chOff x="0" y="0"/>
          <a:chExt cx="0" cy="0"/>
        </a:xfrm>
      </p:grpSpPr>
      <p:sp>
        <p:nvSpPr>
          <p:cNvPr id="756" name="Google Shape;756;p39"/>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04</a:t>
            </a:r>
            <a:endParaRPr b="0" i="0" sz="10000" u="none" cap="none" strike="noStrike">
              <a:solidFill>
                <a:schemeClr val="dk1"/>
              </a:solidFill>
              <a:latin typeface="Calibri"/>
              <a:ea typeface="Calibri"/>
              <a:cs typeface="Calibri"/>
              <a:sym typeface="Calibri"/>
            </a:endParaRPr>
          </a:p>
        </p:txBody>
      </p:sp>
      <p:sp>
        <p:nvSpPr>
          <p:cNvPr id="757" name="Google Shape;757;p39"/>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Collection Techniques</a:t>
            </a:r>
            <a:endParaRPr b="0" i="0" sz="4800" u="none" cap="none" strike="noStrike">
              <a:solidFill>
                <a:schemeClr val="dk1"/>
              </a:solidFill>
              <a:latin typeface="Calibri"/>
              <a:ea typeface="Calibri"/>
              <a:cs typeface="Calibri"/>
              <a:sym typeface="Calibri"/>
            </a:endParaRPr>
          </a:p>
        </p:txBody>
      </p:sp>
      <p:sp>
        <p:nvSpPr>
          <p:cNvPr id="758" name="Google Shape;758;p39"/>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The hands-on how-to: precise queries, profiles, images, documents, and infrastructure.</a:t>
            </a:r>
            <a:endParaRPr b="0" i="0" sz="1600" u="none" cap="none" strike="noStrike">
              <a:solidFill>
                <a:schemeClr val="dk1"/>
              </a:solidFill>
              <a:latin typeface="Calibri"/>
              <a:ea typeface="Calibri"/>
              <a:cs typeface="Calibri"/>
              <a:sym typeface="Calibri"/>
            </a:endParaRPr>
          </a:p>
        </p:txBody>
      </p:sp>
      <p:sp>
        <p:nvSpPr>
          <p:cNvPr id="759" name="Google Shape;759;p39"/>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DORKING · USERNAMES · IMAGES · METADATA · INFRASTRUCTURE · AUTOMATION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764" name="Shape 764"/>
        <p:cNvGrpSpPr/>
        <p:nvPr/>
      </p:nvGrpSpPr>
      <p:grpSpPr>
        <a:xfrm>
          <a:off x="0" y="0"/>
          <a:ext cx="0" cy="0"/>
          <a:chOff x="0" y="0"/>
          <a:chExt cx="0" cy="0"/>
        </a:xfrm>
      </p:grpSpPr>
      <p:sp>
        <p:nvSpPr>
          <p:cNvPr id="765" name="Google Shape;765;p4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766" name="Google Shape;766;p4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lang="en-US" sz="3200">
                <a:solidFill>
                  <a:srgbClr val="0F1B26"/>
                </a:solidFill>
                <a:latin typeface="Space Grotesk"/>
                <a:ea typeface="Space Grotesk"/>
                <a:cs typeface="Space Grotesk"/>
                <a:sym typeface="Space Grotesk"/>
              </a:rPr>
              <a:t>Google Dorking, Being an expert on Searching the web</a:t>
            </a:r>
            <a:endParaRPr b="0" i="0" sz="3200" u="none" cap="none" strike="noStrike">
              <a:solidFill>
                <a:schemeClr val="dk1"/>
              </a:solidFill>
              <a:latin typeface="Calibri"/>
              <a:ea typeface="Calibri"/>
              <a:cs typeface="Calibri"/>
              <a:sym typeface="Calibri"/>
            </a:endParaRPr>
          </a:p>
        </p:txBody>
      </p:sp>
      <p:graphicFrame>
        <p:nvGraphicFramePr>
          <p:cNvPr id="767" name="Google Shape;767;p40"/>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324600"/>
                <a:gridCol w="4015175"/>
                <a:gridCol w="42266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Operator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does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Example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 "</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Exact phrase match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"quarterly revenue report"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Exclude a term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jaguar speed -car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site: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Restrict to one domain or subdomain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site:security-inc.com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filetype: / ext: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Restrict to a file extension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filetype:pdf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intitle: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Term appears in the page title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intitle:"index of"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inurl: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Term appears in the URL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inurl:login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intext: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Term appears in the body text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intext:"internal use only"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before: / after: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Date range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after:2024-01-01 before:2025-01-01</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OR and ( )</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Match either term; group terms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(filetype:pdf OR filetype:docx)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768" name="Google Shape;768;p40"/>
          <p:cNvSpPr/>
          <p:nvPr/>
        </p:nvSpPr>
        <p:spPr>
          <a:xfrm>
            <a:off x="812800" y="5323880"/>
            <a:ext cx="10566400" cy="518120"/>
          </a:xfrm>
          <a:prstGeom prst="roundRect">
            <a:avLst>
              <a:gd fmla="val 14707"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9" name="Google Shape;769;p40"/>
          <p:cNvSpPr txBox="1"/>
          <p:nvPr/>
        </p:nvSpPr>
        <p:spPr>
          <a:xfrm>
            <a:off x="1066800" y="5476280"/>
            <a:ext cx="103125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Bing bonus:</a:t>
            </a:r>
            <a:r>
              <a:rPr b="0" i="0" lang="en-US" sz="1200" u="none" cap="none" strike="noStrike">
                <a:solidFill>
                  <a:srgbClr val="F3F1EA"/>
                </a:solidFill>
                <a:latin typeface="IBM Plex Sans"/>
                <a:ea typeface="IBM Plex Sans"/>
                <a:cs typeface="IBM Plex Sans"/>
                <a:sym typeface="IBM Plex Sans"/>
              </a:rPr>
              <a:t> ip:93.184.216.34 finds other sites hosted on the same IP address, which Google can't do.</a:t>
            </a:r>
            <a:endParaRPr b="0" i="0" sz="1200" u="none" cap="none" strike="noStrike">
              <a:solidFill>
                <a:schemeClr val="dk1"/>
              </a:solidFill>
              <a:latin typeface="Calibri"/>
              <a:ea typeface="Calibri"/>
              <a:cs typeface="Calibri"/>
              <a:sym typeface="Calibri"/>
            </a:endParaRPr>
          </a:p>
        </p:txBody>
      </p:sp>
      <p:sp>
        <p:nvSpPr>
          <p:cNvPr id="770" name="Google Shape;770;p4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775" name="Shape 775"/>
        <p:cNvGrpSpPr/>
        <p:nvPr/>
      </p:nvGrpSpPr>
      <p:grpSpPr>
        <a:xfrm>
          <a:off x="0" y="0"/>
          <a:ext cx="0" cy="0"/>
          <a:chOff x="0" y="0"/>
          <a:chExt cx="0" cy="0"/>
        </a:xfrm>
      </p:grpSpPr>
      <p:sp>
        <p:nvSpPr>
          <p:cNvPr id="776" name="Google Shape;776;p4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777" name="Google Shape;777;p4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Dork</a:t>
            </a:r>
            <a:endParaRPr b="0" i="0" sz="3200" u="none" cap="none" strike="noStrike">
              <a:solidFill>
                <a:schemeClr val="dk1"/>
              </a:solidFill>
              <a:latin typeface="Calibri"/>
              <a:ea typeface="Calibri"/>
              <a:cs typeface="Calibri"/>
              <a:sym typeface="Calibri"/>
            </a:endParaRPr>
          </a:p>
        </p:txBody>
      </p:sp>
      <p:sp>
        <p:nvSpPr>
          <p:cNvPr id="778" name="Google Shape;778;p41"/>
          <p:cNvSpPr/>
          <p:nvPr/>
        </p:nvSpPr>
        <p:spPr>
          <a:xfrm>
            <a:off x="812800" y="1879501"/>
            <a:ext cx="6794500" cy="3098403"/>
          </a:xfrm>
          <a:prstGeom prst="roundRect">
            <a:avLst>
              <a:gd fmla="val 2459"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9" name="Google Shape;779;p41"/>
          <p:cNvSpPr txBox="1"/>
          <p:nvPr/>
        </p:nvSpPr>
        <p:spPr>
          <a:xfrm>
            <a:off x="1117600" y="2133501"/>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1. Anchor to the target</a:t>
            </a:r>
            <a:endParaRPr b="0" i="0" sz="1200" u="none" cap="none" strike="noStrike">
              <a:solidFill>
                <a:schemeClr val="dk1"/>
              </a:solidFill>
              <a:latin typeface="Calibri"/>
              <a:ea typeface="Calibri"/>
              <a:cs typeface="Calibri"/>
              <a:sym typeface="Calibri"/>
            </a:endParaRPr>
          </a:p>
        </p:txBody>
      </p:sp>
      <p:sp>
        <p:nvSpPr>
          <p:cNvPr id="780" name="Google Shape;780;p41"/>
          <p:cNvSpPr txBox="1"/>
          <p:nvPr/>
        </p:nvSpPr>
        <p:spPr>
          <a:xfrm>
            <a:off x="1117600" y="2397621"/>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a:t>
            </a:r>
            <a:endParaRPr b="0" i="0" sz="1200" u="none" cap="none" strike="noStrike">
              <a:solidFill>
                <a:schemeClr val="dk1"/>
              </a:solidFill>
              <a:latin typeface="Calibri"/>
              <a:ea typeface="Calibri"/>
              <a:cs typeface="Calibri"/>
              <a:sym typeface="Calibri"/>
            </a:endParaRPr>
          </a:p>
        </p:txBody>
      </p:sp>
      <p:sp>
        <p:nvSpPr>
          <p:cNvPr id="781" name="Google Shape;781;p41"/>
          <p:cNvSpPr txBox="1"/>
          <p:nvPr/>
        </p:nvSpPr>
        <p:spPr>
          <a:xfrm>
            <a:off x="1117600" y="2661741"/>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2. Add a content type</a:t>
            </a:r>
            <a:endParaRPr b="0" i="0" sz="1200" u="none" cap="none" strike="noStrike">
              <a:solidFill>
                <a:schemeClr val="dk1"/>
              </a:solidFill>
              <a:latin typeface="Calibri"/>
              <a:ea typeface="Calibri"/>
              <a:cs typeface="Calibri"/>
              <a:sym typeface="Calibri"/>
            </a:endParaRPr>
          </a:p>
        </p:txBody>
      </p:sp>
      <p:sp>
        <p:nvSpPr>
          <p:cNvPr id="782" name="Google Shape;782;p41"/>
          <p:cNvSpPr txBox="1"/>
          <p:nvPr/>
        </p:nvSpPr>
        <p:spPr>
          <a:xfrm>
            <a:off x="1117600" y="2925862"/>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 filetype:pdf</a:t>
            </a:r>
            <a:endParaRPr b="0" i="0" sz="1200" u="none" cap="none" strike="noStrike">
              <a:solidFill>
                <a:schemeClr val="dk1"/>
              </a:solidFill>
              <a:latin typeface="Calibri"/>
              <a:ea typeface="Calibri"/>
              <a:cs typeface="Calibri"/>
              <a:sym typeface="Calibri"/>
            </a:endParaRPr>
          </a:p>
        </p:txBody>
      </p:sp>
      <p:sp>
        <p:nvSpPr>
          <p:cNvPr id="783" name="Google Shape;783;p41"/>
          <p:cNvSpPr txBox="1"/>
          <p:nvPr/>
        </p:nvSpPr>
        <p:spPr>
          <a:xfrm>
            <a:off x="1117600" y="3189982"/>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3. Add a topic keyword</a:t>
            </a:r>
            <a:endParaRPr b="0" i="0" sz="1200" u="none" cap="none" strike="noStrike">
              <a:solidFill>
                <a:schemeClr val="dk1"/>
              </a:solidFill>
              <a:latin typeface="Calibri"/>
              <a:ea typeface="Calibri"/>
              <a:cs typeface="Calibri"/>
              <a:sym typeface="Calibri"/>
            </a:endParaRPr>
          </a:p>
        </p:txBody>
      </p:sp>
      <p:sp>
        <p:nvSpPr>
          <p:cNvPr id="784" name="Google Shape;784;p41"/>
          <p:cNvSpPr txBox="1"/>
          <p:nvPr/>
        </p:nvSpPr>
        <p:spPr>
          <a:xfrm>
            <a:off x="1117600" y="3454102"/>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 filetype:pdf intext:confidential</a:t>
            </a:r>
            <a:endParaRPr b="0" i="0" sz="1200" u="none" cap="none" strike="noStrike">
              <a:solidFill>
                <a:schemeClr val="dk1"/>
              </a:solidFill>
              <a:latin typeface="Calibri"/>
              <a:ea typeface="Calibri"/>
              <a:cs typeface="Calibri"/>
              <a:sym typeface="Calibri"/>
            </a:endParaRPr>
          </a:p>
        </p:txBody>
      </p:sp>
      <p:sp>
        <p:nvSpPr>
          <p:cNvPr id="785" name="Google Shape;785;p41"/>
          <p:cNvSpPr txBox="1"/>
          <p:nvPr/>
        </p:nvSpPr>
        <p:spPr>
          <a:xfrm>
            <a:off x="1117600" y="3718223"/>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4. Exclude noise</a:t>
            </a:r>
            <a:endParaRPr b="0" i="0" sz="1200" u="none" cap="none" strike="noStrike">
              <a:solidFill>
                <a:schemeClr val="dk1"/>
              </a:solidFill>
              <a:latin typeface="Calibri"/>
              <a:ea typeface="Calibri"/>
              <a:cs typeface="Calibri"/>
              <a:sym typeface="Calibri"/>
            </a:endParaRPr>
          </a:p>
        </p:txBody>
      </p:sp>
      <p:sp>
        <p:nvSpPr>
          <p:cNvPr id="786" name="Google Shape;786;p41"/>
          <p:cNvSpPr txBox="1"/>
          <p:nvPr/>
        </p:nvSpPr>
        <p:spPr>
          <a:xfrm>
            <a:off x="1117600" y="3982343"/>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 filetype:pdf intext:confidential -template</a:t>
            </a:r>
            <a:endParaRPr b="0" i="0" sz="1200" u="none" cap="none" strike="noStrike">
              <a:solidFill>
                <a:schemeClr val="dk1"/>
              </a:solidFill>
              <a:latin typeface="Calibri"/>
              <a:ea typeface="Calibri"/>
              <a:cs typeface="Calibri"/>
              <a:sym typeface="Calibri"/>
            </a:endParaRPr>
          </a:p>
        </p:txBody>
      </p:sp>
      <p:sp>
        <p:nvSpPr>
          <p:cNvPr id="787" name="Google Shape;787;p41"/>
          <p:cNvSpPr txBox="1"/>
          <p:nvPr/>
        </p:nvSpPr>
        <p:spPr>
          <a:xfrm>
            <a:off x="1117600" y="4246463"/>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5. Bound the time window if it helps</a:t>
            </a:r>
            <a:endParaRPr b="0" i="0" sz="1200" u="none" cap="none" strike="noStrike">
              <a:solidFill>
                <a:schemeClr val="dk1"/>
              </a:solidFill>
              <a:latin typeface="Calibri"/>
              <a:ea typeface="Calibri"/>
              <a:cs typeface="Calibri"/>
              <a:sym typeface="Calibri"/>
            </a:endParaRPr>
          </a:p>
        </p:txBody>
      </p:sp>
      <p:sp>
        <p:nvSpPr>
          <p:cNvPr id="788" name="Google Shape;788;p41"/>
          <p:cNvSpPr txBox="1"/>
          <p:nvPr/>
        </p:nvSpPr>
        <p:spPr>
          <a:xfrm>
            <a:off x="1117600" y="4510584"/>
            <a:ext cx="61849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 filetype:pdf intext:confidential after:2024-01-01</a:t>
            </a:r>
            <a:endParaRPr b="0" i="0" sz="1200" u="none" cap="none" strike="noStrike">
              <a:solidFill>
                <a:schemeClr val="dk1"/>
              </a:solidFill>
              <a:latin typeface="Calibri"/>
              <a:ea typeface="Calibri"/>
              <a:cs typeface="Calibri"/>
              <a:sym typeface="Calibri"/>
            </a:endParaRPr>
          </a:p>
        </p:txBody>
      </p:sp>
      <p:sp>
        <p:nvSpPr>
          <p:cNvPr id="789" name="Google Shape;789;p41"/>
          <p:cNvSpPr/>
          <p:nvPr/>
        </p:nvSpPr>
        <p:spPr>
          <a:xfrm>
            <a:off x="7810500" y="1879501"/>
            <a:ext cx="3568700" cy="1767681"/>
          </a:xfrm>
          <a:prstGeom prst="roundRect">
            <a:avLst>
              <a:gd fmla="val 431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0" name="Google Shape;790;p41"/>
          <p:cNvSpPr txBox="1"/>
          <p:nvPr/>
        </p:nvSpPr>
        <p:spPr>
          <a:xfrm>
            <a:off x="8020050" y="2089051"/>
            <a:ext cx="327558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DON'T RELY ON</a:t>
            </a:r>
            <a:endParaRPr b="0" i="0" sz="1200" u="none" cap="none" strike="noStrike">
              <a:solidFill>
                <a:schemeClr val="dk1"/>
              </a:solidFill>
              <a:latin typeface="Calibri"/>
              <a:ea typeface="Calibri"/>
              <a:cs typeface="Calibri"/>
              <a:sym typeface="Calibri"/>
            </a:endParaRPr>
          </a:p>
        </p:txBody>
      </p:sp>
      <p:sp>
        <p:nvSpPr>
          <p:cNvPr id="791" name="Google Shape;791;p41"/>
          <p:cNvSpPr txBox="1"/>
          <p:nvPr/>
        </p:nvSpPr>
        <p:spPr>
          <a:xfrm>
            <a:off x="8020050" y="2378571"/>
            <a:ext cx="32755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Retired operators</a:t>
            </a:r>
            <a:endParaRPr b="0" i="0" sz="1600" u="none" cap="none" strike="noStrike">
              <a:solidFill>
                <a:schemeClr val="dk1"/>
              </a:solidFill>
              <a:latin typeface="Calibri"/>
              <a:ea typeface="Calibri"/>
              <a:cs typeface="Calibri"/>
              <a:sym typeface="Calibri"/>
            </a:endParaRPr>
          </a:p>
        </p:txBody>
      </p:sp>
      <p:sp>
        <p:nvSpPr>
          <p:cNvPr id="792" name="Google Shape;792;p41"/>
          <p:cNvSpPr txBox="1"/>
          <p:nvPr/>
        </p:nvSpPr>
        <p:spPr>
          <a:xfrm>
            <a:off x="8020050" y="2698552"/>
            <a:ext cx="32755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Mono"/>
              <a:buNone/>
            </a:pPr>
            <a:r>
              <a:rPr b="0" i="0" lang="en-US" sz="1200" u="none" cap="none" strike="noStrike">
                <a:solidFill>
                  <a:srgbClr val="0F1B26"/>
                </a:solidFill>
                <a:latin typeface="IBM Plex Mono"/>
                <a:ea typeface="IBM Plex Mono"/>
                <a:cs typeface="IBM Plex Mono"/>
                <a:sym typeface="IBM Plex Mono"/>
              </a:rPr>
              <a:t>cache: related: info: link: + ~</a:t>
            </a:r>
            <a:endParaRPr b="0" i="0" sz="1200" u="none" cap="none" strike="noStrike">
              <a:solidFill>
                <a:schemeClr val="dk1"/>
              </a:solidFill>
              <a:latin typeface="Calibri"/>
              <a:ea typeface="Calibri"/>
              <a:cs typeface="Calibri"/>
              <a:sym typeface="Calibri"/>
            </a:endParaRPr>
          </a:p>
        </p:txBody>
      </p:sp>
      <p:sp>
        <p:nvSpPr>
          <p:cNvPr id="793" name="Google Shape;793;p41"/>
          <p:cNvSpPr txBox="1"/>
          <p:nvPr/>
        </p:nvSpPr>
        <p:spPr>
          <a:xfrm>
            <a:off x="8020050" y="2995712"/>
            <a:ext cx="3275584"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Old page? Use the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Wayback Machine</a:t>
            </a:r>
            <a:r>
              <a:rPr b="0" i="0" lang="en-US" sz="1200" u="none" cap="none" strike="noStrike">
                <a:solidFill>
                  <a:srgbClr val="3B4854"/>
                </a:solidFill>
                <a:latin typeface="IBM Plex Sans"/>
                <a:ea typeface="IBM Plex Sans"/>
                <a:cs typeface="IBM Plex Sans"/>
                <a:sym typeface="IBM Plex Sans"/>
              </a:rPr>
              <a:t> instead of cache:.</a:t>
            </a:r>
            <a:endParaRPr b="0" i="0" sz="1200" u="none" cap="none" strike="noStrike">
              <a:solidFill>
                <a:schemeClr val="dk1"/>
              </a:solidFill>
              <a:latin typeface="Calibri"/>
              <a:ea typeface="Calibri"/>
              <a:cs typeface="Calibri"/>
              <a:sym typeface="Calibri"/>
            </a:endParaRPr>
          </a:p>
        </p:txBody>
      </p:sp>
      <p:sp>
        <p:nvSpPr>
          <p:cNvPr id="794" name="Google Shape;794;p41"/>
          <p:cNvSpPr/>
          <p:nvPr/>
        </p:nvSpPr>
        <p:spPr>
          <a:xfrm>
            <a:off x="7810500" y="3799582"/>
            <a:ext cx="35687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5" name="Google Shape;795;p41"/>
          <p:cNvSpPr txBox="1"/>
          <p:nvPr/>
        </p:nvSpPr>
        <p:spPr>
          <a:xfrm>
            <a:off x="8020050" y="4009132"/>
            <a:ext cx="32755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Borrow from the GHDB</a:t>
            </a:r>
            <a:endParaRPr b="0" i="0" sz="1600" u="none" cap="none" strike="noStrike">
              <a:solidFill>
                <a:schemeClr val="dk1"/>
              </a:solidFill>
              <a:latin typeface="Calibri"/>
              <a:ea typeface="Calibri"/>
              <a:cs typeface="Calibri"/>
              <a:sym typeface="Calibri"/>
            </a:endParaRPr>
          </a:p>
        </p:txBody>
      </p:sp>
      <p:sp>
        <p:nvSpPr>
          <p:cNvPr id="796" name="Google Shape;796;p41"/>
          <p:cNvSpPr txBox="1"/>
          <p:nvPr/>
        </p:nvSpPr>
        <p:spPr>
          <a:xfrm>
            <a:off x="8020050" y="4329113"/>
            <a:ext cx="327558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Copy proven patterns from the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Google Hacking Database</a:t>
            </a:r>
            <a:r>
              <a:rPr b="0" i="0" lang="en-US" sz="1200" u="none" cap="none" strike="noStrike">
                <a:solidFill>
                  <a:srgbClr val="3B4854"/>
                </a:solidFill>
                <a:latin typeface="IBM Plex Sans"/>
                <a:ea typeface="IBM Plex Sans"/>
                <a:cs typeface="IBM Plex Sans"/>
                <a:sym typeface="IBM Plex Sans"/>
              </a:rPr>
              <a:t>, then scope them with site:security-inc.com.</a:t>
            </a:r>
            <a:endParaRPr b="0" i="0" sz="1200" u="none" cap="none" strike="noStrike">
              <a:solidFill>
                <a:schemeClr val="dk1"/>
              </a:solidFill>
              <a:latin typeface="Calibri"/>
              <a:ea typeface="Calibri"/>
              <a:cs typeface="Calibri"/>
              <a:sym typeface="Calibri"/>
            </a:endParaRPr>
          </a:p>
        </p:txBody>
      </p:sp>
      <p:sp>
        <p:nvSpPr>
          <p:cNvPr id="797" name="Google Shape;797;p4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802" name="Shape 802"/>
        <p:cNvGrpSpPr/>
        <p:nvPr/>
      </p:nvGrpSpPr>
      <p:grpSpPr>
        <a:xfrm>
          <a:off x="0" y="0"/>
          <a:ext cx="0" cy="0"/>
          <a:chOff x="0" y="0"/>
          <a:chExt cx="0" cy="0"/>
        </a:xfrm>
      </p:grpSpPr>
      <p:sp>
        <p:nvSpPr>
          <p:cNvPr id="803" name="Google Shape;803;p4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804" name="Google Shape;804;p4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Reading a Profile</a:t>
            </a:r>
            <a:endParaRPr b="0" i="0" sz="3200" u="none" cap="none" strike="noStrike">
              <a:solidFill>
                <a:schemeClr val="dk1"/>
              </a:solidFill>
              <a:latin typeface="Calibri"/>
              <a:ea typeface="Calibri"/>
              <a:cs typeface="Calibri"/>
              <a:sym typeface="Calibri"/>
            </a:endParaRPr>
          </a:p>
        </p:txBody>
      </p:sp>
      <p:sp>
        <p:nvSpPr>
          <p:cNvPr id="805" name="Google Shape;805;p42"/>
          <p:cNvSpPr/>
          <p:nvPr/>
        </p:nvSpPr>
        <p:spPr>
          <a:xfrm>
            <a:off x="812800" y="1879501"/>
            <a:ext cx="3386634"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6" name="Google Shape;806;p42"/>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807" name="Google Shape;807;p42"/>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Stated facts</a:t>
            </a:r>
            <a:endParaRPr b="0" i="0" sz="1600" u="none" cap="none" strike="noStrike">
              <a:solidFill>
                <a:schemeClr val="dk1"/>
              </a:solidFill>
              <a:latin typeface="Calibri"/>
              <a:ea typeface="Calibri"/>
              <a:cs typeface="Calibri"/>
              <a:sym typeface="Calibri"/>
            </a:endParaRPr>
          </a:p>
        </p:txBody>
      </p:sp>
      <p:sp>
        <p:nvSpPr>
          <p:cNvPr id="808" name="Google Shape;808;p42"/>
          <p:cNvSpPr txBox="1"/>
          <p:nvPr/>
        </p:nvSpPr>
        <p:spPr>
          <a:xfrm>
            <a:off x="1022350"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the person typed: name, employer, location, links. Treat these as claims.</a:t>
            </a:r>
            <a:endParaRPr b="0" i="0" sz="1200" u="none" cap="none" strike="noStrike">
              <a:solidFill>
                <a:schemeClr val="dk1"/>
              </a:solidFill>
              <a:latin typeface="Calibri"/>
              <a:ea typeface="Calibri"/>
              <a:cs typeface="Calibri"/>
              <a:sym typeface="Calibri"/>
            </a:endParaRPr>
          </a:p>
        </p:txBody>
      </p:sp>
      <p:sp>
        <p:nvSpPr>
          <p:cNvPr id="809" name="Google Shape;809;p42"/>
          <p:cNvSpPr txBox="1"/>
          <p:nvPr/>
        </p:nvSpPr>
        <p:spPr>
          <a:xfrm>
            <a:off x="1022350" y="321667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0" i="1" lang="en-US" sz="1200" u="none" cap="none" strike="noStrike">
                <a:solidFill>
                  <a:srgbClr val="5B6570"/>
                </a:solidFill>
                <a:latin typeface="IBM Plex Sans"/>
                <a:ea typeface="IBM Plex Sans"/>
                <a:cs typeface="IBM Plex Sans"/>
                <a:sym typeface="IBM Plex Sans"/>
              </a:rPr>
              <a:t>"First day at the new job!"</a:t>
            </a:r>
            <a:endParaRPr b="0" i="0" sz="1200" u="none" cap="none" strike="noStrike">
              <a:solidFill>
                <a:schemeClr val="dk1"/>
              </a:solidFill>
              <a:latin typeface="Calibri"/>
              <a:ea typeface="Calibri"/>
              <a:cs typeface="Calibri"/>
              <a:sym typeface="Calibri"/>
            </a:endParaRPr>
          </a:p>
        </p:txBody>
      </p:sp>
      <p:sp>
        <p:nvSpPr>
          <p:cNvPr id="810" name="Google Shape;810;p42"/>
          <p:cNvSpPr/>
          <p:nvPr/>
        </p:nvSpPr>
        <p:spPr>
          <a:xfrm>
            <a:off x="4402634" y="1879501"/>
            <a:ext cx="3386733"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1" name="Google Shape;811;p42"/>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812" name="Google Shape;812;p42"/>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Structural facts</a:t>
            </a:r>
            <a:endParaRPr b="0" i="0" sz="1600" u="none" cap="none" strike="noStrike">
              <a:solidFill>
                <a:schemeClr val="dk1"/>
              </a:solidFill>
              <a:latin typeface="Calibri"/>
              <a:ea typeface="Calibri"/>
              <a:cs typeface="Calibri"/>
              <a:sym typeface="Calibri"/>
            </a:endParaRPr>
          </a:p>
        </p:txBody>
      </p:sp>
      <p:sp>
        <p:nvSpPr>
          <p:cNvPr id="813" name="Google Shape;813;p42"/>
          <p:cNvSpPr txBox="1"/>
          <p:nvPr/>
        </p:nvSpPr>
        <p:spPr>
          <a:xfrm>
            <a:off x="4612184" y="2698552"/>
            <a:ext cx="3086338"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the platform records: account age, posting cadence, followers, tags. Harder to fake.</a:t>
            </a:r>
            <a:endParaRPr b="0" i="0" sz="1200" u="none" cap="none" strike="noStrike">
              <a:solidFill>
                <a:schemeClr val="dk1"/>
              </a:solidFill>
              <a:latin typeface="Calibri"/>
              <a:ea typeface="Calibri"/>
              <a:cs typeface="Calibri"/>
              <a:sym typeface="Calibri"/>
            </a:endParaRPr>
          </a:p>
        </p:txBody>
      </p:sp>
      <p:sp>
        <p:nvSpPr>
          <p:cNvPr id="814" name="Google Shape;814;p42"/>
          <p:cNvSpPr txBox="1"/>
          <p:nvPr/>
        </p:nvSpPr>
        <p:spPr>
          <a:xfrm>
            <a:off x="4612184" y="3437632"/>
            <a:ext cx="308633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0" i="1" lang="en-US" sz="1200" u="none" cap="none" strike="noStrike">
                <a:solidFill>
                  <a:srgbClr val="5B6570"/>
                </a:solidFill>
                <a:latin typeface="IBM Plex Sans"/>
                <a:ea typeface="IBM Plex Sans"/>
                <a:cs typeface="IBM Plex Sans"/>
                <a:sym typeface="IBM Plex Sans"/>
              </a:rPr>
              <a:t>Account created years ago; posts weekly.</a:t>
            </a:r>
            <a:endParaRPr b="0" i="0" sz="1200" u="none" cap="none" strike="noStrike">
              <a:solidFill>
                <a:schemeClr val="dk1"/>
              </a:solidFill>
              <a:latin typeface="Calibri"/>
              <a:ea typeface="Calibri"/>
              <a:cs typeface="Calibri"/>
              <a:sym typeface="Calibri"/>
            </a:endParaRPr>
          </a:p>
        </p:txBody>
      </p:sp>
      <p:sp>
        <p:nvSpPr>
          <p:cNvPr id="815" name="Google Shape;815;p42"/>
          <p:cNvSpPr/>
          <p:nvPr/>
        </p:nvSpPr>
        <p:spPr>
          <a:xfrm>
            <a:off x="7992566" y="1879501"/>
            <a:ext cx="3386634"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16" name="Google Shape;816;p42"/>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817" name="Google Shape;817;p42"/>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Incidental facts</a:t>
            </a:r>
            <a:endParaRPr b="0" i="0" sz="1600" u="none" cap="none" strike="noStrike">
              <a:solidFill>
                <a:schemeClr val="dk1"/>
              </a:solidFill>
              <a:latin typeface="Calibri"/>
              <a:ea typeface="Calibri"/>
              <a:cs typeface="Calibri"/>
              <a:sym typeface="Calibri"/>
            </a:endParaRPr>
          </a:p>
        </p:txBody>
      </p:sp>
      <p:sp>
        <p:nvSpPr>
          <p:cNvPr id="818" name="Google Shape;818;p42"/>
          <p:cNvSpPr txBox="1"/>
          <p:nvPr/>
        </p:nvSpPr>
        <p:spPr>
          <a:xfrm>
            <a:off x="8202116" y="2698552"/>
            <a:ext cx="308623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leaked in by accident: signs, reflections, badges, screens, weather. Often the most valuable.</a:t>
            </a:r>
            <a:endParaRPr b="0" i="0" sz="1200" u="none" cap="none" strike="noStrike">
              <a:solidFill>
                <a:schemeClr val="dk1"/>
              </a:solidFill>
              <a:latin typeface="Calibri"/>
              <a:ea typeface="Calibri"/>
              <a:cs typeface="Calibri"/>
              <a:sym typeface="Calibri"/>
            </a:endParaRPr>
          </a:p>
        </p:txBody>
      </p:sp>
      <p:sp>
        <p:nvSpPr>
          <p:cNvPr id="819" name="Google Shape;819;p42"/>
          <p:cNvSpPr txBox="1"/>
          <p:nvPr/>
        </p:nvSpPr>
        <p:spPr>
          <a:xfrm>
            <a:off x="8202116" y="343763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0" i="1" lang="en-US" sz="1200" u="none" cap="none" strike="noStrike">
                <a:solidFill>
                  <a:srgbClr val="5B6570"/>
                </a:solidFill>
                <a:latin typeface="IBM Plex Sans"/>
                <a:ea typeface="IBM Plex Sans"/>
                <a:cs typeface="IBM Plex Sans"/>
                <a:sym typeface="IBM Plex Sans"/>
              </a:rPr>
              <a:t>A lanyard shows the building name.</a:t>
            </a:r>
            <a:endParaRPr b="0" i="0" sz="1200" u="none" cap="none" strike="noStrike">
              <a:solidFill>
                <a:schemeClr val="dk1"/>
              </a:solidFill>
              <a:latin typeface="Calibri"/>
              <a:ea typeface="Calibri"/>
              <a:cs typeface="Calibri"/>
              <a:sym typeface="Calibri"/>
            </a:endParaRPr>
          </a:p>
        </p:txBody>
      </p:sp>
      <p:sp>
        <p:nvSpPr>
          <p:cNvPr id="820" name="Google Shape;820;p42"/>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1" name="Google Shape;821;p42"/>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Ethics checkpoint:</a:t>
            </a:r>
            <a:r>
              <a:rPr b="0" i="0" lang="en-US" sz="1200" u="none" cap="none" strike="noStrike">
                <a:solidFill>
                  <a:srgbClr val="F3F1EA"/>
                </a:solidFill>
                <a:latin typeface="IBM Plex Sans"/>
                <a:ea typeface="IBM Plex Sans"/>
                <a:cs typeface="IBM Plex Sans"/>
                <a:sym typeface="IBM Plex Sans"/>
              </a:rPr>
              <a:t> pattern-of-life analysis rebuilds someone's routine from timestamped posts. In this class, only run it on yourself, a consenting classmate, or a fictional persona.</a:t>
            </a:r>
            <a:endParaRPr b="0" i="0" sz="1200" u="none" cap="none" strike="noStrike">
              <a:solidFill>
                <a:schemeClr val="dk1"/>
              </a:solidFill>
              <a:latin typeface="Calibri"/>
              <a:ea typeface="Calibri"/>
              <a:cs typeface="Calibri"/>
              <a:sym typeface="Calibri"/>
            </a:endParaRPr>
          </a:p>
        </p:txBody>
      </p:sp>
      <p:sp>
        <p:nvSpPr>
          <p:cNvPr id="822" name="Google Shape;822;p4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827" name="Shape 827"/>
        <p:cNvGrpSpPr/>
        <p:nvPr/>
      </p:nvGrpSpPr>
      <p:grpSpPr>
        <a:xfrm>
          <a:off x="0" y="0"/>
          <a:ext cx="0" cy="0"/>
          <a:chOff x="0" y="0"/>
          <a:chExt cx="0" cy="0"/>
        </a:xfrm>
      </p:grpSpPr>
      <p:sp>
        <p:nvSpPr>
          <p:cNvPr id="828" name="Google Shape;828;p4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829" name="Google Shape;829;p4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Username Enumeration</a:t>
            </a:r>
            <a:endParaRPr b="0" i="0" sz="3200" u="none" cap="none" strike="noStrike">
              <a:solidFill>
                <a:schemeClr val="dk1"/>
              </a:solidFill>
              <a:latin typeface="Calibri"/>
              <a:ea typeface="Calibri"/>
              <a:cs typeface="Calibri"/>
              <a:sym typeface="Calibri"/>
            </a:endParaRPr>
          </a:p>
        </p:txBody>
      </p:sp>
      <p:sp>
        <p:nvSpPr>
          <p:cNvPr id="830" name="Google Shape;830;p43"/>
          <p:cNvSpPr/>
          <p:nvPr/>
        </p:nvSpPr>
        <p:spPr>
          <a:xfrm>
            <a:off x="812800" y="1879501"/>
            <a:ext cx="3386634" cy="1563624"/>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1" name="Google Shape;831;p43"/>
          <p:cNvSpPr txBox="1"/>
          <p:nvPr/>
        </p:nvSpPr>
        <p:spPr>
          <a:xfrm>
            <a:off x="1022350" y="20890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WhatsMyName</a:t>
            </a:r>
            <a:endParaRPr b="0" i="0" sz="1600" u="none" cap="none" strike="noStrike">
              <a:solidFill>
                <a:schemeClr val="dk1"/>
              </a:solidFill>
              <a:latin typeface="Calibri"/>
              <a:ea typeface="Calibri"/>
              <a:cs typeface="Calibri"/>
              <a:sym typeface="Calibri"/>
            </a:endParaRPr>
          </a:p>
        </p:txBody>
      </p:sp>
      <p:sp>
        <p:nvSpPr>
          <p:cNvPr id="832" name="Google Shape;832;p43"/>
          <p:cNvSpPr txBox="1"/>
          <p:nvPr/>
        </p:nvSpPr>
        <p:spPr>
          <a:xfrm>
            <a:off x="1022350" y="240903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Web app · no install</a:t>
            </a:r>
            <a:endParaRPr b="0" i="0" sz="1200" u="none" cap="none" strike="noStrike">
              <a:solidFill>
                <a:schemeClr val="dk1"/>
              </a:solidFill>
              <a:latin typeface="Calibri"/>
              <a:ea typeface="Calibri"/>
              <a:cs typeface="Calibri"/>
              <a:sym typeface="Calibri"/>
            </a:endParaRPr>
          </a:p>
        </p:txBody>
      </p:sp>
      <p:sp>
        <p:nvSpPr>
          <p:cNvPr id="833" name="Google Shape;833;p43"/>
          <p:cNvSpPr txBox="1"/>
          <p:nvPr/>
        </p:nvSpPr>
        <p:spPr>
          <a:xfrm>
            <a:off x="1022350"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Community dataset behind many tools; free app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whatsmyname.app</a:t>
            </a:r>
            <a:r>
              <a:rPr b="0" i="0" lang="en-US" sz="1200" u="none" cap="none" strike="noStrike">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834" name="Google Shape;834;p43"/>
          <p:cNvSpPr/>
          <p:nvPr/>
        </p:nvSpPr>
        <p:spPr>
          <a:xfrm>
            <a:off x="4402634" y="1879501"/>
            <a:ext cx="3386733" cy="1563624"/>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5" name="Google Shape;835;p43"/>
          <p:cNvSpPr txBox="1"/>
          <p:nvPr/>
        </p:nvSpPr>
        <p:spPr>
          <a:xfrm>
            <a:off x="4612184" y="208905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5">
                  <a:extLst>
                    <a:ext uri="{A12FA001-AC4F-418D-AE19-62706E023703}">
                      <ahyp:hlinkClr val="tx"/>
                    </a:ext>
                  </a:extLst>
                </a:hlinkClick>
              </a:rPr>
              <a:t>Sherlock</a:t>
            </a:r>
            <a:endParaRPr b="0" i="0" sz="1600" u="none" cap="none" strike="noStrike">
              <a:solidFill>
                <a:schemeClr val="dk1"/>
              </a:solidFill>
              <a:latin typeface="Calibri"/>
              <a:ea typeface="Calibri"/>
              <a:cs typeface="Calibri"/>
              <a:sym typeface="Calibri"/>
            </a:endParaRPr>
          </a:p>
        </p:txBody>
      </p:sp>
      <p:sp>
        <p:nvSpPr>
          <p:cNvPr id="836" name="Google Shape;836;p43"/>
          <p:cNvSpPr txBox="1"/>
          <p:nvPr/>
        </p:nvSpPr>
        <p:spPr>
          <a:xfrm>
            <a:off x="4612184" y="240903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400+ sites</a:t>
            </a:r>
            <a:endParaRPr b="0" i="0" sz="1200" u="none" cap="none" strike="noStrike">
              <a:solidFill>
                <a:schemeClr val="dk1"/>
              </a:solidFill>
              <a:latin typeface="Calibri"/>
              <a:ea typeface="Calibri"/>
              <a:cs typeface="Calibri"/>
              <a:sym typeface="Calibri"/>
            </a:endParaRPr>
          </a:p>
        </p:txBody>
      </p:sp>
      <p:sp>
        <p:nvSpPr>
          <p:cNvPr id="837" name="Google Shape;837;p43"/>
          <p:cNvSpPr txBox="1"/>
          <p:nvPr/>
        </p:nvSpPr>
        <p:spPr>
          <a:xfrm>
            <a:off x="4612184" y="2698552"/>
            <a:ext cx="3086338"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Command-line hunt across social networks, with CSV and JSON output. </a:t>
            </a: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github.com/sherlock-project/sherlock</a:t>
            </a:r>
            <a:endParaRPr b="0" i="0" sz="1200" u="none" cap="none" strike="noStrike">
              <a:solidFill>
                <a:schemeClr val="dk1"/>
              </a:solidFill>
              <a:latin typeface="Calibri"/>
              <a:ea typeface="Calibri"/>
              <a:cs typeface="Calibri"/>
              <a:sym typeface="Calibri"/>
            </a:endParaRPr>
          </a:p>
        </p:txBody>
      </p:sp>
      <p:sp>
        <p:nvSpPr>
          <p:cNvPr id="838" name="Google Shape;838;p43"/>
          <p:cNvSpPr/>
          <p:nvPr/>
        </p:nvSpPr>
        <p:spPr>
          <a:xfrm>
            <a:off x="7992566" y="1879501"/>
            <a:ext cx="3386634" cy="1563624"/>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9" name="Google Shape;839;p43"/>
          <p:cNvSpPr txBox="1"/>
          <p:nvPr/>
        </p:nvSpPr>
        <p:spPr>
          <a:xfrm>
            <a:off x="8202116" y="20890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7">
                  <a:extLst>
                    <a:ext uri="{A12FA001-AC4F-418D-AE19-62706E023703}">
                      <ahyp:hlinkClr val="tx"/>
                    </a:ext>
                  </a:extLst>
                </a:hlinkClick>
              </a:rPr>
              <a:t>Maigret</a:t>
            </a:r>
            <a:endParaRPr b="0" i="0" sz="1600" u="none" cap="none" strike="noStrike">
              <a:solidFill>
                <a:schemeClr val="dk1"/>
              </a:solidFill>
              <a:latin typeface="Calibri"/>
              <a:ea typeface="Calibri"/>
              <a:cs typeface="Calibri"/>
              <a:sym typeface="Calibri"/>
            </a:endParaRPr>
          </a:p>
        </p:txBody>
      </p:sp>
      <p:sp>
        <p:nvSpPr>
          <p:cNvPr id="840" name="Google Shape;840;p43"/>
          <p:cNvSpPr txBox="1"/>
          <p:nvPr/>
        </p:nvSpPr>
        <p:spPr>
          <a:xfrm>
            <a:off x="8202116" y="240903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3,000+ sites</a:t>
            </a:r>
            <a:endParaRPr b="0" i="0" sz="1200" u="none" cap="none" strike="noStrike">
              <a:solidFill>
                <a:schemeClr val="dk1"/>
              </a:solidFill>
              <a:latin typeface="Calibri"/>
              <a:ea typeface="Calibri"/>
              <a:cs typeface="Calibri"/>
              <a:sym typeface="Calibri"/>
            </a:endParaRPr>
          </a:p>
        </p:txBody>
      </p:sp>
      <p:sp>
        <p:nvSpPr>
          <p:cNvPr id="841" name="Google Shape;841;p43"/>
          <p:cNvSpPr txBox="1"/>
          <p:nvPr/>
        </p:nvSpPr>
        <p:spPr>
          <a:xfrm>
            <a:off x="8202116" y="2698552"/>
            <a:ext cx="3086235"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Widest coverage, HTML/PDF reports, and pivots on what it finds. </a:t>
            </a: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github.com/soxoj/maigret</a:t>
            </a:r>
            <a:endParaRPr b="0" i="0" sz="1200" u="none" cap="none" strike="noStrike">
              <a:solidFill>
                <a:schemeClr val="dk1"/>
              </a:solidFill>
              <a:latin typeface="Calibri"/>
              <a:ea typeface="Calibri"/>
              <a:cs typeface="Calibri"/>
              <a:sym typeface="Calibri"/>
            </a:endParaRPr>
          </a:p>
        </p:txBody>
      </p:sp>
      <p:sp>
        <p:nvSpPr>
          <p:cNvPr id="842" name="Google Shape;842;p43"/>
          <p:cNvSpPr/>
          <p:nvPr/>
        </p:nvSpPr>
        <p:spPr>
          <a:xfrm>
            <a:off x="812800" y="3502422"/>
            <a:ext cx="7061200" cy="2041922"/>
          </a:xfrm>
          <a:prstGeom prst="roundRect">
            <a:avLst>
              <a:gd fmla="val 3732"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3" name="Google Shape;843;p43"/>
          <p:cNvSpPr txBox="1"/>
          <p:nvPr/>
        </p:nvSpPr>
        <p:spPr>
          <a:xfrm>
            <a:off x="1117600" y="3756422"/>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a:t>
            </a:r>
            <a:r>
              <a:rPr b="0" i="0" lang="en-US" sz="1200" u="sng" cap="none" strike="noStrike">
                <a:solidFill>
                  <a:srgbClr val="9FB0BC"/>
                </a:solidFill>
                <a:latin typeface="IBM Plex Mono"/>
                <a:ea typeface="IBM Plex Mono"/>
                <a:cs typeface="IBM Plex Mono"/>
                <a:sym typeface="IBM Plex Mono"/>
                <a:hlinkClick r:id="rId9">
                  <a:extLst>
                    <a:ext uri="{A12FA001-AC4F-418D-AE19-62706E023703}">
                      <ahyp:hlinkClr val="tx"/>
                    </a:ext>
                  </a:extLst>
                </a:hlinkClick>
              </a:rPr>
              <a:t>Sherlock</a:t>
            </a:r>
            <a:endParaRPr b="0" i="0" sz="1200" u="none" cap="none" strike="noStrike">
              <a:solidFill>
                <a:schemeClr val="dk1"/>
              </a:solidFill>
              <a:latin typeface="Calibri"/>
              <a:ea typeface="Calibri"/>
              <a:cs typeface="Calibri"/>
              <a:sym typeface="Calibri"/>
            </a:endParaRPr>
          </a:p>
        </p:txBody>
      </p:sp>
      <p:sp>
        <p:nvSpPr>
          <p:cNvPr id="844" name="Google Shape;844;p43"/>
          <p:cNvSpPr txBox="1"/>
          <p:nvPr/>
        </p:nvSpPr>
        <p:spPr>
          <a:xfrm>
            <a:off x="1117600" y="4020542"/>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pipx install sherlock-project</a:t>
            </a:r>
            <a:endParaRPr b="0" i="0" sz="1200" u="none" cap="none" strike="noStrike">
              <a:solidFill>
                <a:schemeClr val="dk1"/>
              </a:solidFill>
              <a:latin typeface="Calibri"/>
              <a:ea typeface="Calibri"/>
              <a:cs typeface="Calibri"/>
              <a:sym typeface="Calibri"/>
            </a:endParaRPr>
          </a:p>
        </p:txBody>
      </p:sp>
      <p:sp>
        <p:nvSpPr>
          <p:cNvPr id="845" name="Google Shape;845;p43"/>
          <p:cNvSpPr txBox="1"/>
          <p:nvPr/>
        </p:nvSpPr>
        <p:spPr>
          <a:xfrm>
            <a:off x="1117600" y="4284663"/>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sherlock user123 --csv</a:t>
            </a:r>
            <a:endParaRPr b="0" i="0" sz="1200" u="none" cap="none" strike="noStrike">
              <a:solidFill>
                <a:schemeClr val="dk1"/>
              </a:solidFill>
              <a:latin typeface="Calibri"/>
              <a:ea typeface="Calibri"/>
              <a:cs typeface="Calibri"/>
              <a:sym typeface="Calibri"/>
            </a:endParaRPr>
          </a:p>
        </p:txBody>
      </p:sp>
      <p:sp>
        <p:nvSpPr>
          <p:cNvPr id="846" name="Google Shape;846;p43"/>
          <p:cNvSpPr txBox="1"/>
          <p:nvPr/>
        </p:nvSpPr>
        <p:spPr>
          <a:xfrm>
            <a:off x="1117600" y="4548783"/>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a:t>
            </a:r>
            <a:r>
              <a:rPr b="0" i="0" lang="en-US" sz="1200" u="sng" cap="none" strike="noStrike">
                <a:solidFill>
                  <a:srgbClr val="9FB0BC"/>
                </a:solidFill>
                <a:latin typeface="IBM Plex Mono"/>
                <a:ea typeface="IBM Plex Mono"/>
                <a:cs typeface="IBM Plex Mono"/>
                <a:sym typeface="IBM Plex Mono"/>
                <a:hlinkClick r:id="rId10">
                  <a:extLst>
                    <a:ext uri="{A12FA001-AC4F-418D-AE19-62706E023703}">
                      <ahyp:hlinkClr val="tx"/>
                    </a:ext>
                  </a:extLst>
                </a:hlinkClick>
              </a:rPr>
              <a:t>Maigret</a:t>
            </a:r>
            <a:r>
              <a:rPr b="0" i="0" lang="en-US" sz="1200" u="none" cap="none" strike="noStrike">
                <a:solidFill>
                  <a:srgbClr val="9FB0BC"/>
                </a:solidFill>
                <a:latin typeface="IBM Plex Mono"/>
                <a:ea typeface="IBM Plex Mono"/>
                <a:cs typeface="IBM Plex Mono"/>
                <a:sym typeface="IBM Plex Mono"/>
              </a:rPr>
              <a:t>, with an HTML report</a:t>
            </a:r>
            <a:endParaRPr b="0" i="0" sz="1200" u="none" cap="none" strike="noStrike">
              <a:solidFill>
                <a:schemeClr val="dk1"/>
              </a:solidFill>
              <a:latin typeface="Calibri"/>
              <a:ea typeface="Calibri"/>
              <a:cs typeface="Calibri"/>
              <a:sym typeface="Calibri"/>
            </a:endParaRPr>
          </a:p>
        </p:txBody>
      </p:sp>
      <p:sp>
        <p:nvSpPr>
          <p:cNvPr id="847" name="Google Shape;847;p43"/>
          <p:cNvSpPr txBox="1"/>
          <p:nvPr/>
        </p:nvSpPr>
        <p:spPr>
          <a:xfrm>
            <a:off x="1117600" y="4812903"/>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pip install maigret</a:t>
            </a:r>
            <a:endParaRPr b="0" i="0" sz="1200" u="none" cap="none" strike="noStrike">
              <a:solidFill>
                <a:schemeClr val="dk1"/>
              </a:solidFill>
              <a:latin typeface="Calibri"/>
              <a:ea typeface="Calibri"/>
              <a:cs typeface="Calibri"/>
              <a:sym typeface="Calibri"/>
            </a:endParaRPr>
          </a:p>
        </p:txBody>
      </p:sp>
      <p:sp>
        <p:nvSpPr>
          <p:cNvPr id="848" name="Google Shape;848;p43"/>
          <p:cNvSpPr txBox="1"/>
          <p:nvPr/>
        </p:nvSpPr>
        <p:spPr>
          <a:xfrm>
            <a:off x="1117600" y="5077023"/>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maigret user --html</a:t>
            </a:r>
            <a:endParaRPr b="0" i="0" sz="1200" u="none" cap="none" strike="noStrike">
              <a:solidFill>
                <a:schemeClr val="dk1"/>
              </a:solidFill>
              <a:latin typeface="Calibri"/>
              <a:ea typeface="Calibri"/>
              <a:cs typeface="Calibri"/>
              <a:sym typeface="Calibri"/>
            </a:endParaRPr>
          </a:p>
        </p:txBody>
      </p:sp>
      <p:sp>
        <p:nvSpPr>
          <p:cNvPr id="849" name="Google Shape;849;p43"/>
          <p:cNvSpPr/>
          <p:nvPr/>
        </p:nvSpPr>
        <p:spPr>
          <a:xfrm>
            <a:off x="8077200" y="3502422"/>
            <a:ext cx="3302000" cy="2041922"/>
          </a:xfrm>
          <a:prstGeom prst="roundRect">
            <a:avLst>
              <a:gd fmla="val 37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50" name="Google Shape;850;p43"/>
          <p:cNvSpPr txBox="1"/>
          <p:nvPr/>
        </p:nvSpPr>
        <p:spPr>
          <a:xfrm>
            <a:off x="8286750" y="3711972"/>
            <a:ext cx="29982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Hits are candidates</a:t>
            </a:r>
            <a:endParaRPr b="0" i="0" sz="1600" u="none" cap="none" strike="noStrike">
              <a:solidFill>
                <a:schemeClr val="dk1"/>
              </a:solidFill>
              <a:latin typeface="Calibri"/>
              <a:ea typeface="Calibri"/>
              <a:cs typeface="Calibri"/>
              <a:sym typeface="Calibri"/>
            </a:endParaRPr>
          </a:p>
        </p:txBody>
      </p:sp>
      <p:sp>
        <p:nvSpPr>
          <p:cNvPr id="851" name="Google Shape;851;p43"/>
          <p:cNvSpPr txBox="1"/>
          <p:nvPr/>
        </p:nvSpPr>
        <p:spPr>
          <a:xfrm>
            <a:off x="8286750" y="4031952"/>
            <a:ext cx="2998216" cy="883841"/>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Two people can share a handle, and some sites falsely report a match. Confirm with photos, bios, and linked accounts first.</a:t>
            </a:r>
            <a:endParaRPr b="0" i="0" sz="1200" u="none" cap="none" strike="noStrike">
              <a:solidFill>
                <a:schemeClr val="dk1"/>
              </a:solidFill>
              <a:latin typeface="Calibri"/>
              <a:ea typeface="Calibri"/>
              <a:cs typeface="Calibri"/>
              <a:sym typeface="Calibri"/>
            </a:endParaRPr>
          </a:p>
        </p:txBody>
      </p:sp>
      <p:sp>
        <p:nvSpPr>
          <p:cNvPr id="852" name="Google Shape;852;p4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857" name="Shape 857"/>
        <p:cNvGrpSpPr/>
        <p:nvPr/>
      </p:nvGrpSpPr>
      <p:grpSpPr>
        <a:xfrm>
          <a:off x="0" y="0"/>
          <a:ext cx="0" cy="0"/>
          <a:chOff x="0" y="0"/>
          <a:chExt cx="0" cy="0"/>
        </a:xfrm>
      </p:grpSpPr>
      <p:sp>
        <p:nvSpPr>
          <p:cNvPr id="858" name="Google Shape;858;p4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859" name="Google Shape;859;p4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Four Questions for Every Image</a:t>
            </a:r>
            <a:endParaRPr b="0" i="0" sz="3200" u="none" cap="none" strike="noStrike">
              <a:solidFill>
                <a:schemeClr val="dk1"/>
              </a:solidFill>
              <a:latin typeface="Calibri"/>
              <a:ea typeface="Calibri"/>
              <a:cs typeface="Calibri"/>
              <a:sym typeface="Calibri"/>
            </a:endParaRPr>
          </a:p>
        </p:txBody>
      </p:sp>
      <p:sp>
        <p:nvSpPr>
          <p:cNvPr id="860" name="Google Shape;860;p44"/>
          <p:cNvSpPr/>
          <p:nvPr/>
        </p:nvSpPr>
        <p:spPr>
          <a:xfrm>
            <a:off x="812800" y="1879501"/>
            <a:ext cx="2489200" cy="1935262"/>
          </a:xfrm>
          <a:prstGeom prst="roundRect">
            <a:avLst>
              <a:gd fmla="val 39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1" name="Google Shape;861;p44"/>
          <p:cNvSpPr txBox="1"/>
          <p:nvPr/>
        </p:nvSpPr>
        <p:spPr>
          <a:xfrm>
            <a:off x="1022350" y="2089051"/>
            <a:ext cx="21529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862" name="Google Shape;862;p44"/>
          <p:cNvSpPr txBox="1"/>
          <p:nvPr/>
        </p:nvSpPr>
        <p:spPr>
          <a:xfrm>
            <a:off x="1022350" y="2378571"/>
            <a:ext cx="2152904"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Where did it come from?</a:t>
            </a:r>
            <a:endParaRPr b="0" i="0" sz="1600" u="none" cap="none" strike="noStrike">
              <a:solidFill>
                <a:schemeClr val="dk1"/>
              </a:solidFill>
              <a:latin typeface="Calibri"/>
              <a:ea typeface="Calibri"/>
              <a:cs typeface="Calibri"/>
              <a:sym typeface="Calibri"/>
            </a:endParaRPr>
          </a:p>
        </p:txBody>
      </p:sp>
      <p:sp>
        <p:nvSpPr>
          <p:cNvPr id="863" name="Google Shape;863;p44"/>
          <p:cNvSpPr txBox="1"/>
          <p:nvPr/>
        </p:nvSpPr>
        <p:spPr>
          <a:xfrm>
            <a:off x="1022350" y="2942332"/>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Reverse image search on several engines; follow the oldest copy.</a:t>
            </a:r>
            <a:endParaRPr b="0" i="0" sz="1200" u="none" cap="none" strike="noStrike">
              <a:solidFill>
                <a:schemeClr val="dk1"/>
              </a:solidFill>
              <a:latin typeface="Calibri"/>
              <a:ea typeface="Calibri"/>
              <a:cs typeface="Calibri"/>
              <a:sym typeface="Calibri"/>
            </a:endParaRPr>
          </a:p>
        </p:txBody>
      </p:sp>
      <p:sp>
        <p:nvSpPr>
          <p:cNvPr id="864" name="Google Shape;864;p44"/>
          <p:cNvSpPr/>
          <p:nvPr/>
        </p:nvSpPr>
        <p:spPr>
          <a:xfrm>
            <a:off x="3505200" y="1879501"/>
            <a:ext cx="2489200" cy="1935262"/>
          </a:xfrm>
          <a:prstGeom prst="roundRect">
            <a:avLst>
              <a:gd fmla="val 39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5" name="Google Shape;865;p44"/>
          <p:cNvSpPr txBox="1"/>
          <p:nvPr/>
        </p:nvSpPr>
        <p:spPr>
          <a:xfrm>
            <a:off x="3714750" y="2089051"/>
            <a:ext cx="21529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866" name="Google Shape;866;p44"/>
          <p:cNvSpPr txBox="1"/>
          <p:nvPr/>
        </p:nvSpPr>
        <p:spPr>
          <a:xfrm>
            <a:off x="3714750" y="2378571"/>
            <a:ext cx="2152904"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What does the file say?</a:t>
            </a:r>
            <a:endParaRPr b="0" i="0" sz="1600" u="none" cap="none" strike="noStrike">
              <a:solidFill>
                <a:schemeClr val="dk1"/>
              </a:solidFill>
              <a:latin typeface="Calibri"/>
              <a:ea typeface="Calibri"/>
              <a:cs typeface="Calibri"/>
              <a:sym typeface="Calibri"/>
            </a:endParaRPr>
          </a:p>
        </p:txBody>
      </p:sp>
      <p:sp>
        <p:nvSpPr>
          <p:cNvPr id="867" name="Google Shape;867;p44"/>
          <p:cNvSpPr txBox="1"/>
          <p:nvPr/>
        </p:nvSpPr>
        <p:spPr>
          <a:xfrm>
            <a:off x="3714750" y="2942332"/>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EXIF metadata: device, timestamps, editing software, GPS.</a:t>
            </a:r>
            <a:endParaRPr b="0" i="0" sz="1200" u="none" cap="none" strike="noStrike">
              <a:solidFill>
                <a:schemeClr val="dk1"/>
              </a:solidFill>
              <a:latin typeface="Calibri"/>
              <a:ea typeface="Calibri"/>
              <a:cs typeface="Calibri"/>
              <a:sym typeface="Calibri"/>
            </a:endParaRPr>
          </a:p>
        </p:txBody>
      </p:sp>
      <p:sp>
        <p:nvSpPr>
          <p:cNvPr id="868" name="Google Shape;868;p44"/>
          <p:cNvSpPr/>
          <p:nvPr/>
        </p:nvSpPr>
        <p:spPr>
          <a:xfrm>
            <a:off x="6197600" y="1879501"/>
            <a:ext cx="2489200" cy="1935262"/>
          </a:xfrm>
          <a:prstGeom prst="roundRect">
            <a:avLst>
              <a:gd fmla="val 39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44"/>
          <p:cNvSpPr txBox="1"/>
          <p:nvPr/>
        </p:nvSpPr>
        <p:spPr>
          <a:xfrm>
            <a:off x="6407150" y="2089051"/>
            <a:ext cx="21529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870" name="Google Shape;870;p44"/>
          <p:cNvSpPr txBox="1"/>
          <p:nvPr/>
        </p:nvSpPr>
        <p:spPr>
          <a:xfrm>
            <a:off x="6407150" y="237857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Where was it taken?</a:t>
            </a:r>
            <a:endParaRPr b="0" i="0" sz="1600" u="none" cap="none" strike="noStrike">
              <a:solidFill>
                <a:schemeClr val="dk1"/>
              </a:solidFill>
              <a:latin typeface="Calibri"/>
              <a:ea typeface="Calibri"/>
              <a:cs typeface="Calibri"/>
              <a:sym typeface="Calibri"/>
            </a:endParaRPr>
          </a:p>
        </p:txBody>
      </p:sp>
      <p:sp>
        <p:nvSpPr>
          <p:cNvPr id="871" name="Google Shape;871;p44"/>
          <p:cNvSpPr txBox="1"/>
          <p:nvPr/>
        </p:nvSpPr>
        <p:spPr>
          <a:xfrm>
            <a:off x="6407150" y="2698552"/>
            <a:ext cx="2152904"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Geolocation: reason from clues, then confirm on maps.</a:t>
            </a:r>
            <a:endParaRPr b="0" i="0" sz="1200" u="none" cap="none" strike="noStrike">
              <a:solidFill>
                <a:schemeClr val="dk1"/>
              </a:solidFill>
              <a:latin typeface="Calibri"/>
              <a:ea typeface="Calibri"/>
              <a:cs typeface="Calibri"/>
              <a:sym typeface="Calibri"/>
            </a:endParaRPr>
          </a:p>
        </p:txBody>
      </p:sp>
      <p:sp>
        <p:nvSpPr>
          <p:cNvPr id="872" name="Google Shape;872;p44"/>
          <p:cNvSpPr/>
          <p:nvPr/>
        </p:nvSpPr>
        <p:spPr>
          <a:xfrm>
            <a:off x="8890000" y="1879501"/>
            <a:ext cx="2489200" cy="1935262"/>
          </a:xfrm>
          <a:prstGeom prst="roundRect">
            <a:avLst>
              <a:gd fmla="val 39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44"/>
          <p:cNvSpPr txBox="1"/>
          <p:nvPr/>
        </p:nvSpPr>
        <p:spPr>
          <a:xfrm>
            <a:off x="9099550" y="2089051"/>
            <a:ext cx="21529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874" name="Google Shape;874;p44"/>
          <p:cNvSpPr txBox="1"/>
          <p:nvPr/>
        </p:nvSpPr>
        <p:spPr>
          <a:xfrm>
            <a:off x="9099550" y="237857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When was it taken?</a:t>
            </a:r>
            <a:endParaRPr b="0" i="0" sz="1600" u="none" cap="none" strike="noStrike">
              <a:solidFill>
                <a:schemeClr val="dk1"/>
              </a:solidFill>
              <a:latin typeface="Calibri"/>
              <a:ea typeface="Calibri"/>
              <a:cs typeface="Calibri"/>
              <a:sym typeface="Calibri"/>
            </a:endParaRPr>
          </a:p>
        </p:txBody>
      </p:sp>
      <p:sp>
        <p:nvSpPr>
          <p:cNvPr id="875" name="Google Shape;875;p44"/>
          <p:cNvSpPr txBox="1"/>
          <p:nvPr/>
        </p:nvSpPr>
        <p:spPr>
          <a:xfrm>
            <a:off x="9099550" y="2698552"/>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Chronolocation: shadows,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SunCalc</a:t>
            </a:r>
            <a:r>
              <a:rPr b="0" i="0" lang="en-US" sz="1200" u="none" cap="none" strike="noStrike">
                <a:solidFill>
                  <a:srgbClr val="3B4854"/>
                </a:solidFill>
                <a:latin typeface="IBM Plex Sans"/>
                <a:ea typeface="IBM Plex Sans"/>
                <a:cs typeface="IBM Plex Sans"/>
                <a:sym typeface="IBM Plex Sans"/>
              </a:rPr>
              <a:t>, and weather records.</a:t>
            </a:r>
            <a:endParaRPr b="0" i="0" sz="1200" u="none" cap="none" strike="noStrike">
              <a:solidFill>
                <a:schemeClr val="dk1"/>
              </a:solidFill>
              <a:latin typeface="Calibri"/>
              <a:ea typeface="Calibri"/>
              <a:cs typeface="Calibri"/>
              <a:sym typeface="Calibri"/>
            </a:endParaRPr>
          </a:p>
        </p:txBody>
      </p:sp>
      <p:sp>
        <p:nvSpPr>
          <p:cNvPr id="876" name="Google Shape;876;p44"/>
          <p:cNvSpPr/>
          <p:nvPr/>
        </p:nvSpPr>
        <p:spPr>
          <a:xfrm>
            <a:off x="812800" y="4219079"/>
            <a:ext cx="7061200" cy="1622921"/>
          </a:xfrm>
          <a:prstGeom prst="roundRect">
            <a:avLst>
              <a:gd fmla="val 4695"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7" name="Google Shape;877;p44"/>
          <p:cNvSpPr txBox="1"/>
          <p:nvPr/>
        </p:nvSpPr>
        <p:spPr>
          <a:xfrm>
            <a:off x="1117600" y="4473079"/>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Just the GPS tags</a:t>
            </a:r>
            <a:endParaRPr b="0" i="0" sz="1200" u="none" cap="none" strike="noStrike">
              <a:solidFill>
                <a:schemeClr val="dk1"/>
              </a:solidFill>
              <a:latin typeface="Calibri"/>
              <a:ea typeface="Calibri"/>
              <a:cs typeface="Calibri"/>
              <a:sym typeface="Calibri"/>
            </a:endParaRPr>
          </a:p>
        </p:txBody>
      </p:sp>
      <p:sp>
        <p:nvSpPr>
          <p:cNvPr id="878" name="Google Shape;878;p44"/>
          <p:cNvSpPr txBox="1"/>
          <p:nvPr/>
        </p:nvSpPr>
        <p:spPr>
          <a:xfrm>
            <a:off x="1117600" y="4737199"/>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4">
                  <a:extLst>
                    <a:ext uri="{A12FA001-AC4F-418D-AE19-62706E023703}">
                      <ahyp:hlinkClr val="tx"/>
                    </a:ext>
                  </a:extLst>
                </a:hlinkClick>
              </a:rPr>
              <a:t>exiftool</a:t>
            </a:r>
            <a:r>
              <a:rPr b="0" i="0" lang="en-US" sz="1200" u="none" cap="none" strike="noStrike">
                <a:solidFill>
                  <a:srgbClr val="F3F1EA"/>
                </a:solidFill>
                <a:latin typeface="IBM Plex Mono"/>
                <a:ea typeface="IBM Plex Mono"/>
                <a:cs typeface="IBM Plex Mono"/>
                <a:sym typeface="IBM Plex Mono"/>
              </a:rPr>
              <a:t> -gpslatitude -gpslongitude -gpsposition photo.jpg</a:t>
            </a:r>
            <a:endParaRPr b="0" i="0" sz="1200" u="none" cap="none" strike="noStrike">
              <a:solidFill>
                <a:schemeClr val="dk1"/>
              </a:solidFill>
              <a:latin typeface="Calibri"/>
              <a:ea typeface="Calibri"/>
              <a:cs typeface="Calibri"/>
              <a:sym typeface="Calibri"/>
            </a:endParaRPr>
          </a:p>
        </p:txBody>
      </p:sp>
      <p:sp>
        <p:nvSpPr>
          <p:cNvPr id="879" name="Google Shape;879;p44"/>
          <p:cNvSpPr txBox="1"/>
          <p:nvPr/>
        </p:nvSpPr>
        <p:spPr>
          <a:xfrm>
            <a:off x="1117600" y="5001320"/>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Plain decimal degrees to paste into a map</a:t>
            </a:r>
            <a:endParaRPr b="0" i="0" sz="1200" u="none" cap="none" strike="noStrike">
              <a:solidFill>
                <a:schemeClr val="dk1"/>
              </a:solidFill>
              <a:latin typeface="Calibri"/>
              <a:ea typeface="Calibri"/>
              <a:cs typeface="Calibri"/>
              <a:sym typeface="Calibri"/>
            </a:endParaRPr>
          </a:p>
        </p:txBody>
      </p:sp>
      <p:sp>
        <p:nvSpPr>
          <p:cNvPr id="880" name="Google Shape;880;p44"/>
          <p:cNvSpPr txBox="1"/>
          <p:nvPr/>
        </p:nvSpPr>
        <p:spPr>
          <a:xfrm>
            <a:off x="1117600" y="5265440"/>
            <a:ext cx="6451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5">
                  <a:extLst>
                    <a:ext uri="{A12FA001-AC4F-418D-AE19-62706E023703}">
                      <ahyp:hlinkClr val="tx"/>
                    </a:ext>
                  </a:extLst>
                </a:hlinkClick>
              </a:rPr>
              <a:t>exiftool</a:t>
            </a:r>
            <a:r>
              <a:rPr b="0" i="0" lang="en-US" sz="1200" u="none" cap="none" strike="noStrike">
                <a:solidFill>
                  <a:srgbClr val="F3F1EA"/>
                </a:solidFill>
                <a:latin typeface="IBM Plex Mono"/>
                <a:ea typeface="IBM Plex Mono"/>
                <a:cs typeface="IBM Plex Mono"/>
                <a:sym typeface="IBM Plex Mono"/>
              </a:rPr>
              <a:t> -n -gpslatitude -gpslongitude photo.jpg</a:t>
            </a:r>
            <a:endParaRPr b="0" i="0" sz="1200" u="none" cap="none" strike="noStrike">
              <a:solidFill>
                <a:schemeClr val="dk1"/>
              </a:solidFill>
              <a:latin typeface="Calibri"/>
              <a:ea typeface="Calibri"/>
              <a:cs typeface="Calibri"/>
              <a:sym typeface="Calibri"/>
            </a:endParaRPr>
          </a:p>
        </p:txBody>
      </p:sp>
      <p:sp>
        <p:nvSpPr>
          <p:cNvPr id="881" name="Google Shape;881;p44"/>
          <p:cNvSpPr/>
          <p:nvPr/>
        </p:nvSpPr>
        <p:spPr>
          <a:xfrm>
            <a:off x="8077200" y="4219079"/>
            <a:ext cx="3302000" cy="1622921"/>
          </a:xfrm>
          <a:prstGeom prst="roundRect">
            <a:avLst>
              <a:gd fmla="val 469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2" name="Google Shape;882;p44"/>
          <p:cNvSpPr txBox="1"/>
          <p:nvPr/>
        </p:nvSpPr>
        <p:spPr>
          <a:xfrm>
            <a:off x="8286750" y="4428629"/>
            <a:ext cx="29982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Platforms strip EXIF</a:t>
            </a:r>
            <a:endParaRPr b="0" i="0" sz="1600" u="none" cap="none" strike="noStrike">
              <a:solidFill>
                <a:schemeClr val="dk1"/>
              </a:solidFill>
              <a:latin typeface="Calibri"/>
              <a:ea typeface="Calibri"/>
              <a:cs typeface="Calibri"/>
              <a:sym typeface="Calibri"/>
            </a:endParaRPr>
          </a:p>
        </p:txBody>
      </p:sp>
      <p:sp>
        <p:nvSpPr>
          <p:cNvPr id="883" name="Google Shape;883;p44"/>
          <p:cNvSpPr txBox="1"/>
          <p:nvPr/>
        </p:nvSpPr>
        <p:spPr>
          <a:xfrm>
            <a:off x="8286750" y="4748609"/>
            <a:ext cx="2998216" cy="883841"/>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Instagram, Facebook, X, and TikTok remove it on upload. Original files on websites, forums, and file shares often keep GPS.</a:t>
            </a:r>
            <a:endParaRPr b="0" i="0" sz="1200" u="none" cap="none" strike="noStrike">
              <a:solidFill>
                <a:schemeClr val="dk1"/>
              </a:solidFill>
              <a:latin typeface="Calibri"/>
              <a:ea typeface="Calibri"/>
              <a:cs typeface="Calibri"/>
              <a:sym typeface="Calibri"/>
            </a:endParaRPr>
          </a:p>
        </p:txBody>
      </p:sp>
      <p:sp>
        <p:nvSpPr>
          <p:cNvPr id="884" name="Google Shape;884;p4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889" name="Shape 889"/>
        <p:cNvGrpSpPr/>
        <p:nvPr/>
      </p:nvGrpSpPr>
      <p:grpSpPr>
        <a:xfrm>
          <a:off x="0" y="0"/>
          <a:ext cx="0" cy="0"/>
          <a:chOff x="0" y="0"/>
          <a:chExt cx="0" cy="0"/>
        </a:xfrm>
      </p:grpSpPr>
      <p:sp>
        <p:nvSpPr>
          <p:cNvPr id="890" name="Google Shape;890;p4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891" name="Google Shape;891;p4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Geolocation and Chronolocation</a:t>
            </a:r>
            <a:endParaRPr b="0" i="0" sz="3200" u="none" cap="none" strike="noStrike">
              <a:solidFill>
                <a:schemeClr val="dk1"/>
              </a:solidFill>
              <a:latin typeface="Calibri"/>
              <a:ea typeface="Calibri"/>
              <a:cs typeface="Calibri"/>
              <a:sym typeface="Calibri"/>
            </a:endParaRPr>
          </a:p>
        </p:txBody>
      </p:sp>
      <p:sp>
        <p:nvSpPr>
          <p:cNvPr id="892" name="Google Shape;892;p45"/>
          <p:cNvSpPr txBox="1"/>
          <p:nvPr/>
        </p:nvSpPr>
        <p:spPr>
          <a:xfrm>
            <a:off x="812800" y="1879501"/>
            <a:ext cx="64008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Where: geolocation</a:t>
            </a:r>
            <a:endParaRPr b="0" i="0" sz="1600" u="none" cap="none" strike="noStrike">
              <a:solidFill>
                <a:schemeClr val="dk1"/>
              </a:solidFill>
              <a:latin typeface="Calibri"/>
              <a:ea typeface="Calibri"/>
              <a:cs typeface="Calibri"/>
              <a:sym typeface="Calibri"/>
            </a:endParaRPr>
          </a:p>
        </p:txBody>
      </p:sp>
      <p:sp>
        <p:nvSpPr>
          <p:cNvPr id="893" name="Google Shape;893;p45"/>
          <p:cNvSpPr/>
          <p:nvPr/>
        </p:nvSpPr>
        <p:spPr>
          <a:xfrm>
            <a:off x="812800" y="2224881"/>
            <a:ext cx="6197600" cy="487660"/>
          </a:xfrm>
          <a:prstGeom prst="roundRect">
            <a:avLst>
              <a:gd fmla="val 156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4" name="Google Shape;894;p45"/>
          <p:cNvSpPr txBox="1"/>
          <p:nvPr/>
        </p:nvSpPr>
        <p:spPr>
          <a:xfrm>
            <a:off x="996950" y="236200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895" name="Google Shape;895;p45"/>
          <p:cNvSpPr txBox="1"/>
          <p:nvPr/>
        </p:nvSpPr>
        <p:spPr>
          <a:xfrm>
            <a:off x="1327150" y="2358231"/>
            <a:ext cx="369824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Inventory the clues:</a:t>
            </a:r>
            <a:r>
              <a:rPr b="0" i="0" lang="en-US" sz="1200" u="none" cap="none" strike="noStrike">
                <a:solidFill>
                  <a:srgbClr val="3B4854"/>
                </a:solidFill>
                <a:latin typeface="IBM Plex Sans"/>
                <a:ea typeface="IBM Plex Sans"/>
                <a:cs typeface="IBM Plex Sans"/>
                <a:sym typeface="IBM Plex Sans"/>
              </a:rPr>
              <a:t> signs, plates, buildings, plants</a:t>
            </a:r>
            <a:endParaRPr b="0" i="0" sz="1200" u="none" cap="none" strike="noStrike">
              <a:solidFill>
                <a:schemeClr val="dk1"/>
              </a:solidFill>
              <a:latin typeface="Calibri"/>
              <a:ea typeface="Calibri"/>
              <a:cs typeface="Calibri"/>
              <a:sym typeface="Calibri"/>
            </a:endParaRPr>
          </a:p>
        </p:txBody>
      </p:sp>
      <p:sp>
        <p:nvSpPr>
          <p:cNvPr id="896" name="Google Shape;896;p45"/>
          <p:cNvSpPr/>
          <p:nvPr/>
        </p:nvSpPr>
        <p:spPr>
          <a:xfrm>
            <a:off x="812800" y="2814141"/>
            <a:ext cx="6197600" cy="487660"/>
          </a:xfrm>
          <a:prstGeom prst="roundRect">
            <a:avLst>
              <a:gd fmla="val 156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97" name="Google Shape;897;p45"/>
          <p:cNvSpPr txBox="1"/>
          <p:nvPr/>
        </p:nvSpPr>
        <p:spPr>
          <a:xfrm>
            <a:off x="996950" y="295126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898" name="Google Shape;898;p45"/>
          <p:cNvSpPr txBox="1"/>
          <p:nvPr/>
        </p:nvSpPr>
        <p:spPr>
          <a:xfrm>
            <a:off x="1327150" y="2947491"/>
            <a:ext cx="39359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Narrow the region first:</a:t>
            </a:r>
            <a:r>
              <a:rPr b="0" i="0" lang="en-US" sz="1200" u="none" cap="none" strike="noStrike">
                <a:solidFill>
                  <a:srgbClr val="3B4854"/>
                </a:solidFill>
                <a:latin typeface="IBM Plex Sans"/>
                <a:ea typeface="IBM Plex Sans"/>
                <a:cs typeface="IBM Plex Sans"/>
                <a:sym typeface="IBM Plex Sans"/>
              </a:rPr>
              <a:t> language, driving side, climate</a:t>
            </a:r>
            <a:endParaRPr b="0" i="0" sz="1200" u="none" cap="none" strike="noStrike">
              <a:solidFill>
                <a:schemeClr val="dk1"/>
              </a:solidFill>
              <a:latin typeface="Calibri"/>
              <a:ea typeface="Calibri"/>
              <a:cs typeface="Calibri"/>
              <a:sym typeface="Calibri"/>
            </a:endParaRPr>
          </a:p>
        </p:txBody>
      </p:sp>
      <p:sp>
        <p:nvSpPr>
          <p:cNvPr id="899" name="Google Shape;899;p45"/>
          <p:cNvSpPr/>
          <p:nvPr/>
        </p:nvSpPr>
        <p:spPr>
          <a:xfrm>
            <a:off x="812800" y="3403402"/>
            <a:ext cx="6197600" cy="487660"/>
          </a:xfrm>
          <a:prstGeom prst="roundRect">
            <a:avLst>
              <a:gd fmla="val 156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0" name="Google Shape;900;p45"/>
          <p:cNvSpPr txBox="1"/>
          <p:nvPr/>
        </p:nvSpPr>
        <p:spPr>
          <a:xfrm>
            <a:off x="996950" y="354052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901" name="Google Shape;901;p45"/>
          <p:cNvSpPr txBox="1"/>
          <p:nvPr/>
        </p:nvSpPr>
        <p:spPr>
          <a:xfrm>
            <a:off x="1327150" y="3536752"/>
            <a:ext cx="384352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Search the specifics:</a:t>
            </a:r>
            <a:r>
              <a:rPr b="0" i="0" lang="en-US" sz="1200" u="none" cap="none" strike="noStrike">
                <a:solidFill>
                  <a:srgbClr val="3B4854"/>
                </a:solidFill>
                <a:latin typeface="IBM Plex Sans"/>
                <a:ea typeface="IBM Plex Sans"/>
                <a:cs typeface="IBM Plex Sans"/>
                <a:sym typeface="IBM Plex Sans"/>
              </a:rPr>
              <a:t> business names, phone formats</a:t>
            </a:r>
            <a:endParaRPr b="0" i="0" sz="1200" u="none" cap="none" strike="noStrike">
              <a:solidFill>
                <a:schemeClr val="dk1"/>
              </a:solidFill>
              <a:latin typeface="Calibri"/>
              <a:ea typeface="Calibri"/>
              <a:cs typeface="Calibri"/>
              <a:sym typeface="Calibri"/>
            </a:endParaRPr>
          </a:p>
        </p:txBody>
      </p:sp>
      <p:sp>
        <p:nvSpPr>
          <p:cNvPr id="902" name="Google Shape;902;p45"/>
          <p:cNvSpPr/>
          <p:nvPr/>
        </p:nvSpPr>
        <p:spPr>
          <a:xfrm>
            <a:off x="812800" y="3992662"/>
            <a:ext cx="6197600" cy="487660"/>
          </a:xfrm>
          <a:prstGeom prst="roundRect">
            <a:avLst>
              <a:gd fmla="val 156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3" name="Google Shape;903;p45"/>
          <p:cNvSpPr txBox="1"/>
          <p:nvPr/>
        </p:nvSpPr>
        <p:spPr>
          <a:xfrm>
            <a:off x="996950" y="412978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904" name="Google Shape;904;p45"/>
          <p:cNvSpPr txBox="1"/>
          <p:nvPr/>
        </p:nvSpPr>
        <p:spPr>
          <a:xfrm>
            <a:off x="1327150" y="4126012"/>
            <a:ext cx="3896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Confirm on the map:</a:t>
            </a:r>
            <a:r>
              <a:rPr b="0" i="0" lang="en-US" sz="1200" u="none" cap="none" strike="noStrike">
                <a:solidFill>
                  <a:srgbClr val="3B4854"/>
                </a:solidFill>
                <a:latin typeface="IBM Plex Sans"/>
                <a:ea typeface="IBM Plex Sans"/>
                <a:cs typeface="IBM Plex Sans"/>
                <a:sym typeface="IBM Plex Sans"/>
              </a:rPr>
              <a:t> satellite and street-level imagery</a:t>
            </a:r>
            <a:endParaRPr b="0" i="0" sz="1200" u="none" cap="none" strike="noStrike">
              <a:solidFill>
                <a:schemeClr val="dk1"/>
              </a:solidFill>
              <a:latin typeface="Calibri"/>
              <a:ea typeface="Calibri"/>
              <a:cs typeface="Calibri"/>
              <a:sym typeface="Calibri"/>
            </a:endParaRPr>
          </a:p>
        </p:txBody>
      </p:sp>
      <p:sp>
        <p:nvSpPr>
          <p:cNvPr id="905" name="Google Shape;905;p45"/>
          <p:cNvSpPr/>
          <p:nvPr/>
        </p:nvSpPr>
        <p:spPr>
          <a:xfrm>
            <a:off x="812800" y="4581922"/>
            <a:ext cx="6197600" cy="487660"/>
          </a:xfrm>
          <a:prstGeom prst="roundRect">
            <a:avLst>
              <a:gd fmla="val 156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06" name="Google Shape;906;p45"/>
          <p:cNvSpPr txBox="1"/>
          <p:nvPr/>
        </p:nvSpPr>
        <p:spPr>
          <a:xfrm>
            <a:off x="996950" y="471904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907" name="Google Shape;907;p45"/>
          <p:cNvSpPr txBox="1"/>
          <p:nvPr/>
        </p:nvSpPr>
        <p:spPr>
          <a:xfrm>
            <a:off x="1327150" y="4715272"/>
            <a:ext cx="433222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Query map data:</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Overpass Turbo</a:t>
            </a:r>
            <a:r>
              <a:rPr b="0" i="0" lang="en-US" sz="1200" u="none" cap="none" strike="noStrike">
                <a:solidFill>
                  <a:srgbClr val="3B4854"/>
                </a:solidFill>
                <a:latin typeface="IBM Plex Sans"/>
                <a:ea typeface="IBM Plex Sans"/>
                <a:cs typeface="IBM Plex Sans"/>
                <a:sym typeface="IBM Plex Sans"/>
              </a:rPr>
              <a:t> finds feature combinations</a:t>
            </a:r>
            <a:endParaRPr b="0" i="0" sz="1200" u="none" cap="none" strike="noStrike">
              <a:solidFill>
                <a:schemeClr val="dk1"/>
              </a:solidFill>
              <a:latin typeface="Calibri"/>
              <a:ea typeface="Calibri"/>
              <a:cs typeface="Calibri"/>
              <a:sym typeface="Calibri"/>
            </a:endParaRPr>
          </a:p>
        </p:txBody>
      </p:sp>
      <p:sp>
        <p:nvSpPr>
          <p:cNvPr id="908" name="Google Shape;908;p45"/>
          <p:cNvSpPr txBox="1"/>
          <p:nvPr/>
        </p:nvSpPr>
        <p:spPr>
          <a:xfrm>
            <a:off x="7315200" y="1879501"/>
            <a:ext cx="42265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When: chronolocation</a:t>
            </a:r>
            <a:endParaRPr b="0" i="0" sz="1600" u="none" cap="none" strike="noStrike">
              <a:solidFill>
                <a:schemeClr val="dk1"/>
              </a:solidFill>
              <a:latin typeface="Calibri"/>
              <a:ea typeface="Calibri"/>
              <a:cs typeface="Calibri"/>
              <a:sym typeface="Calibri"/>
            </a:endParaRPr>
          </a:p>
        </p:txBody>
      </p:sp>
      <p:sp>
        <p:nvSpPr>
          <p:cNvPr id="909" name="Google Shape;909;p45"/>
          <p:cNvSpPr/>
          <p:nvPr/>
        </p:nvSpPr>
        <p:spPr>
          <a:xfrm>
            <a:off x="7315200" y="2224881"/>
            <a:ext cx="4064000" cy="1676301"/>
          </a:xfrm>
          <a:prstGeom prst="roundRect">
            <a:avLst>
              <a:gd fmla="val 454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0" name="Google Shape;910;p45"/>
          <p:cNvSpPr txBox="1"/>
          <p:nvPr/>
        </p:nvSpPr>
        <p:spPr>
          <a:xfrm>
            <a:off x="7524750" y="2434431"/>
            <a:ext cx="379069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Shadows</a:t>
            </a:r>
            <a:r>
              <a:rPr b="0" i="0" lang="en-US" sz="1200" u="none" cap="none" strike="noStrike">
                <a:solidFill>
                  <a:srgbClr val="3B4854"/>
                </a:solidFill>
                <a:latin typeface="IBM Plex Sans"/>
                <a:ea typeface="IBM Plex Sans"/>
                <a:cs typeface="IBM Plex Sans"/>
                <a:sym typeface="IBM Plex Sans"/>
              </a:rPr>
              <a:t> point away from the sun; their length shows its height.</a:t>
            </a:r>
            <a:endParaRPr b="0" i="0" sz="1200" u="none" cap="none" strike="noStrike">
              <a:solidFill>
                <a:schemeClr val="dk1"/>
              </a:solidFill>
              <a:latin typeface="Calibri"/>
              <a:ea typeface="Calibri"/>
              <a:cs typeface="Calibri"/>
              <a:sym typeface="Calibri"/>
            </a:endParaRPr>
          </a:p>
        </p:txBody>
      </p:sp>
      <p:sp>
        <p:nvSpPr>
          <p:cNvPr id="911" name="Google Shape;911;p45"/>
          <p:cNvSpPr txBox="1"/>
          <p:nvPr/>
        </p:nvSpPr>
        <p:spPr>
          <a:xfrm>
            <a:off x="7524750" y="2952552"/>
            <a:ext cx="379069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SunCalc</a:t>
            </a:r>
            <a:r>
              <a:rPr b="0" i="0" lang="en-US" sz="1200" u="none" cap="none" strike="noStrike">
                <a:solidFill>
                  <a:srgbClr val="3B4854"/>
                </a:solidFill>
                <a:latin typeface="IBM Plex Sans"/>
                <a:ea typeface="IBM Plex Sans"/>
                <a:cs typeface="IBM Plex Sans"/>
                <a:sym typeface="IBM Plex Sans"/>
              </a:rPr>
              <a:t> models the sun for any place and date. Slide the time until the shadows match.</a:t>
            </a:r>
            <a:endParaRPr b="0" i="0" sz="1200" u="none" cap="none" strike="noStrike">
              <a:solidFill>
                <a:schemeClr val="dk1"/>
              </a:solidFill>
              <a:latin typeface="Calibri"/>
              <a:ea typeface="Calibri"/>
              <a:cs typeface="Calibri"/>
              <a:sym typeface="Calibri"/>
            </a:endParaRPr>
          </a:p>
        </p:txBody>
      </p:sp>
      <p:sp>
        <p:nvSpPr>
          <p:cNvPr id="912" name="Google Shape;912;p45"/>
          <p:cNvSpPr txBox="1"/>
          <p:nvPr/>
        </p:nvSpPr>
        <p:spPr>
          <a:xfrm>
            <a:off x="7524750" y="3470672"/>
            <a:ext cx="379069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Weather records</a:t>
            </a:r>
            <a:r>
              <a:rPr b="0" i="0" lang="en-US" sz="1200" u="none" cap="none" strike="noStrike">
                <a:solidFill>
                  <a:srgbClr val="3B4854"/>
                </a:solidFill>
                <a:latin typeface="IBM Plex Sans"/>
                <a:ea typeface="IBM Plex Sans"/>
                <a:cs typeface="IBM Plex Sans"/>
                <a:sym typeface="IBM Plex Sans"/>
              </a:rPr>
              <a:t> confirm the date.</a:t>
            </a:r>
            <a:endParaRPr b="0" i="0" sz="1200" u="none" cap="none" strike="noStrike">
              <a:solidFill>
                <a:schemeClr val="dk1"/>
              </a:solidFill>
              <a:latin typeface="Calibri"/>
              <a:ea typeface="Calibri"/>
              <a:cs typeface="Calibri"/>
              <a:sym typeface="Calibri"/>
            </a:endParaRPr>
          </a:p>
        </p:txBody>
      </p:sp>
      <p:sp>
        <p:nvSpPr>
          <p:cNvPr id="913" name="Google Shape;913;p45"/>
          <p:cNvSpPr/>
          <p:nvPr/>
        </p:nvSpPr>
        <p:spPr>
          <a:xfrm>
            <a:off x="7315200" y="4002782"/>
            <a:ext cx="4064000" cy="1150541"/>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4" name="Google Shape;914;p45"/>
          <p:cNvSpPr txBox="1"/>
          <p:nvPr/>
        </p:nvSpPr>
        <p:spPr>
          <a:xfrm>
            <a:off x="7524750" y="4212332"/>
            <a:ext cx="379069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BEFORE YOU REPORT</a:t>
            </a:r>
            <a:endParaRPr b="0" i="0" sz="1200" u="none" cap="none" strike="noStrike">
              <a:solidFill>
                <a:schemeClr val="dk1"/>
              </a:solidFill>
              <a:latin typeface="Calibri"/>
              <a:ea typeface="Calibri"/>
              <a:cs typeface="Calibri"/>
              <a:sym typeface="Calibri"/>
            </a:endParaRPr>
          </a:p>
        </p:txBody>
      </p:sp>
      <p:sp>
        <p:nvSpPr>
          <p:cNvPr id="915" name="Google Shape;915;p45"/>
          <p:cNvSpPr txBox="1"/>
          <p:nvPr/>
        </p:nvSpPr>
        <p:spPr>
          <a:xfrm>
            <a:off x="7524750" y="4501852"/>
            <a:ext cx="379069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Get two independent lines that agree, and rule out look-alike places like chain stores.</a:t>
            </a:r>
            <a:endParaRPr b="0" i="0" sz="1200" u="none" cap="none" strike="noStrike">
              <a:solidFill>
                <a:schemeClr val="dk1"/>
              </a:solidFill>
              <a:latin typeface="Calibri"/>
              <a:ea typeface="Calibri"/>
              <a:cs typeface="Calibri"/>
              <a:sym typeface="Calibri"/>
            </a:endParaRPr>
          </a:p>
        </p:txBody>
      </p:sp>
      <p:sp>
        <p:nvSpPr>
          <p:cNvPr id="916" name="Google Shape;916;p4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
        <p:nvSpPr>
          <p:cNvPr id="917" name="Google Shape;917;p45"/>
          <p:cNvSpPr txBox="1"/>
          <p:nvPr/>
        </p:nvSpPr>
        <p:spPr>
          <a:xfrm>
            <a:off x="900850" y="5259725"/>
            <a:ext cx="10344600" cy="4311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b="1" lang="en-US" sz="1600">
                <a:solidFill>
                  <a:srgbClr val="8F5300"/>
                </a:solidFill>
                <a:latin typeface="IBM Plex Sans"/>
                <a:ea typeface="IBM Plex Sans"/>
                <a:cs typeface="IBM Plex Sans"/>
                <a:sym typeface="IBM Plex Sans"/>
              </a:rPr>
              <a:t>EX: Johnny Somali, Hated streamer that would get doxed. People would beat him up.</a:t>
            </a:r>
            <a:endParaRPr sz="16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922" name="Shape 922"/>
        <p:cNvGrpSpPr/>
        <p:nvPr/>
      </p:nvGrpSpPr>
      <p:grpSpPr>
        <a:xfrm>
          <a:off x="0" y="0"/>
          <a:ext cx="0" cy="0"/>
          <a:chOff x="0" y="0"/>
          <a:chExt cx="0" cy="0"/>
        </a:xfrm>
      </p:grpSpPr>
      <p:sp>
        <p:nvSpPr>
          <p:cNvPr id="923" name="Google Shape;923;p46"/>
          <p:cNvSpPr txBox="1"/>
          <p:nvPr/>
        </p:nvSpPr>
        <p:spPr>
          <a:xfrm>
            <a:off x="812800" y="812800"/>
            <a:ext cx="108204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924" name="Google Shape;924;p46"/>
          <p:cNvSpPr txBox="1"/>
          <p:nvPr/>
        </p:nvSpPr>
        <p:spPr>
          <a:xfrm>
            <a:off x="812800" y="1127720"/>
            <a:ext cx="10820400" cy="44700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Document Metadata Workflow</a:t>
            </a:r>
            <a:endParaRPr b="0" i="0" sz="3200" u="none" cap="none" strike="noStrike">
              <a:solidFill>
                <a:schemeClr val="dk1"/>
              </a:solidFill>
              <a:latin typeface="Calibri"/>
              <a:ea typeface="Calibri"/>
              <a:cs typeface="Calibri"/>
              <a:sym typeface="Calibri"/>
            </a:endParaRPr>
          </a:p>
        </p:txBody>
      </p:sp>
      <p:sp>
        <p:nvSpPr>
          <p:cNvPr id="925" name="Google Shape;925;p46"/>
          <p:cNvSpPr/>
          <p:nvPr/>
        </p:nvSpPr>
        <p:spPr>
          <a:xfrm>
            <a:off x="812800" y="1879501"/>
            <a:ext cx="10566300" cy="2570100"/>
          </a:xfrm>
          <a:prstGeom prst="roundRect">
            <a:avLst>
              <a:gd fmla="val 2965"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6" name="Google Shape;926;p46"/>
          <p:cNvSpPr txBox="1"/>
          <p:nvPr/>
        </p:nvSpPr>
        <p:spPr>
          <a:xfrm>
            <a:off x="1117600" y="2133501"/>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1. Find what the domain published</a:t>
            </a:r>
            <a:endParaRPr b="0" i="0" sz="1200" u="none" cap="none" strike="noStrike">
              <a:solidFill>
                <a:schemeClr val="dk1"/>
              </a:solidFill>
              <a:latin typeface="Calibri"/>
              <a:ea typeface="Calibri"/>
              <a:cs typeface="Calibri"/>
              <a:sym typeface="Calibri"/>
            </a:endParaRPr>
          </a:p>
        </p:txBody>
      </p:sp>
      <p:sp>
        <p:nvSpPr>
          <p:cNvPr id="927" name="Google Shape;927;p46"/>
          <p:cNvSpPr txBox="1"/>
          <p:nvPr/>
        </p:nvSpPr>
        <p:spPr>
          <a:xfrm>
            <a:off x="1117600" y="2397621"/>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site:security-inc.com filetype:pdf</a:t>
            </a:r>
            <a:endParaRPr b="0" i="0" sz="1200" u="none" cap="none" strike="noStrike">
              <a:solidFill>
                <a:schemeClr val="dk1"/>
              </a:solidFill>
              <a:latin typeface="Calibri"/>
              <a:ea typeface="Calibri"/>
              <a:cs typeface="Calibri"/>
              <a:sym typeface="Calibri"/>
            </a:endParaRPr>
          </a:p>
        </p:txBody>
      </p:sp>
      <p:sp>
        <p:nvSpPr>
          <p:cNvPr id="928" name="Google Shape;928;p46"/>
          <p:cNvSpPr txBox="1"/>
          <p:nvPr/>
        </p:nvSpPr>
        <p:spPr>
          <a:xfrm>
            <a:off x="1117600" y="2661741"/>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2. Gather at scale (</a:t>
            </a:r>
            <a:r>
              <a:rPr b="0" i="0" lang="en-US" sz="1200" u="sng" cap="none" strike="noStrike">
                <a:solidFill>
                  <a:srgbClr val="9FB0BC"/>
                </a:solidFill>
                <a:latin typeface="IBM Plex Mono"/>
                <a:ea typeface="IBM Plex Mono"/>
                <a:cs typeface="IBM Plex Mono"/>
                <a:sym typeface="IBM Plex Mono"/>
                <a:hlinkClick r:id="rId3">
                  <a:extLst>
                    <a:ext uri="{A12FA001-AC4F-418D-AE19-62706E023703}">
                      <ahyp:hlinkClr val="tx"/>
                    </a:ext>
                  </a:extLst>
                </a:hlinkClick>
              </a:rPr>
              <a:t>metagoofil</a:t>
            </a:r>
            <a:r>
              <a:rPr b="0" i="0" lang="en-US" sz="1200" u="none" cap="none" strike="noStrike">
                <a:solidFill>
                  <a:srgbClr val="9FB0BC"/>
                </a:solidFill>
                <a:latin typeface="IBM Plex Mono"/>
                <a:ea typeface="IBM Plex Mono"/>
                <a:cs typeface="IBM Plex Mono"/>
                <a:sym typeface="IBM Plex Mono"/>
              </a:rPr>
              <a:t> downloads; it no longer analyzes)</a:t>
            </a:r>
            <a:endParaRPr b="0" i="0" sz="1200" u="none" cap="none" strike="noStrike">
              <a:solidFill>
                <a:schemeClr val="dk1"/>
              </a:solidFill>
              <a:latin typeface="Calibri"/>
              <a:ea typeface="Calibri"/>
              <a:cs typeface="Calibri"/>
              <a:sym typeface="Calibri"/>
            </a:endParaRPr>
          </a:p>
        </p:txBody>
      </p:sp>
      <p:sp>
        <p:nvSpPr>
          <p:cNvPr id="929" name="Google Shape;929;p46"/>
          <p:cNvSpPr txBox="1"/>
          <p:nvPr/>
        </p:nvSpPr>
        <p:spPr>
          <a:xfrm>
            <a:off x="1117600" y="2925862"/>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4">
                  <a:extLst>
                    <a:ext uri="{A12FA001-AC4F-418D-AE19-62706E023703}">
                      <ahyp:hlinkClr val="tx"/>
                    </a:ext>
                  </a:extLst>
                </a:hlinkClick>
              </a:rPr>
              <a:t>metagoofil</a:t>
            </a:r>
            <a:r>
              <a:rPr b="0" i="0" lang="en-US" sz="1200" u="none" cap="none" strike="noStrike">
                <a:solidFill>
                  <a:srgbClr val="F3F1EA"/>
                </a:solidFill>
                <a:latin typeface="IBM Plex Mono"/>
                <a:ea typeface="IBM Plex Mono"/>
                <a:cs typeface="IBM Plex Mono"/>
                <a:sym typeface="IBM Plex Mono"/>
              </a:rPr>
              <a:t> -d security-inc.com -t pdf,docx,xlsx -l 100 -n 25 -o ./security-inc-docs -w</a:t>
            </a:r>
            <a:endParaRPr b="0" i="0" sz="1200" u="none" cap="none" strike="noStrike">
              <a:solidFill>
                <a:schemeClr val="dk1"/>
              </a:solidFill>
              <a:latin typeface="Calibri"/>
              <a:ea typeface="Calibri"/>
              <a:cs typeface="Calibri"/>
              <a:sym typeface="Calibri"/>
            </a:endParaRPr>
          </a:p>
        </p:txBody>
      </p:sp>
      <p:sp>
        <p:nvSpPr>
          <p:cNvPr id="930" name="Google Shape;930;p46"/>
          <p:cNvSpPr txBox="1"/>
          <p:nvPr/>
        </p:nvSpPr>
        <p:spPr>
          <a:xfrm>
            <a:off x="1117600" y="3189982"/>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3. Analyze with </a:t>
            </a:r>
            <a:r>
              <a:rPr b="0" i="0" lang="en-US" sz="1200" u="sng" cap="none" strike="noStrike">
                <a:solidFill>
                  <a:srgbClr val="9FB0BC"/>
                </a:solidFill>
                <a:latin typeface="IBM Plex Mono"/>
                <a:ea typeface="IBM Plex Mono"/>
                <a:cs typeface="IBM Plex Mono"/>
                <a:sym typeface="IBM Plex Mono"/>
                <a:hlinkClick r:id="rId5">
                  <a:extLst>
                    <a:ext uri="{A12FA001-AC4F-418D-AE19-62706E023703}">
                      <ahyp:hlinkClr val="tx"/>
                    </a:ext>
                  </a:extLst>
                </a:hlinkClick>
              </a:rPr>
              <a:t>exiftool</a:t>
            </a:r>
            <a:endParaRPr b="0" i="0" sz="1200" u="none" cap="none" strike="noStrike">
              <a:solidFill>
                <a:schemeClr val="dk1"/>
              </a:solidFill>
              <a:latin typeface="Calibri"/>
              <a:ea typeface="Calibri"/>
              <a:cs typeface="Calibri"/>
              <a:sym typeface="Calibri"/>
            </a:endParaRPr>
          </a:p>
        </p:txBody>
      </p:sp>
      <p:sp>
        <p:nvSpPr>
          <p:cNvPr id="931" name="Google Shape;931;p46"/>
          <p:cNvSpPr txBox="1"/>
          <p:nvPr/>
        </p:nvSpPr>
        <p:spPr>
          <a:xfrm>
            <a:off x="1117600" y="3454102"/>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6">
                  <a:extLst>
                    <a:ext uri="{A12FA001-AC4F-418D-AE19-62706E023703}">
                      <ahyp:hlinkClr val="tx"/>
                    </a:ext>
                  </a:extLst>
                </a:hlinkClick>
              </a:rPr>
              <a:t>exiftool</a:t>
            </a:r>
            <a:r>
              <a:rPr b="0" i="0" lang="en-US" sz="1200" u="none" cap="none" strike="noStrike">
                <a:solidFill>
                  <a:srgbClr val="F3F1EA"/>
                </a:solidFill>
                <a:latin typeface="IBM Plex Mono"/>
                <a:ea typeface="IBM Plex Mono"/>
                <a:cs typeface="IBM Plex Mono"/>
                <a:sym typeface="IBM Plex Mono"/>
              </a:rPr>
              <a:t> -r -csv -Author -Creator -Producer ./security-inc-docs/ &gt; security-inc-metadata.csv</a:t>
            </a:r>
            <a:endParaRPr b="0" i="0" sz="1200" u="none" cap="none" strike="noStrike">
              <a:solidFill>
                <a:schemeClr val="dk1"/>
              </a:solidFill>
              <a:latin typeface="Calibri"/>
              <a:ea typeface="Calibri"/>
              <a:cs typeface="Calibri"/>
              <a:sym typeface="Calibri"/>
            </a:endParaRPr>
          </a:p>
        </p:txBody>
      </p:sp>
      <p:sp>
        <p:nvSpPr>
          <p:cNvPr id="932" name="Google Shape;932;p46"/>
          <p:cNvSpPr txBox="1"/>
          <p:nvPr/>
        </p:nvSpPr>
        <p:spPr>
          <a:xfrm>
            <a:off x="1117600" y="3718223"/>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4. Sanitize before publishing (the defender's job)</a:t>
            </a:r>
            <a:endParaRPr b="0" i="0" sz="1200" u="none" cap="none" strike="noStrike">
              <a:solidFill>
                <a:schemeClr val="dk1"/>
              </a:solidFill>
              <a:latin typeface="Calibri"/>
              <a:ea typeface="Calibri"/>
              <a:cs typeface="Calibri"/>
              <a:sym typeface="Calibri"/>
            </a:endParaRPr>
          </a:p>
        </p:txBody>
      </p:sp>
      <p:sp>
        <p:nvSpPr>
          <p:cNvPr id="933" name="Google Shape;933;p46"/>
          <p:cNvSpPr txBox="1"/>
          <p:nvPr/>
        </p:nvSpPr>
        <p:spPr>
          <a:xfrm>
            <a:off x="1117600" y="3982343"/>
            <a:ext cx="99567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7">
                  <a:extLst>
                    <a:ext uri="{A12FA001-AC4F-418D-AE19-62706E023703}">
                      <ahyp:hlinkClr val="tx"/>
                    </a:ext>
                  </a:extLst>
                </a:hlinkClick>
              </a:rPr>
              <a:t>exiftool</a:t>
            </a:r>
            <a:r>
              <a:rPr b="0" i="0" lang="en-US" sz="1200" u="none" cap="none" strike="noStrike">
                <a:solidFill>
                  <a:srgbClr val="F3F1EA"/>
                </a:solidFill>
                <a:latin typeface="IBM Plex Mono"/>
                <a:ea typeface="IBM Plex Mono"/>
                <a:cs typeface="IBM Plex Mono"/>
                <a:sym typeface="IBM Plex Mono"/>
              </a:rPr>
              <a:t> -all= -overwrite_original brochure.pdf</a:t>
            </a:r>
            <a:endParaRPr b="0" i="0" sz="1200" u="none" cap="none" strike="noStrike">
              <a:solidFill>
                <a:schemeClr val="dk1"/>
              </a:solidFill>
              <a:latin typeface="Calibri"/>
              <a:ea typeface="Calibri"/>
              <a:cs typeface="Calibri"/>
              <a:sym typeface="Calibri"/>
            </a:endParaRPr>
          </a:p>
        </p:txBody>
      </p:sp>
      <p:sp>
        <p:nvSpPr>
          <p:cNvPr id="934" name="Google Shape;934;p46"/>
          <p:cNvSpPr/>
          <p:nvPr/>
        </p:nvSpPr>
        <p:spPr>
          <a:xfrm>
            <a:off x="812800" y="4691459"/>
            <a:ext cx="2489100" cy="1150500"/>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5" name="Google Shape;935;p46"/>
          <p:cNvSpPr txBox="1"/>
          <p:nvPr/>
        </p:nvSpPr>
        <p:spPr>
          <a:xfrm>
            <a:off x="1022350" y="4901009"/>
            <a:ext cx="21528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AUTHOR</a:t>
            </a:r>
            <a:endParaRPr b="0" i="0" sz="1200" u="none" cap="none" strike="noStrike">
              <a:solidFill>
                <a:schemeClr val="dk1"/>
              </a:solidFill>
              <a:latin typeface="Calibri"/>
              <a:ea typeface="Calibri"/>
              <a:cs typeface="Calibri"/>
              <a:sym typeface="Calibri"/>
            </a:endParaRPr>
          </a:p>
        </p:txBody>
      </p:sp>
      <p:sp>
        <p:nvSpPr>
          <p:cNvPr id="936" name="Google Shape;936;p46"/>
          <p:cNvSpPr txBox="1"/>
          <p:nvPr/>
        </p:nvSpPr>
        <p:spPr>
          <a:xfrm>
            <a:off x="1022350" y="5190530"/>
            <a:ext cx="2152800" cy="4419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Real employee names and internal usernames</a:t>
            </a:r>
            <a:endParaRPr b="0" i="0" sz="1200" u="none" cap="none" strike="noStrike">
              <a:solidFill>
                <a:schemeClr val="dk1"/>
              </a:solidFill>
              <a:latin typeface="Calibri"/>
              <a:ea typeface="Calibri"/>
              <a:cs typeface="Calibri"/>
              <a:sym typeface="Calibri"/>
            </a:endParaRPr>
          </a:p>
        </p:txBody>
      </p:sp>
      <p:sp>
        <p:nvSpPr>
          <p:cNvPr id="937" name="Google Shape;937;p46"/>
          <p:cNvSpPr/>
          <p:nvPr/>
        </p:nvSpPr>
        <p:spPr>
          <a:xfrm>
            <a:off x="3505200" y="4691459"/>
            <a:ext cx="2489100" cy="1150500"/>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p46"/>
          <p:cNvSpPr txBox="1"/>
          <p:nvPr/>
        </p:nvSpPr>
        <p:spPr>
          <a:xfrm>
            <a:off x="3714750" y="4901009"/>
            <a:ext cx="21528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CREATOR / PRODUCER</a:t>
            </a:r>
            <a:endParaRPr b="0" i="0" sz="1200" u="none" cap="none" strike="noStrike">
              <a:solidFill>
                <a:schemeClr val="dk1"/>
              </a:solidFill>
              <a:latin typeface="Calibri"/>
              <a:ea typeface="Calibri"/>
              <a:cs typeface="Calibri"/>
              <a:sym typeface="Calibri"/>
            </a:endParaRPr>
          </a:p>
        </p:txBody>
      </p:sp>
      <p:sp>
        <p:nvSpPr>
          <p:cNvPr id="939" name="Google Shape;939;p46"/>
          <p:cNvSpPr txBox="1"/>
          <p:nvPr/>
        </p:nvSpPr>
        <p:spPr>
          <a:xfrm>
            <a:off x="3714750" y="5190530"/>
            <a:ext cx="2152800" cy="4419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Exact software and version: patch-level hints</a:t>
            </a:r>
            <a:endParaRPr b="0" i="0" sz="1200" u="none" cap="none" strike="noStrike">
              <a:solidFill>
                <a:schemeClr val="dk1"/>
              </a:solidFill>
              <a:latin typeface="Calibri"/>
              <a:ea typeface="Calibri"/>
              <a:cs typeface="Calibri"/>
              <a:sym typeface="Calibri"/>
            </a:endParaRPr>
          </a:p>
        </p:txBody>
      </p:sp>
      <p:sp>
        <p:nvSpPr>
          <p:cNvPr id="940" name="Google Shape;940;p46"/>
          <p:cNvSpPr/>
          <p:nvPr/>
        </p:nvSpPr>
        <p:spPr>
          <a:xfrm>
            <a:off x="6197600" y="4691459"/>
            <a:ext cx="2489100" cy="1150500"/>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1" name="Google Shape;941;p46"/>
          <p:cNvSpPr txBox="1"/>
          <p:nvPr/>
        </p:nvSpPr>
        <p:spPr>
          <a:xfrm>
            <a:off x="6407150" y="4901009"/>
            <a:ext cx="21528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FILE PATHS</a:t>
            </a:r>
            <a:endParaRPr b="0" i="0" sz="1200" u="none" cap="none" strike="noStrike">
              <a:solidFill>
                <a:schemeClr val="dk1"/>
              </a:solidFill>
              <a:latin typeface="Calibri"/>
              <a:ea typeface="Calibri"/>
              <a:cs typeface="Calibri"/>
              <a:sym typeface="Calibri"/>
            </a:endParaRPr>
          </a:p>
        </p:txBody>
      </p:sp>
      <p:sp>
        <p:nvSpPr>
          <p:cNvPr id="942" name="Google Shape;942;p46"/>
          <p:cNvSpPr txBox="1"/>
          <p:nvPr/>
        </p:nvSpPr>
        <p:spPr>
          <a:xfrm>
            <a:off x="6407150" y="5190530"/>
            <a:ext cx="2152800" cy="4419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Usernames, server names, and share names</a:t>
            </a:r>
            <a:endParaRPr b="0" i="0" sz="1200" u="none" cap="none" strike="noStrike">
              <a:solidFill>
                <a:schemeClr val="dk1"/>
              </a:solidFill>
              <a:latin typeface="Calibri"/>
              <a:ea typeface="Calibri"/>
              <a:cs typeface="Calibri"/>
              <a:sym typeface="Calibri"/>
            </a:endParaRPr>
          </a:p>
        </p:txBody>
      </p:sp>
      <p:sp>
        <p:nvSpPr>
          <p:cNvPr id="943" name="Google Shape;943;p46"/>
          <p:cNvSpPr/>
          <p:nvPr/>
        </p:nvSpPr>
        <p:spPr>
          <a:xfrm>
            <a:off x="8890000" y="4691459"/>
            <a:ext cx="2489100" cy="1150500"/>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p46"/>
          <p:cNvSpPr txBox="1"/>
          <p:nvPr/>
        </p:nvSpPr>
        <p:spPr>
          <a:xfrm>
            <a:off x="9099550" y="4901009"/>
            <a:ext cx="21528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DATES</a:t>
            </a:r>
            <a:endParaRPr b="0" i="0" sz="1200" u="none" cap="none" strike="noStrike">
              <a:solidFill>
                <a:schemeClr val="dk1"/>
              </a:solidFill>
              <a:latin typeface="Calibri"/>
              <a:ea typeface="Calibri"/>
              <a:cs typeface="Calibri"/>
              <a:sym typeface="Calibri"/>
            </a:endParaRPr>
          </a:p>
        </p:txBody>
      </p:sp>
      <p:sp>
        <p:nvSpPr>
          <p:cNvPr id="945" name="Google Shape;945;p46"/>
          <p:cNvSpPr txBox="1"/>
          <p:nvPr/>
        </p:nvSpPr>
        <p:spPr>
          <a:xfrm>
            <a:off x="9099550" y="5190530"/>
            <a:ext cx="2152800" cy="4419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Activity timelines and document age</a:t>
            </a:r>
            <a:endParaRPr b="0" i="0" sz="1200" u="none" cap="none" strike="noStrike">
              <a:solidFill>
                <a:schemeClr val="dk1"/>
              </a:solidFill>
              <a:latin typeface="Calibri"/>
              <a:ea typeface="Calibri"/>
              <a:cs typeface="Calibri"/>
              <a:sym typeface="Calibri"/>
            </a:endParaRPr>
          </a:p>
        </p:txBody>
      </p:sp>
      <p:sp>
        <p:nvSpPr>
          <p:cNvPr id="946" name="Google Shape;946;p46"/>
          <p:cNvSpPr txBox="1"/>
          <p:nvPr/>
        </p:nvSpPr>
        <p:spPr>
          <a:xfrm>
            <a:off x="812800" y="6238280"/>
            <a:ext cx="108204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951" name="Shape 951"/>
        <p:cNvGrpSpPr/>
        <p:nvPr/>
      </p:nvGrpSpPr>
      <p:grpSpPr>
        <a:xfrm>
          <a:off x="0" y="0"/>
          <a:ext cx="0" cy="0"/>
          <a:chOff x="0" y="0"/>
          <a:chExt cx="0" cy="0"/>
        </a:xfrm>
      </p:grpSpPr>
      <p:sp>
        <p:nvSpPr>
          <p:cNvPr id="952" name="Google Shape;952;p4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4 · COLLECTION TECHNIQUES</a:t>
            </a:r>
            <a:endParaRPr b="0" i="0" sz="1200" u="none" cap="none" strike="noStrike">
              <a:solidFill>
                <a:schemeClr val="dk1"/>
              </a:solidFill>
              <a:latin typeface="Calibri"/>
              <a:ea typeface="Calibri"/>
              <a:cs typeface="Calibri"/>
              <a:sym typeface="Calibri"/>
            </a:endParaRPr>
          </a:p>
        </p:txBody>
      </p:sp>
      <p:sp>
        <p:nvSpPr>
          <p:cNvPr id="953" name="Google Shape;953;p4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Automation Frameworks</a:t>
            </a:r>
            <a:endParaRPr b="0" i="0" sz="3200" u="none" cap="none" strike="noStrike">
              <a:solidFill>
                <a:schemeClr val="dk1"/>
              </a:solidFill>
              <a:latin typeface="Calibri"/>
              <a:ea typeface="Calibri"/>
              <a:cs typeface="Calibri"/>
              <a:sym typeface="Calibri"/>
            </a:endParaRPr>
          </a:p>
        </p:txBody>
      </p:sp>
      <p:sp>
        <p:nvSpPr>
          <p:cNvPr id="954" name="Google Shape;954;p48"/>
          <p:cNvSpPr/>
          <p:nvPr/>
        </p:nvSpPr>
        <p:spPr>
          <a:xfrm>
            <a:off x="812800" y="1879501"/>
            <a:ext cx="2489200" cy="2118122"/>
          </a:xfrm>
          <a:prstGeom prst="roundRect">
            <a:avLst>
              <a:gd fmla="val 359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5" name="Google Shape;955;p48"/>
          <p:cNvSpPr txBox="1"/>
          <p:nvPr/>
        </p:nvSpPr>
        <p:spPr>
          <a:xfrm>
            <a:off x="1022350" y="208905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theHarvester</a:t>
            </a:r>
            <a:endParaRPr b="0" i="0" sz="1600" u="none" cap="none" strike="noStrike">
              <a:solidFill>
                <a:schemeClr val="dk1"/>
              </a:solidFill>
              <a:latin typeface="Calibri"/>
              <a:ea typeface="Calibri"/>
              <a:cs typeface="Calibri"/>
              <a:sym typeface="Calibri"/>
            </a:endParaRPr>
          </a:p>
        </p:txBody>
      </p:sp>
      <p:sp>
        <p:nvSpPr>
          <p:cNvPr id="956" name="Google Shape;956;p48"/>
          <p:cNvSpPr txBox="1"/>
          <p:nvPr/>
        </p:nvSpPr>
        <p:spPr>
          <a:xfrm>
            <a:off x="1022350" y="2409031"/>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Fast first pass: emails, subdomains and hosts from many sources.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github.com/laramies/theHarvester</a:t>
            </a:r>
            <a:endParaRPr b="0" i="0" sz="1200" u="none" cap="none" strike="noStrike">
              <a:solidFill>
                <a:schemeClr val="dk1"/>
              </a:solidFill>
              <a:latin typeface="Calibri"/>
              <a:ea typeface="Calibri"/>
              <a:cs typeface="Calibri"/>
              <a:sym typeface="Calibri"/>
            </a:endParaRPr>
          </a:p>
        </p:txBody>
      </p:sp>
      <p:sp>
        <p:nvSpPr>
          <p:cNvPr id="957" name="Google Shape;957;p48"/>
          <p:cNvSpPr txBox="1"/>
          <p:nvPr/>
        </p:nvSpPr>
        <p:spPr>
          <a:xfrm>
            <a:off x="1022400" y="4184162"/>
            <a:ext cx="2152800" cy="639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5">
                  <a:extLst>
                    <a:ext uri="{A12FA001-AC4F-418D-AE19-62706E023703}">
                      <ahyp:hlinkClr val="tx"/>
                    </a:ext>
                  </a:extLst>
                </a:hlinkClick>
              </a:rPr>
              <a:t>theHarvester</a:t>
            </a:r>
            <a:r>
              <a:rPr b="0" i="0" lang="en-US" sz="1200" u="none" cap="none" strike="noStrike">
                <a:solidFill>
                  <a:srgbClr val="8F5300"/>
                </a:solidFill>
                <a:latin typeface="IBM Plex Mono"/>
                <a:ea typeface="IBM Plex Mono"/>
                <a:cs typeface="IBM Plex Mono"/>
                <a:sym typeface="IBM Plex Mono"/>
              </a:rPr>
              <a:t> -d security-inc.com -l 500 -b duckduckgo</a:t>
            </a:r>
            <a:endParaRPr b="0" i="0" sz="1200" u="none" cap="none" strike="noStrike">
              <a:solidFill>
                <a:schemeClr val="dk1"/>
              </a:solidFill>
              <a:latin typeface="Calibri"/>
              <a:ea typeface="Calibri"/>
              <a:cs typeface="Calibri"/>
              <a:sym typeface="Calibri"/>
            </a:endParaRPr>
          </a:p>
        </p:txBody>
      </p:sp>
      <p:sp>
        <p:nvSpPr>
          <p:cNvPr id="958" name="Google Shape;958;p48"/>
          <p:cNvSpPr/>
          <p:nvPr/>
        </p:nvSpPr>
        <p:spPr>
          <a:xfrm>
            <a:off x="3505200" y="1879501"/>
            <a:ext cx="2489200" cy="2118122"/>
          </a:xfrm>
          <a:prstGeom prst="roundRect">
            <a:avLst>
              <a:gd fmla="val 359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9" name="Google Shape;959;p48"/>
          <p:cNvSpPr txBox="1"/>
          <p:nvPr/>
        </p:nvSpPr>
        <p:spPr>
          <a:xfrm>
            <a:off x="3714750" y="208905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6">
                  <a:extLst>
                    <a:ext uri="{A12FA001-AC4F-418D-AE19-62706E023703}">
                      <ahyp:hlinkClr val="tx"/>
                    </a:ext>
                  </a:extLst>
                </a:hlinkClick>
              </a:rPr>
              <a:t>SpiderFoot</a:t>
            </a:r>
            <a:endParaRPr b="0" i="0" sz="1600" u="none" cap="none" strike="noStrike">
              <a:solidFill>
                <a:schemeClr val="dk1"/>
              </a:solidFill>
              <a:latin typeface="Calibri"/>
              <a:ea typeface="Calibri"/>
              <a:cs typeface="Calibri"/>
              <a:sym typeface="Calibri"/>
            </a:endParaRPr>
          </a:p>
        </p:txBody>
      </p:sp>
      <p:sp>
        <p:nvSpPr>
          <p:cNvPr id="960" name="Google Shape;960;p48"/>
          <p:cNvSpPr txBox="1"/>
          <p:nvPr/>
        </p:nvSpPr>
        <p:spPr>
          <a:xfrm>
            <a:off x="3714750" y="2409031"/>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Broad sweep that correlates results; pick the passive use case. </a:t>
            </a: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spiderfoot.net</a:t>
            </a:r>
            <a:endParaRPr b="0" i="0" sz="1200" u="none" cap="none" strike="noStrike">
              <a:solidFill>
                <a:schemeClr val="dk1"/>
              </a:solidFill>
              <a:latin typeface="Calibri"/>
              <a:ea typeface="Calibri"/>
              <a:cs typeface="Calibri"/>
              <a:sym typeface="Calibri"/>
            </a:endParaRPr>
          </a:p>
        </p:txBody>
      </p:sp>
      <p:sp>
        <p:nvSpPr>
          <p:cNvPr id="961" name="Google Shape;961;p48"/>
          <p:cNvSpPr txBox="1"/>
          <p:nvPr/>
        </p:nvSpPr>
        <p:spPr>
          <a:xfrm>
            <a:off x="3673400" y="3194587"/>
            <a:ext cx="2152800" cy="6399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none" cap="none" strike="noStrike">
                <a:solidFill>
                  <a:srgbClr val="8F5300"/>
                </a:solidFill>
                <a:latin typeface="IBM Plex Mono"/>
                <a:ea typeface="IBM Plex Mono"/>
                <a:cs typeface="IBM Plex Mono"/>
                <a:sym typeface="IBM Plex Mono"/>
              </a:rPr>
              <a:t>spiderfoot -s security-inc.com -u passive -o json</a:t>
            </a:r>
            <a:endParaRPr b="0" i="0" sz="1200" u="none" cap="none" strike="noStrike">
              <a:solidFill>
                <a:schemeClr val="dk1"/>
              </a:solidFill>
              <a:latin typeface="Calibri"/>
              <a:ea typeface="Calibri"/>
              <a:cs typeface="Calibri"/>
              <a:sym typeface="Calibri"/>
            </a:endParaRPr>
          </a:p>
        </p:txBody>
      </p:sp>
      <p:sp>
        <p:nvSpPr>
          <p:cNvPr id="962" name="Google Shape;962;p48"/>
          <p:cNvSpPr/>
          <p:nvPr/>
        </p:nvSpPr>
        <p:spPr>
          <a:xfrm>
            <a:off x="6197600" y="1879501"/>
            <a:ext cx="2489200" cy="2118122"/>
          </a:xfrm>
          <a:prstGeom prst="roundRect">
            <a:avLst>
              <a:gd fmla="val 359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3" name="Google Shape;963;p48"/>
          <p:cNvSpPr txBox="1"/>
          <p:nvPr/>
        </p:nvSpPr>
        <p:spPr>
          <a:xfrm>
            <a:off x="6407150" y="208905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8">
                  <a:extLst>
                    <a:ext uri="{A12FA001-AC4F-418D-AE19-62706E023703}">
                      <ahyp:hlinkClr val="tx"/>
                    </a:ext>
                  </a:extLst>
                </a:hlinkClick>
              </a:rPr>
              <a:t>Recon-ng</a:t>
            </a:r>
            <a:endParaRPr b="0" i="0" sz="1600" u="none" cap="none" strike="noStrike">
              <a:solidFill>
                <a:schemeClr val="dk1"/>
              </a:solidFill>
              <a:latin typeface="Calibri"/>
              <a:ea typeface="Calibri"/>
              <a:cs typeface="Calibri"/>
              <a:sym typeface="Calibri"/>
            </a:endParaRPr>
          </a:p>
        </p:txBody>
      </p:sp>
      <p:sp>
        <p:nvSpPr>
          <p:cNvPr id="964" name="Google Shape;964;p48"/>
          <p:cNvSpPr txBox="1"/>
          <p:nvPr/>
        </p:nvSpPr>
        <p:spPr>
          <a:xfrm>
            <a:off x="6407150" y="2409031"/>
            <a:ext cx="2152904" cy="883841"/>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Console with a module marketplace and a workspace database for repeatable reports. </a:t>
            </a: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github.com/lanmaster53/recon-ng</a:t>
            </a:r>
            <a:endParaRPr b="0" i="0" sz="1200" u="none" cap="none" strike="noStrike">
              <a:solidFill>
                <a:schemeClr val="dk1"/>
              </a:solidFill>
              <a:latin typeface="Calibri"/>
              <a:ea typeface="Calibri"/>
              <a:cs typeface="Calibri"/>
              <a:sym typeface="Calibri"/>
            </a:endParaRPr>
          </a:p>
        </p:txBody>
      </p:sp>
      <p:sp>
        <p:nvSpPr>
          <p:cNvPr id="965" name="Google Shape;965;p48"/>
          <p:cNvSpPr txBox="1"/>
          <p:nvPr/>
        </p:nvSpPr>
        <p:spPr>
          <a:xfrm>
            <a:off x="6285100" y="4127197"/>
            <a:ext cx="21528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none" cap="none" strike="noStrike">
                <a:solidFill>
                  <a:srgbClr val="8F5300"/>
                </a:solidFill>
                <a:latin typeface="IBM Plex Mono"/>
                <a:ea typeface="IBM Plex Mono"/>
                <a:cs typeface="IBM Plex Mono"/>
                <a:sym typeface="IBM Plex Mono"/>
              </a:rPr>
              <a:t>recon-ng -w security-inc</a:t>
            </a:r>
            <a:endParaRPr b="0" i="0" sz="1200" u="none" cap="none" strike="noStrike">
              <a:solidFill>
                <a:schemeClr val="dk1"/>
              </a:solidFill>
              <a:latin typeface="Calibri"/>
              <a:ea typeface="Calibri"/>
              <a:cs typeface="Calibri"/>
              <a:sym typeface="Calibri"/>
            </a:endParaRPr>
          </a:p>
        </p:txBody>
      </p:sp>
      <p:sp>
        <p:nvSpPr>
          <p:cNvPr id="966" name="Google Shape;966;p48"/>
          <p:cNvSpPr/>
          <p:nvPr/>
        </p:nvSpPr>
        <p:spPr>
          <a:xfrm>
            <a:off x="8890000" y="1879501"/>
            <a:ext cx="2489200" cy="2118122"/>
          </a:xfrm>
          <a:prstGeom prst="roundRect">
            <a:avLst>
              <a:gd fmla="val 359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p48"/>
          <p:cNvSpPr txBox="1"/>
          <p:nvPr/>
        </p:nvSpPr>
        <p:spPr>
          <a:xfrm>
            <a:off x="9099550" y="2089051"/>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10">
                  <a:extLst>
                    <a:ext uri="{A12FA001-AC4F-418D-AE19-62706E023703}">
                      <ahyp:hlinkClr val="tx"/>
                    </a:ext>
                  </a:extLst>
                </a:hlinkClick>
              </a:rPr>
              <a:t>Maltego</a:t>
            </a:r>
            <a:r>
              <a:rPr b="1" i="0" lang="en-US" sz="1600" u="none" cap="none" strike="noStrike">
                <a:solidFill>
                  <a:srgbClr val="0F1B26"/>
                </a:solidFill>
                <a:latin typeface="IBM Plex Sans"/>
                <a:ea typeface="IBM Plex Sans"/>
                <a:cs typeface="IBM Plex Sans"/>
                <a:sym typeface="IBM Plex Sans"/>
              </a:rPr>
              <a:t> CE</a:t>
            </a:r>
            <a:endParaRPr b="0" i="0" sz="1600" u="none" cap="none" strike="noStrike">
              <a:solidFill>
                <a:schemeClr val="dk1"/>
              </a:solidFill>
              <a:latin typeface="Calibri"/>
              <a:ea typeface="Calibri"/>
              <a:cs typeface="Calibri"/>
              <a:sym typeface="Calibri"/>
            </a:endParaRPr>
          </a:p>
        </p:txBody>
      </p:sp>
      <p:sp>
        <p:nvSpPr>
          <p:cNvPr id="968" name="Google Shape;968;p48"/>
          <p:cNvSpPr txBox="1"/>
          <p:nvPr/>
        </p:nvSpPr>
        <p:spPr>
          <a:xfrm>
            <a:off x="9099550" y="2409031"/>
            <a:ext cx="2152904"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Graph view: transforms expand entities into a map of relationships.</a:t>
            </a:r>
            <a:endParaRPr b="0" i="0" sz="1200" u="none" cap="none" strike="noStrike">
              <a:solidFill>
                <a:schemeClr val="dk1"/>
              </a:solidFill>
              <a:latin typeface="Calibri"/>
              <a:ea typeface="Calibri"/>
              <a:cs typeface="Calibri"/>
              <a:sym typeface="Calibri"/>
            </a:endParaRPr>
          </a:p>
        </p:txBody>
      </p:sp>
      <p:sp>
        <p:nvSpPr>
          <p:cNvPr id="969" name="Google Shape;969;p48"/>
          <p:cNvSpPr txBox="1"/>
          <p:nvPr/>
        </p:nvSpPr>
        <p:spPr>
          <a:xfrm>
            <a:off x="9099550" y="3148112"/>
            <a:ext cx="215290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0" i="0" lang="en-US" sz="1200" u="sng" cap="none" strike="noStrike">
                <a:solidFill>
                  <a:srgbClr val="8F5300"/>
                </a:solidFill>
                <a:latin typeface="IBM Plex Mono"/>
                <a:ea typeface="IBM Plex Mono"/>
                <a:cs typeface="IBM Plex Mono"/>
                <a:sym typeface="IBM Plex Mono"/>
                <a:hlinkClick r:id="rId11">
                  <a:extLst>
                    <a:ext uri="{A12FA001-AC4F-418D-AE19-62706E023703}">
                      <ahyp:hlinkClr val="tx"/>
                    </a:ext>
                  </a:extLst>
                </a:hlinkClick>
              </a:rPr>
              <a:t>maltego.com</a:t>
            </a:r>
            <a:r>
              <a:rPr b="0" i="0" lang="en-US" sz="1200" u="none" cap="none" strike="noStrike">
                <a:solidFill>
                  <a:srgbClr val="8F5300"/>
                </a:solidFill>
                <a:latin typeface="IBM Plex Mono"/>
                <a:ea typeface="IBM Plex Mono"/>
                <a:cs typeface="IBM Plex Mono"/>
                <a:sym typeface="IBM Plex Mono"/>
              </a:rPr>
              <a:t> · free tier, capped, non-commercial</a:t>
            </a:r>
            <a:endParaRPr b="0" i="0" sz="1200" u="none" cap="none" strike="noStrike">
              <a:solidFill>
                <a:schemeClr val="dk1"/>
              </a:solidFill>
              <a:latin typeface="Calibri"/>
              <a:ea typeface="Calibri"/>
              <a:cs typeface="Calibri"/>
              <a:sym typeface="Calibri"/>
            </a:endParaRPr>
          </a:p>
        </p:txBody>
      </p:sp>
      <p:sp>
        <p:nvSpPr>
          <p:cNvPr id="970" name="Google Shape;970;p48"/>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p48"/>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Remember:</a:t>
            </a:r>
            <a:r>
              <a:rPr b="0" i="0" lang="en-US" sz="1200" u="none" cap="none" strike="noStrike">
                <a:solidFill>
                  <a:srgbClr val="F3F1EA"/>
                </a:solidFill>
                <a:latin typeface="IBM Plex Sans"/>
                <a:ea typeface="IBM Plex Sans"/>
                <a:cs typeface="IBM Plex Sans"/>
                <a:sym typeface="IBM Plex Sans"/>
              </a:rPr>
              <a:t> frameworks collect candidates; humans verify and decide what matters. API keys multiply results, so guard them like passwords, and point every tool only at authorized targets.</a:t>
            </a:r>
            <a:endParaRPr b="0" i="0" sz="1200" u="none" cap="none" strike="noStrike">
              <a:solidFill>
                <a:schemeClr val="dk1"/>
              </a:solidFill>
              <a:latin typeface="Calibri"/>
              <a:ea typeface="Calibri"/>
              <a:cs typeface="Calibri"/>
              <a:sym typeface="Calibri"/>
            </a:endParaRPr>
          </a:p>
        </p:txBody>
      </p:sp>
      <p:sp>
        <p:nvSpPr>
          <p:cNvPr id="972" name="Google Shape;972;p4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4: Collection Techniques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977" name="Shape 977"/>
        <p:cNvGrpSpPr/>
        <p:nvPr/>
      </p:nvGrpSpPr>
      <p:grpSpPr>
        <a:xfrm>
          <a:off x="0" y="0"/>
          <a:ext cx="0" cy="0"/>
          <a:chOff x="0" y="0"/>
          <a:chExt cx="0" cy="0"/>
        </a:xfrm>
      </p:grpSpPr>
      <p:sp>
        <p:nvSpPr>
          <p:cNvPr id="978" name="Google Shape;978;p49"/>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05</a:t>
            </a:r>
            <a:endParaRPr b="0" i="0" sz="10000" u="none" cap="none" strike="noStrike">
              <a:solidFill>
                <a:schemeClr val="dk1"/>
              </a:solidFill>
              <a:latin typeface="Calibri"/>
              <a:ea typeface="Calibri"/>
              <a:cs typeface="Calibri"/>
              <a:sym typeface="Calibri"/>
            </a:endParaRPr>
          </a:p>
        </p:txBody>
      </p:sp>
      <p:sp>
        <p:nvSpPr>
          <p:cNvPr id="979" name="Google Shape;979;p49"/>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OSINT Sources</a:t>
            </a:r>
            <a:endParaRPr b="0" i="0" sz="4800" u="none" cap="none" strike="noStrike">
              <a:solidFill>
                <a:schemeClr val="dk1"/>
              </a:solidFill>
              <a:latin typeface="Calibri"/>
              <a:ea typeface="Calibri"/>
              <a:cs typeface="Calibri"/>
              <a:sym typeface="Calibri"/>
            </a:endParaRPr>
          </a:p>
        </p:txBody>
      </p:sp>
      <p:sp>
        <p:nvSpPr>
          <p:cNvPr id="980" name="Google Shape;980;p49"/>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Where information lives, what each source reveals, and how attackers and defenders use it.</a:t>
            </a:r>
            <a:endParaRPr b="0" i="0" sz="1600" u="none" cap="none" strike="noStrike">
              <a:solidFill>
                <a:schemeClr val="dk1"/>
              </a:solidFill>
              <a:latin typeface="Calibri"/>
              <a:ea typeface="Calibri"/>
              <a:cs typeface="Calibri"/>
              <a:sym typeface="Calibri"/>
            </a:endParaRPr>
          </a:p>
        </p:txBody>
      </p:sp>
      <p:sp>
        <p:nvSpPr>
          <p:cNvPr id="981" name="Google Shape;981;p49"/>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SEARCH · SOCIAL · ORGS · CODE · INFRASTRUCTURE · ARCHIVES · RECORDS · IMAGERY · BREACHES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986" name="Shape 986"/>
        <p:cNvGrpSpPr/>
        <p:nvPr/>
      </p:nvGrpSpPr>
      <p:grpSpPr>
        <a:xfrm>
          <a:off x="0" y="0"/>
          <a:ext cx="0" cy="0"/>
          <a:chOff x="0" y="0"/>
          <a:chExt cx="0" cy="0"/>
        </a:xfrm>
      </p:grpSpPr>
      <p:sp>
        <p:nvSpPr>
          <p:cNvPr id="987" name="Google Shape;987;p5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988" name="Google Shape;988;p5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Twelve Source Categories</a:t>
            </a:r>
            <a:endParaRPr b="0" i="0" sz="3200" u="none" cap="none" strike="noStrike">
              <a:solidFill>
                <a:schemeClr val="dk1"/>
              </a:solidFill>
              <a:latin typeface="Calibri"/>
              <a:ea typeface="Calibri"/>
              <a:cs typeface="Calibri"/>
              <a:sym typeface="Calibri"/>
            </a:endParaRPr>
          </a:p>
        </p:txBody>
      </p:sp>
      <p:sp>
        <p:nvSpPr>
          <p:cNvPr id="989" name="Google Shape;989;p50"/>
          <p:cNvSpPr/>
          <p:nvPr/>
        </p:nvSpPr>
        <p:spPr>
          <a:xfrm>
            <a:off x="812800" y="18795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0" name="Google Shape;990;p50"/>
          <p:cNvSpPr txBox="1"/>
          <p:nvPr/>
        </p:nvSpPr>
        <p:spPr>
          <a:xfrm>
            <a:off x="996950" y="20382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991" name="Google Shape;991;p50"/>
          <p:cNvSpPr txBox="1"/>
          <p:nvPr/>
        </p:nvSpPr>
        <p:spPr>
          <a:xfrm>
            <a:off x="996950" y="23023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Search Engines</a:t>
            </a:r>
            <a:endParaRPr b="0" i="0" sz="1600" u="none" cap="none" strike="noStrike">
              <a:solidFill>
                <a:schemeClr val="dk1"/>
              </a:solidFill>
              <a:latin typeface="Calibri"/>
              <a:ea typeface="Calibri"/>
              <a:cs typeface="Calibri"/>
              <a:sym typeface="Calibri"/>
            </a:endParaRPr>
          </a:p>
        </p:txBody>
      </p:sp>
      <p:sp>
        <p:nvSpPr>
          <p:cNvPr id="992" name="Google Shape;992;p50"/>
          <p:cNvSpPr txBox="1"/>
          <p:nvPr/>
        </p:nvSpPr>
        <p:spPr>
          <a:xfrm>
            <a:off x="996950" y="25969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Different indexes</a:t>
            </a:r>
            <a:endParaRPr b="0" i="0" sz="1200" u="none" cap="none" strike="noStrike">
              <a:solidFill>
                <a:schemeClr val="dk1"/>
              </a:solidFill>
              <a:latin typeface="Calibri"/>
              <a:ea typeface="Calibri"/>
              <a:cs typeface="Calibri"/>
              <a:sym typeface="Calibri"/>
            </a:endParaRPr>
          </a:p>
        </p:txBody>
      </p:sp>
      <p:sp>
        <p:nvSpPr>
          <p:cNvPr id="993" name="Google Shape;993;p50"/>
          <p:cNvSpPr/>
          <p:nvPr/>
        </p:nvSpPr>
        <p:spPr>
          <a:xfrm>
            <a:off x="3492500" y="18795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50"/>
          <p:cNvSpPr txBox="1"/>
          <p:nvPr/>
        </p:nvSpPr>
        <p:spPr>
          <a:xfrm>
            <a:off x="3676650" y="20382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995" name="Google Shape;995;p50"/>
          <p:cNvSpPr txBox="1"/>
          <p:nvPr/>
        </p:nvSpPr>
        <p:spPr>
          <a:xfrm>
            <a:off x="3676650" y="23023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Social Media</a:t>
            </a:r>
            <a:endParaRPr b="0" i="0" sz="1600" u="none" cap="none" strike="noStrike">
              <a:solidFill>
                <a:schemeClr val="dk1"/>
              </a:solidFill>
              <a:latin typeface="Calibri"/>
              <a:ea typeface="Calibri"/>
              <a:cs typeface="Calibri"/>
              <a:sym typeface="Calibri"/>
            </a:endParaRPr>
          </a:p>
        </p:txBody>
      </p:sp>
      <p:sp>
        <p:nvSpPr>
          <p:cNvPr id="996" name="Google Shape;996;p50"/>
          <p:cNvSpPr txBox="1"/>
          <p:nvPr/>
        </p:nvSpPr>
        <p:spPr>
          <a:xfrm>
            <a:off x="3676650" y="25969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People self-document</a:t>
            </a:r>
            <a:endParaRPr b="0" i="0" sz="1200" u="none" cap="none" strike="noStrike">
              <a:solidFill>
                <a:schemeClr val="dk1"/>
              </a:solidFill>
              <a:latin typeface="Calibri"/>
              <a:ea typeface="Calibri"/>
              <a:cs typeface="Calibri"/>
              <a:sym typeface="Calibri"/>
            </a:endParaRPr>
          </a:p>
        </p:txBody>
      </p:sp>
      <p:sp>
        <p:nvSpPr>
          <p:cNvPr id="997" name="Google Shape;997;p50"/>
          <p:cNvSpPr/>
          <p:nvPr/>
        </p:nvSpPr>
        <p:spPr>
          <a:xfrm>
            <a:off x="6172200" y="18795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8" name="Google Shape;998;p50"/>
          <p:cNvSpPr txBox="1"/>
          <p:nvPr/>
        </p:nvSpPr>
        <p:spPr>
          <a:xfrm>
            <a:off x="6356350" y="20382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999" name="Google Shape;999;p50"/>
          <p:cNvSpPr txBox="1"/>
          <p:nvPr/>
        </p:nvSpPr>
        <p:spPr>
          <a:xfrm>
            <a:off x="6356350" y="23023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Organizations</a:t>
            </a:r>
            <a:endParaRPr b="0" i="0" sz="1600" u="none" cap="none" strike="noStrike">
              <a:solidFill>
                <a:schemeClr val="dk1"/>
              </a:solidFill>
              <a:latin typeface="Calibri"/>
              <a:ea typeface="Calibri"/>
              <a:cs typeface="Calibri"/>
              <a:sym typeface="Calibri"/>
            </a:endParaRPr>
          </a:p>
        </p:txBody>
      </p:sp>
      <p:sp>
        <p:nvSpPr>
          <p:cNvPr id="1000" name="Google Shape;1000;p50"/>
          <p:cNvSpPr txBox="1"/>
          <p:nvPr/>
        </p:nvSpPr>
        <p:spPr>
          <a:xfrm>
            <a:off x="6356350" y="25969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Sites, docs, job posts</a:t>
            </a:r>
            <a:endParaRPr b="0" i="0" sz="1200" u="none" cap="none" strike="noStrike">
              <a:solidFill>
                <a:schemeClr val="dk1"/>
              </a:solidFill>
              <a:latin typeface="Calibri"/>
              <a:ea typeface="Calibri"/>
              <a:cs typeface="Calibri"/>
              <a:sym typeface="Calibri"/>
            </a:endParaRPr>
          </a:p>
        </p:txBody>
      </p:sp>
      <p:sp>
        <p:nvSpPr>
          <p:cNvPr id="1001" name="Google Shape;1001;p50"/>
          <p:cNvSpPr/>
          <p:nvPr/>
        </p:nvSpPr>
        <p:spPr>
          <a:xfrm>
            <a:off x="8851900" y="18795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2" name="Google Shape;1002;p50"/>
          <p:cNvSpPr txBox="1"/>
          <p:nvPr/>
        </p:nvSpPr>
        <p:spPr>
          <a:xfrm>
            <a:off x="9036050" y="20382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003" name="Google Shape;1003;p50"/>
          <p:cNvSpPr txBox="1"/>
          <p:nvPr/>
        </p:nvSpPr>
        <p:spPr>
          <a:xfrm>
            <a:off x="9036050" y="23023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Code Repos</a:t>
            </a:r>
            <a:endParaRPr b="0" i="0" sz="1600" u="none" cap="none" strike="noStrike">
              <a:solidFill>
                <a:schemeClr val="dk1"/>
              </a:solidFill>
              <a:latin typeface="Calibri"/>
              <a:ea typeface="Calibri"/>
              <a:cs typeface="Calibri"/>
              <a:sym typeface="Calibri"/>
            </a:endParaRPr>
          </a:p>
        </p:txBody>
      </p:sp>
      <p:sp>
        <p:nvSpPr>
          <p:cNvPr id="1004" name="Google Shape;1004;p50"/>
          <p:cNvSpPr txBox="1"/>
          <p:nvPr/>
        </p:nvSpPr>
        <p:spPr>
          <a:xfrm>
            <a:off x="9036050" y="25969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Secrets and identities</a:t>
            </a:r>
            <a:endParaRPr b="0" i="0" sz="1200" u="none" cap="none" strike="noStrike">
              <a:solidFill>
                <a:schemeClr val="dk1"/>
              </a:solidFill>
              <a:latin typeface="Calibri"/>
              <a:ea typeface="Calibri"/>
              <a:cs typeface="Calibri"/>
              <a:sym typeface="Calibri"/>
            </a:endParaRPr>
          </a:p>
        </p:txBody>
      </p:sp>
      <p:sp>
        <p:nvSpPr>
          <p:cNvPr id="1005" name="Google Shape;1005;p50"/>
          <p:cNvSpPr/>
          <p:nvPr/>
        </p:nvSpPr>
        <p:spPr>
          <a:xfrm>
            <a:off x="812800" y="32511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6" name="Google Shape;1006;p50"/>
          <p:cNvSpPr txBox="1"/>
          <p:nvPr/>
        </p:nvSpPr>
        <p:spPr>
          <a:xfrm>
            <a:off x="996950" y="34098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1007" name="Google Shape;1007;p50"/>
          <p:cNvSpPr txBox="1"/>
          <p:nvPr/>
        </p:nvSpPr>
        <p:spPr>
          <a:xfrm>
            <a:off x="996950" y="36739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Infrastructure</a:t>
            </a:r>
            <a:endParaRPr b="0" i="0" sz="1600" u="none" cap="none" strike="noStrike">
              <a:solidFill>
                <a:schemeClr val="dk1"/>
              </a:solidFill>
              <a:latin typeface="Calibri"/>
              <a:ea typeface="Calibri"/>
              <a:cs typeface="Calibri"/>
              <a:sym typeface="Calibri"/>
            </a:endParaRPr>
          </a:p>
        </p:txBody>
      </p:sp>
      <p:sp>
        <p:nvSpPr>
          <p:cNvPr id="1008" name="Google Shape;1008;p50"/>
          <p:cNvSpPr txBox="1"/>
          <p:nvPr/>
        </p:nvSpPr>
        <p:spPr>
          <a:xfrm>
            <a:off x="996950" y="39685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DNS, certs, scans</a:t>
            </a:r>
            <a:endParaRPr b="0" i="0" sz="1200" u="none" cap="none" strike="noStrike">
              <a:solidFill>
                <a:schemeClr val="dk1"/>
              </a:solidFill>
              <a:latin typeface="Calibri"/>
              <a:ea typeface="Calibri"/>
              <a:cs typeface="Calibri"/>
              <a:sym typeface="Calibri"/>
            </a:endParaRPr>
          </a:p>
        </p:txBody>
      </p:sp>
      <p:sp>
        <p:nvSpPr>
          <p:cNvPr id="1009" name="Google Shape;1009;p50"/>
          <p:cNvSpPr/>
          <p:nvPr/>
        </p:nvSpPr>
        <p:spPr>
          <a:xfrm>
            <a:off x="3492500" y="32511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0" name="Google Shape;1010;p50"/>
          <p:cNvSpPr txBox="1"/>
          <p:nvPr/>
        </p:nvSpPr>
        <p:spPr>
          <a:xfrm>
            <a:off x="3676650" y="34098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1011" name="Google Shape;1011;p50"/>
          <p:cNvSpPr txBox="1"/>
          <p:nvPr/>
        </p:nvSpPr>
        <p:spPr>
          <a:xfrm>
            <a:off x="3676650" y="36739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Archives</a:t>
            </a:r>
            <a:endParaRPr b="0" i="0" sz="1600" u="none" cap="none" strike="noStrike">
              <a:solidFill>
                <a:schemeClr val="dk1"/>
              </a:solidFill>
              <a:latin typeface="Calibri"/>
              <a:ea typeface="Calibri"/>
              <a:cs typeface="Calibri"/>
              <a:sym typeface="Calibri"/>
            </a:endParaRPr>
          </a:p>
        </p:txBody>
      </p:sp>
      <p:sp>
        <p:nvSpPr>
          <p:cNvPr id="1012" name="Google Shape;1012;p50"/>
          <p:cNvSpPr txBox="1"/>
          <p:nvPr/>
        </p:nvSpPr>
        <p:spPr>
          <a:xfrm>
            <a:off x="3676650" y="39685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Deleted isn't gone</a:t>
            </a:r>
            <a:endParaRPr b="0" i="0" sz="1200" u="none" cap="none" strike="noStrike">
              <a:solidFill>
                <a:schemeClr val="dk1"/>
              </a:solidFill>
              <a:latin typeface="Calibri"/>
              <a:ea typeface="Calibri"/>
              <a:cs typeface="Calibri"/>
              <a:sym typeface="Calibri"/>
            </a:endParaRPr>
          </a:p>
        </p:txBody>
      </p:sp>
      <p:sp>
        <p:nvSpPr>
          <p:cNvPr id="1013" name="Google Shape;1013;p50"/>
          <p:cNvSpPr/>
          <p:nvPr/>
        </p:nvSpPr>
        <p:spPr>
          <a:xfrm>
            <a:off x="6172200" y="32511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4" name="Google Shape;1014;p50"/>
          <p:cNvSpPr txBox="1"/>
          <p:nvPr/>
        </p:nvSpPr>
        <p:spPr>
          <a:xfrm>
            <a:off x="6356350" y="34098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07</a:t>
            </a:r>
            <a:endParaRPr b="0" i="0" sz="1200" u="none" cap="none" strike="noStrike">
              <a:solidFill>
                <a:schemeClr val="dk1"/>
              </a:solidFill>
              <a:latin typeface="Calibri"/>
              <a:ea typeface="Calibri"/>
              <a:cs typeface="Calibri"/>
              <a:sym typeface="Calibri"/>
            </a:endParaRPr>
          </a:p>
        </p:txBody>
      </p:sp>
      <p:sp>
        <p:nvSpPr>
          <p:cNvPr id="1015" name="Google Shape;1015;p50"/>
          <p:cNvSpPr txBox="1"/>
          <p:nvPr/>
        </p:nvSpPr>
        <p:spPr>
          <a:xfrm>
            <a:off x="6356350" y="36739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Public Records</a:t>
            </a:r>
            <a:endParaRPr b="0" i="0" sz="1600" u="none" cap="none" strike="noStrike">
              <a:solidFill>
                <a:schemeClr val="dk1"/>
              </a:solidFill>
              <a:latin typeface="Calibri"/>
              <a:ea typeface="Calibri"/>
              <a:cs typeface="Calibri"/>
              <a:sym typeface="Calibri"/>
            </a:endParaRPr>
          </a:p>
        </p:txBody>
      </p:sp>
      <p:sp>
        <p:nvSpPr>
          <p:cNvPr id="1016" name="Google Shape;1016;p50"/>
          <p:cNvSpPr txBox="1"/>
          <p:nvPr/>
        </p:nvSpPr>
        <p:spPr>
          <a:xfrm>
            <a:off x="6356350" y="39685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Authoritative, hard to fake</a:t>
            </a:r>
            <a:endParaRPr b="0" i="0" sz="1200" u="none" cap="none" strike="noStrike">
              <a:solidFill>
                <a:schemeClr val="dk1"/>
              </a:solidFill>
              <a:latin typeface="Calibri"/>
              <a:ea typeface="Calibri"/>
              <a:cs typeface="Calibri"/>
              <a:sym typeface="Calibri"/>
            </a:endParaRPr>
          </a:p>
        </p:txBody>
      </p:sp>
      <p:sp>
        <p:nvSpPr>
          <p:cNvPr id="1017" name="Google Shape;1017;p50"/>
          <p:cNvSpPr/>
          <p:nvPr/>
        </p:nvSpPr>
        <p:spPr>
          <a:xfrm>
            <a:off x="8851900" y="32511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8" name="Google Shape;1018;p50"/>
          <p:cNvSpPr txBox="1"/>
          <p:nvPr/>
        </p:nvSpPr>
        <p:spPr>
          <a:xfrm>
            <a:off x="9036050" y="34098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08</a:t>
            </a:r>
            <a:endParaRPr b="0" i="0" sz="1200" u="none" cap="none" strike="noStrike">
              <a:solidFill>
                <a:schemeClr val="dk1"/>
              </a:solidFill>
              <a:latin typeface="Calibri"/>
              <a:ea typeface="Calibri"/>
              <a:cs typeface="Calibri"/>
              <a:sym typeface="Calibri"/>
            </a:endParaRPr>
          </a:p>
        </p:txBody>
      </p:sp>
      <p:sp>
        <p:nvSpPr>
          <p:cNvPr id="1019" name="Google Shape;1019;p50"/>
          <p:cNvSpPr txBox="1"/>
          <p:nvPr/>
        </p:nvSpPr>
        <p:spPr>
          <a:xfrm>
            <a:off x="9036050" y="36739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Data Brokers</a:t>
            </a:r>
            <a:endParaRPr b="0" i="0" sz="1600" u="none" cap="none" strike="noStrike">
              <a:solidFill>
                <a:schemeClr val="dk1"/>
              </a:solidFill>
              <a:latin typeface="Calibri"/>
              <a:ea typeface="Calibri"/>
              <a:cs typeface="Calibri"/>
              <a:sym typeface="Calibri"/>
            </a:endParaRPr>
          </a:p>
        </p:txBody>
      </p:sp>
      <p:sp>
        <p:nvSpPr>
          <p:cNvPr id="1020" name="Google Shape;1020;p50"/>
          <p:cNvSpPr txBox="1"/>
          <p:nvPr/>
        </p:nvSpPr>
        <p:spPr>
          <a:xfrm>
            <a:off x="9036050" y="39685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Pre-aggregated people</a:t>
            </a:r>
            <a:endParaRPr b="0" i="0" sz="1200" u="none" cap="none" strike="noStrike">
              <a:solidFill>
                <a:schemeClr val="dk1"/>
              </a:solidFill>
              <a:latin typeface="Calibri"/>
              <a:ea typeface="Calibri"/>
              <a:cs typeface="Calibri"/>
              <a:sym typeface="Calibri"/>
            </a:endParaRPr>
          </a:p>
        </p:txBody>
      </p:sp>
      <p:sp>
        <p:nvSpPr>
          <p:cNvPr id="1021" name="Google Shape;1021;p50"/>
          <p:cNvSpPr/>
          <p:nvPr/>
        </p:nvSpPr>
        <p:spPr>
          <a:xfrm>
            <a:off x="812800" y="46227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2" name="Google Shape;1022;p50"/>
          <p:cNvSpPr txBox="1"/>
          <p:nvPr/>
        </p:nvSpPr>
        <p:spPr>
          <a:xfrm>
            <a:off x="996950" y="47814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09</a:t>
            </a:r>
            <a:endParaRPr b="0" i="0" sz="1200" u="none" cap="none" strike="noStrike">
              <a:solidFill>
                <a:schemeClr val="dk1"/>
              </a:solidFill>
              <a:latin typeface="Calibri"/>
              <a:ea typeface="Calibri"/>
              <a:cs typeface="Calibri"/>
              <a:sym typeface="Calibri"/>
            </a:endParaRPr>
          </a:p>
        </p:txBody>
      </p:sp>
      <p:sp>
        <p:nvSpPr>
          <p:cNvPr id="1023" name="Google Shape;1023;p50"/>
          <p:cNvSpPr txBox="1"/>
          <p:nvPr/>
        </p:nvSpPr>
        <p:spPr>
          <a:xfrm>
            <a:off x="996950" y="50455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Imagery &amp; Maps</a:t>
            </a:r>
            <a:endParaRPr b="0" i="0" sz="1600" u="none" cap="none" strike="noStrike">
              <a:solidFill>
                <a:schemeClr val="dk1"/>
              </a:solidFill>
              <a:latin typeface="Calibri"/>
              <a:ea typeface="Calibri"/>
              <a:cs typeface="Calibri"/>
              <a:sym typeface="Calibri"/>
            </a:endParaRPr>
          </a:p>
        </p:txBody>
      </p:sp>
      <p:sp>
        <p:nvSpPr>
          <p:cNvPr id="1024" name="Google Shape;1024;p50"/>
          <p:cNvSpPr txBox="1"/>
          <p:nvPr/>
        </p:nvSpPr>
        <p:spPr>
          <a:xfrm>
            <a:off x="996950" y="53401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Where and when</a:t>
            </a:r>
            <a:endParaRPr b="0" i="0" sz="1200" u="none" cap="none" strike="noStrike">
              <a:solidFill>
                <a:schemeClr val="dk1"/>
              </a:solidFill>
              <a:latin typeface="Calibri"/>
              <a:ea typeface="Calibri"/>
              <a:cs typeface="Calibri"/>
              <a:sym typeface="Calibri"/>
            </a:endParaRPr>
          </a:p>
        </p:txBody>
      </p:sp>
      <p:sp>
        <p:nvSpPr>
          <p:cNvPr id="1025" name="Google Shape;1025;p50"/>
          <p:cNvSpPr/>
          <p:nvPr/>
        </p:nvSpPr>
        <p:spPr>
          <a:xfrm>
            <a:off x="3492500" y="46227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6" name="Google Shape;1026;p50"/>
          <p:cNvSpPr txBox="1"/>
          <p:nvPr/>
        </p:nvSpPr>
        <p:spPr>
          <a:xfrm>
            <a:off x="3676650" y="47814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10</a:t>
            </a:r>
            <a:endParaRPr b="0" i="0" sz="1200" u="none" cap="none" strike="noStrike">
              <a:solidFill>
                <a:schemeClr val="dk1"/>
              </a:solidFill>
              <a:latin typeface="Calibri"/>
              <a:ea typeface="Calibri"/>
              <a:cs typeface="Calibri"/>
              <a:sym typeface="Calibri"/>
            </a:endParaRPr>
          </a:p>
        </p:txBody>
      </p:sp>
      <p:sp>
        <p:nvSpPr>
          <p:cNvPr id="1027" name="Google Shape;1027;p50"/>
          <p:cNvSpPr txBox="1"/>
          <p:nvPr/>
        </p:nvSpPr>
        <p:spPr>
          <a:xfrm>
            <a:off x="3676650" y="50455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Breach Data</a:t>
            </a:r>
            <a:endParaRPr b="0" i="0" sz="1600" u="none" cap="none" strike="noStrike">
              <a:solidFill>
                <a:schemeClr val="dk1"/>
              </a:solidFill>
              <a:latin typeface="Calibri"/>
              <a:ea typeface="Calibri"/>
              <a:cs typeface="Calibri"/>
              <a:sym typeface="Calibri"/>
            </a:endParaRPr>
          </a:p>
        </p:txBody>
      </p:sp>
      <p:sp>
        <p:nvSpPr>
          <p:cNvPr id="1028" name="Google Shape;1028;p50"/>
          <p:cNvSpPr txBox="1"/>
          <p:nvPr/>
        </p:nvSpPr>
        <p:spPr>
          <a:xfrm>
            <a:off x="3676650" y="53401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Check, never use</a:t>
            </a:r>
            <a:endParaRPr b="0" i="0" sz="1200" u="none" cap="none" strike="noStrike">
              <a:solidFill>
                <a:schemeClr val="dk1"/>
              </a:solidFill>
              <a:latin typeface="Calibri"/>
              <a:ea typeface="Calibri"/>
              <a:cs typeface="Calibri"/>
              <a:sym typeface="Calibri"/>
            </a:endParaRPr>
          </a:p>
        </p:txBody>
      </p:sp>
      <p:sp>
        <p:nvSpPr>
          <p:cNvPr id="1029" name="Google Shape;1029;p50"/>
          <p:cNvSpPr/>
          <p:nvPr/>
        </p:nvSpPr>
        <p:spPr>
          <a:xfrm>
            <a:off x="6172200" y="46227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0" name="Google Shape;1030;p50"/>
          <p:cNvSpPr txBox="1"/>
          <p:nvPr/>
        </p:nvSpPr>
        <p:spPr>
          <a:xfrm>
            <a:off x="6356350" y="47814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11</a:t>
            </a:r>
            <a:endParaRPr b="0" i="0" sz="1200" u="none" cap="none" strike="noStrike">
              <a:solidFill>
                <a:schemeClr val="dk1"/>
              </a:solidFill>
              <a:latin typeface="Calibri"/>
              <a:ea typeface="Calibri"/>
              <a:cs typeface="Calibri"/>
              <a:sym typeface="Calibri"/>
            </a:endParaRPr>
          </a:p>
        </p:txBody>
      </p:sp>
      <p:sp>
        <p:nvSpPr>
          <p:cNvPr id="1031" name="Google Shape;1031;p50"/>
          <p:cNvSpPr txBox="1"/>
          <p:nvPr/>
        </p:nvSpPr>
        <p:spPr>
          <a:xfrm>
            <a:off x="6356350" y="50455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News</a:t>
            </a:r>
            <a:endParaRPr b="0" i="0" sz="1600" u="none" cap="none" strike="noStrike">
              <a:solidFill>
                <a:schemeClr val="dk1"/>
              </a:solidFill>
              <a:latin typeface="Calibri"/>
              <a:ea typeface="Calibri"/>
              <a:cs typeface="Calibri"/>
              <a:sym typeface="Calibri"/>
            </a:endParaRPr>
          </a:p>
        </p:txBody>
      </p:sp>
      <p:sp>
        <p:nvSpPr>
          <p:cNvPr id="1032" name="Google Shape;1032;p50"/>
          <p:cNvSpPr txBox="1"/>
          <p:nvPr/>
        </p:nvSpPr>
        <p:spPr>
          <a:xfrm>
            <a:off x="6356350" y="53401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Context and family</a:t>
            </a:r>
            <a:endParaRPr b="0" i="0" sz="1200" u="none" cap="none" strike="noStrike">
              <a:solidFill>
                <a:schemeClr val="dk1"/>
              </a:solidFill>
              <a:latin typeface="Calibri"/>
              <a:ea typeface="Calibri"/>
              <a:cs typeface="Calibri"/>
              <a:sym typeface="Calibri"/>
            </a:endParaRPr>
          </a:p>
        </p:txBody>
      </p:sp>
      <p:sp>
        <p:nvSpPr>
          <p:cNvPr id="1033" name="Google Shape;1033;p50"/>
          <p:cNvSpPr/>
          <p:nvPr/>
        </p:nvSpPr>
        <p:spPr>
          <a:xfrm>
            <a:off x="8851900" y="4622701"/>
            <a:ext cx="2527300" cy="1219200"/>
          </a:xfrm>
          <a:prstGeom prst="roundRect">
            <a:avLst>
              <a:gd fmla="val 625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4" name="Google Shape;1034;p50"/>
          <p:cNvSpPr txBox="1"/>
          <p:nvPr/>
        </p:nvSpPr>
        <p:spPr>
          <a:xfrm>
            <a:off x="9036050" y="4781451"/>
            <a:ext cx="224536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12</a:t>
            </a:r>
            <a:endParaRPr b="0" i="0" sz="1200" u="none" cap="none" strike="noStrike">
              <a:solidFill>
                <a:schemeClr val="dk1"/>
              </a:solidFill>
              <a:latin typeface="Calibri"/>
              <a:ea typeface="Calibri"/>
              <a:cs typeface="Calibri"/>
              <a:sym typeface="Calibri"/>
            </a:endParaRPr>
          </a:p>
        </p:txBody>
      </p:sp>
      <p:sp>
        <p:nvSpPr>
          <p:cNvPr id="1035" name="Google Shape;1035;p50"/>
          <p:cNvSpPr txBox="1"/>
          <p:nvPr/>
        </p:nvSpPr>
        <p:spPr>
          <a:xfrm>
            <a:off x="9036050" y="5045571"/>
            <a:ext cx="2245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Directories</a:t>
            </a:r>
            <a:endParaRPr b="0" i="0" sz="1600" u="none" cap="none" strike="noStrike">
              <a:solidFill>
                <a:schemeClr val="dk1"/>
              </a:solidFill>
              <a:latin typeface="Calibri"/>
              <a:ea typeface="Calibri"/>
              <a:cs typeface="Calibri"/>
              <a:sym typeface="Calibri"/>
            </a:endParaRPr>
          </a:p>
        </p:txBody>
      </p:sp>
      <p:sp>
        <p:nvSpPr>
          <p:cNvPr id="1036" name="Google Shape;1036;p50"/>
          <p:cNvSpPr txBox="1"/>
          <p:nvPr/>
        </p:nvSpPr>
        <p:spPr>
          <a:xfrm>
            <a:off x="9036050" y="5340152"/>
            <a:ext cx="22453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Keep your kit current</a:t>
            </a:r>
            <a:endParaRPr b="0" i="0" sz="1200" u="none" cap="none" strike="noStrike">
              <a:solidFill>
                <a:schemeClr val="dk1"/>
              </a:solidFill>
              <a:latin typeface="Calibri"/>
              <a:ea typeface="Calibri"/>
              <a:cs typeface="Calibri"/>
              <a:sym typeface="Calibri"/>
            </a:endParaRPr>
          </a:p>
        </p:txBody>
      </p:sp>
      <p:sp>
        <p:nvSpPr>
          <p:cNvPr id="1037" name="Google Shape;1037;p5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042" name="Shape 1042"/>
        <p:cNvGrpSpPr/>
        <p:nvPr/>
      </p:nvGrpSpPr>
      <p:grpSpPr>
        <a:xfrm>
          <a:off x="0" y="0"/>
          <a:ext cx="0" cy="0"/>
          <a:chOff x="0" y="0"/>
          <a:chExt cx="0" cy="0"/>
        </a:xfrm>
      </p:grpSpPr>
      <p:sp>
        <p:nvSpPr>
          <p:cNvPr id="1043" name="Google Shape;1043;p12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044" name="Google Shape;1044;p12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Direct and Indirect Sources</a:t>
            </a:r>
            <a:endParaRPr b="0" i="0" sz="3200" u="none" cap="none" strike="noStrike">
              <a:solidFill>
                <a:schemeClr val="dk1"/>
              </a:solidFill>
              <a:latin typeface="Calibri"/>
              <a:ea typeface="Calibri"/>
              <a:cs typeface="Calibri"/>
              <a:sym typeface="Calibri"/>
            </a:endParaRPr>
          </a:p>
        </p:txBody>
      </p:sp>
      <p:sp>
        <p:nvSpPr>
          <p:cNvPr id="1045" name="Google Shape;1045;p120"/>
          <p:cNvSpPr/>
          <p:nvPr/>
        </p:nvSpPr>
        <p:spPr>
          <a:xfrm>
            <a:off x="813816" y="1883664"/>
            <a:ext cx="5184648" cy="182880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6" name="Google Shape;1046;p120"/>
          <p:cNvSpPr txBox="1"/>
          <p:nvPr/>
        </p:nvSpPr>
        <p:spPr>
          <a:xfrm>
            <a:off x="1024128" y="2084832"/>
            <a:ext cx="476402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THE TARGET PUBLISHED IT</a:t>
            </a:r>
            <a:endParaRPr b="0" i="0" sz="1200" u="none" cap="none" strike="noStrike">
              <a:solidFill>
                <a:schemeClr val="dk1"/>
              </a:solidFill>
              <a:latin typeface="Calibri"/>
              <a:ea typeface="Calibri"/>
              <a:cs typeface="Calibri"/>
              <a:sym typeface="Calibri"/>
            </a:endParaRPr>
          </a:p>
        </p:txBody>
      </p:sp>
      <p:sp>
        <p:nvSpPr>
          <p:cNvPr id="1047" name="Google Shape;1047;p120"/>
          <p:cNvSpPr txBox="1"/>
          <p:nvPr/>
        </p:nvSpPr>
        <p:spPr>
          <a:xfrm>
            <a:off x="1024128" y="2377440"/>
            <a:ext cx="476402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Direct sources</a:t>
            </a:r>
            <a:endParaRPr b="0" i="0" sz="1600" u="none" cap="none" strike="noStrike">
              <a:solidFill>
                <a:schemeClr val="dk1"/>
              </a:solidFill>
              <a:latin typeface="Calibri"/>
              <a:ea typeface="Calibri"/>
              <a:cs typeface="Calibri"/>
              <a:sym typeface="Calibri"/>
            </a:endParaRPr>
          </a:p>
        </p:txBody>
      </p:sp>
      <p:sp>
        <p:nvSpPr>
          <p:cNvPr id="1048" name="Google Shape;1048;p120"/>
          <p:cNvSpPr txBox="1"/>
          <p:nvPr/>
        </p:nvSpPr>
        <p:spPr>
          <a:xfrm>
            <a:off x="1024128" y="2697480"/>
            <a:ext cx="4764024" cy="822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Their own website, job ads, filings, press releases, official accounts and repos. Authoritative but curated. They chose what to say, and they can often see who reads it.</a:t>
            </a:r>
            <a:endParaRPr b="0" i="0" sz="1200" u="none" cap="none" strike="noStrike">
              <a:solidFill>
                <a:schemeClr val="dk1"/>
              </a:solidFill>
              <a:latin typeface="Calibri"/>
              <a:ea typeface="Calibri"/>
              <a:cs typeface="Calibri"/>
              <a:sym typeface="Calibri"/>
            </a:endParaRPr>
          </a:p>
        </p:txBody>
      </p:sp>
      <p:sp>
        <p:nvSpPr>
          <p:cNvPr id="1049" name="Google Shape;1049;p120"/>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t/>
            </a:r>
            <a:endParaRPr b="0" i="0" sz="1200" u="none" cap="none" strike="noStrike">
              <a:solidFill>
                <a:schemeClr val="dk1"/>
              </a:solidFill>
              <a:latin typeface="Calibri"/>
              <a:ea typeface="Calibri"/>
              <a:cs typeface="Calibri"/>
              <a:sym typeface="Calibri"/>
            </a:endParaRPr>
          </a:p>
        </p:txBody>
      </p:sp>
      <p:sp>
        <p:nvSpPr>
          <p:cNvPr id="1050" name="Google Shape;1050;p12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
        <p:nvSpPr>
          <p:cNvPr id="1051" name="Google Shape;1051;p120"/>
          <p:cNvSpPr/>
          <p:nvPr/>
        </p:nvSpPr>
        <p:spPr>
          <a:xfrm>
            <a:off x="6199632" y="1883664"/>
            <a:ext cx="5184648" cy="182880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2" name="Google Shape;1052;p120"/>
          <p:cNvSpPr txBox="1"/>
          <p:nvPr/>
        </p:nvSpPr>
        <p:spPr>
          <a:xfrm>
            <a:off x="6409944" y="2084832"/>
            <a:ext cx="476402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SOMEONE ELSE PUBLISHED IT</a:t>
            </a:r>
            <a:endParaRPr b="0" i="0" sz="1200" u="none" cap="none" strike="noStrike">
              <a:solidFill>
                <a:schemeClr val="dk1"/>
              </a:solidFill>
              <a:latin typeface="Calibri"/>
              <a:ea typeface="Calibri"/>
              <a:cs typeface="Calibri"/>
              <a:sym typeface="Calibri"/>
            </a:endParaRPr>
          </a:p>
        </p:txBody>
      </p:sp>
      <p:sp>
        <p:nvSpPr>
          <p:cNvPr id="1053" name="Google Shape;1053;p120"/>
          <p:cNvSpPr txBox="1"/>
          <p:nvPr/>
        </p:nvSpPr>
        <p:spPr>
          <a:xfrm>
            <a:off x="6409944" y="2377440"/>
            <a:ext cx="476402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Indirect sources</a:t>
            </a:r>
            <a:endParaRPr b="0" i="0" sz="1600" u="none" cap="none" strike="noStrike">
              <a:solidFill>
                <a:schemeClr val="dk1"/>
              </a:solidFill>
              <a:latin typeface="Calibri"/>
              <a:ea typeface="Calibri"/>
              <a:cs typeface="Calibri"/>
              <a:sym typeface="Calibri"/>
            </a:endParaRPr>
          </a:p>
        </p:txBody>
      </p:sp>
      <p:sp>
        <p:nvSpPr>
          <p:cNvPr id="1054" name="Google Shape;1054;p120"/>
          <p:cNvSpPr txBox="1"/>
          <p:nvPr/>
        </p:nvSpPr>
        <p:spPr>
          <a:xfrm>
            <a:off x="6409944" y="2697480"/>
            <a:ext cx="4764024" cy="822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Vendor case studies, conference talks, podcasts, partner sites, reviews, court records, résumés, local news, regulators. Uncurated, rarely scrubbed, and outside the target’s view.</a:t>
            </a:r>
            <a:endParaRPr b="0" i="0" sz="1200" u="none" cap="none" strike="noStrike">
              <a:solidFill>
                <a:schemeClr val="dk1"/>
              </a:solidFill>
              <a:latin typeface="Calibri"/>
              <a:ea typeface="Calibri"/>
              <a:cs typeface="Calibri"/>
              <a:sym typeface="Calibri"/>
            </a:endParaRPr>
          </a:p>
        </p:txBody>
      </p:sp>
      <p:sp>
        <p:nvSpPr>
          <p:cNvPr id="1055" name="Google Shape;1055;p120"/>
          <p:cNvSpPr txBox="1"/>
          <p:nvPr/>
        </p:nvSpPr>
        <p:spPr>
          <a:xfrm>
            <a:off x="813816" y="3931920"/>
            <a:ext cx="1057046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UNEXPECTED PLACES THAT PAY OFF</a:t>
            </a:r>
            <a:endParaRPr b="0" i="0" sz="1200" u="none" cap="none" strike="noStrike">
              <a:solidFill>
                <a:schemeClr val="dk1"/>
              </a:solidFill>
              <a:latin typeface="Calibri"/>
              <a:ea typeface="Calibri"/>
              <a:cs typeface="Calibri"/>
              <a:sym typeface="Calibri"/>
            </a:endParaRPr>
          </a:p>
        </p:txBody>
      </p:sp>
      <p:sp>
        <p:nvSpPr>
          <p:cNvPr id="1056" name="Google Shape;1056;p120"/>
          <p:cNvSpPr txBox="1"/>
          <p:nvPr/>
        </p:nvSpPr>
        <p:spPr>
          <a:xfrm>
            <a:off x="813816" y="4224528"/>
            <a:ext cx="5184648" cy="8229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 vendor case study naming the exact firewall</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 conference talk with an internal architecture slide</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 podcast interview dating a cloud migration</a:t>
            </a:r>
            <a:endParaRPr b="0" i="0" sz="1200" u="none" cap="none" strike="noStrike">
              <a:solidFill>
                <a:schemeClr val="dk1"/>
              </a:solidFill>
              <a:latin typeface="Calibri"/>
              <a:ea typeface="Calibri"/>
              <a:cs typeface="Calibri"/>
              <a:sym typeface="Calibri"/>
            </a:endParaRPr>
          </a:p>
        </p:txBody>
      </p:sp>
      <p:sp>
        <p:nvSpPr>
          <p:cNvPr id="1057" name="Google Shape;1057;p120"/>
          <p:cNvSpPr txBox="1"/>
          <p:nvPr/>
        </p:nvSpPr>
        <p:spPr>
          <a:xfrm>
            <a:off x="6199632" y="4224528"/>
            <a:ext cx="5184648" cy="8229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 résumé listing internal system names and versions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 supplier press release naming the client</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Employee reviews naming teams, tools, and reorgs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062" name="Shape 1062"/>
        <p:cNvGrpSpPr/>
        <p:nvPr/>
      </p:nvGrpSpPr>
      <p:grpSpPr>
        <a:xfrm>
          <a:off x="0" y="0"/>
          <a:ext cx="0" cy="0"/>
          <a:chOff x="0" y="0"/>
          <a:chExt cx="0" cy="0"/>
        </a:xfrm>
      </p:grpSpPr>
      <p:sp>
        <p:nvSpPr>
          <p:cNvPr id="1063" name="Google Shape;1063;p5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064" name="Google Shape;1064;p5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Search Engines</a:t>
            </a:r>
            <a:endParaRPr b="0" i="0" sz="3200" u="none" cap="none" strike="noStrike">
              <a:solidFill>
                <a:schemeClr val="dk1"/>
              </a:solidFill>
              <a:latin typeface="Calibri"/>
              <a:ea typeface="Calibri"/>
              <a:cs typeface="Calibri"/>
              <a:sym typeface="Calibri"/>
            </a:endParaRPr>
          </a:p>
        </p:txBody>
      </p:sp>
      <p:graphicFrame>
        <p:nvGraphicFramePr>
          <p:cNvPr id="1065" name="Google Shape;1065;p51"/>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113250"/>
                <a:gridCol w="1796250"/>
                <a:gridCol w="5388875"/>
                <a:gridCol w="12680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Engine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Own index?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Strengths for OSINT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Google ·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google.com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Largest index; most operators; strong file indexing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Bing ·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bing.com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Different index; ip: finds sites on the same server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DuckDuckGo · </a:t>
                      </a: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duckduckgo.com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Mostly Bing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Privacy: no search history tied to you</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Yandex · </a:t>
                      </a: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yandex.com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Russian and Eastern European content; image matching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Baidu · </a:t>
                      </a: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baidu.com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Chinese-language web</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Brave Search · </a:t>
                      </a: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search.brave.com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Fully independent Western index since 2023</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Mojeek · </a:t>
                      </a: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mojeek.com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Small UK index; surfaces pages big engines bury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066" name="Google Shape;1066;p51"/>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7" name="Google Shape;1067;p51"/>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Tips:</a:t>
            </a:r>
            <a:r>
              <a:rPr lang="en-US" sz="1200">
                <a:solidFill>
                  <a:srgbClr val="F3F1EA"/>
                </a:solidFill>
                <a:latin typeface="IBM Plex Sans"/>
                <a:ea typeface="IBM Plex Sans"/>
                <a:cs typeface="IBM Plex Sans"/>
                <a:sym typeface="IBM Plex Sans"/>
              </a:rPr>
              <a:t> Use Brave’s Browser with duckduckgo’s search engine.</a:t>
            </a:r>
            <a:endParaRPr b="0" i="0" sz="1200" u="none" cap="none" strike="noStrike">
              <a:solidFill>
                <a:schemeClr val="dk1"/>
              </a:solidFill>
              <a:latin typeface="Calibri"/>
              <a:ea typeface="Calibri"/>
              <a:cs typeface="Calibri"/>
              <a:sym typeface="Calibri"/>
            </a:endParaRPr>
          </a:p>
        </p:txBody>
      </p:sp>
      <p:sp>
        <p:nvSpPr>
          <p:cNvPr id="1068" name="Google Shape;1068;p5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073" name="Shape 1073"/>
        <p:cNvGrpSpPr/>
        <p:nvPr/>
      </p:nvGrpSpPr>
      <p:grpSpPr>
        <a:xfrm>
          <a:off x="0" y="0"/>
          <a:ext cx="0" cy="0"/>
          <a:chOff x="0" y="0"/>
          <a:chExt cx="0" cy="0"/>
        </a:xfrm>
      </p:grpSpPr>
      <p:sp>
        <p:nvSpPr>
          <p:cNvPr id="1074" name="Google Shape;1074;p5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075" name="Google Shape;1075;p5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Social Media Platforms</a:t>
            </a:r>
            <a:endParaRPr b="0" i="0" sz="3200" u="none" cap="none" strike="noStrike">
              <a:solidFill>
                <a:schemeClr val="dk1"/>
              </a:solidFill>
              <a:latin typeface="Calibri"/>
              <a:ea typeface="Calibri"/>
              <a:cs typeface="Calibri"/>
              <a:sym typeface="Calibri"/>
            </a:endParaRPr>
          </a:p>
        </p:txBody>
      </p:sp>
      <p:graphicFrame>
        <p:nvGraphicFramePr>
          <p:cNvPr id="1076" name="Google Shape;1076;p52"/>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1901925"/>
                <a:gridCol w="4860525"/>
                <a:gridCol w="380395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Platform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What's public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Watch for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LinkedIn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Employees, titles, skills (tech stack), org charts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Profile views notify, unless private mode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Facebook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Friends, workplace, check-ins, groups, Marketplace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Graph Search shut down in 2019</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Instagram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Photos, location tags, tagged photos, followers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Story viewers are visible to the owner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Posts, replies, networks, bio, join date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API ended in 2023</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TikTok, YouTube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Video backgrounds, audio, exact upload dates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Videos get deleted; capture early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Reddit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Pseudonymous posts; local subreddits hint at location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Paid API and Pushshift loss (2023)</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Discord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Almost nothing without joining a server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Joining is an interaction, not passive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Telegram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Public channels via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t.me/s/</a:t>
                      </a:r>
                      <a:r>
                        <a:rPr lang="en-US" sz="1200" u="none" cap="none" strike="noStrike">
                          <a:solidFill>
                            <a:srgbClr val="3B4854"/>
                          </a:solidFill>
                          <a:latin typeface="IBM Plex Sans"/>
                          <a:ea typeface="IBM Plex Sans"/>
                          <a:cs typeface="IBM Plex Sans"/>
                          <a:sym typeface="IBM Plex Sans"/>
                        </a:rPr>
                        <a:t> with no account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Private chats are not OSINT sources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Bluesky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Posts, likes, and follows as public records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firehose; deleted posts may persist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077" name="Google Shape;1077;p5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082" name="Shape 1082"/>
        <p:cNvGrpSpPr/>
        <p:nvPr/>
      </p:nvGrpSpPr>
      <p:grpSpPr>
        <a:xfrm>
          <a:off x="0" y="0"/>
          <a:ext cx="0" cy="0"/>
          <a:chOff x="0" y="0"/>
          <a:chExt cx="0" cy="0"/>
        </a:xfrm>
      </p:grpSpPr>
      <p:sp>
        <p:nvSpPr>
          <p:cNvPr id="1083" name="Google Shape;1083;p5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084" name="Google Shape;1084;p5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What Tips Off the Target?</a:t>
            </a:r>
            <a:endParaRPr b="0" i="0" sz="3200" u="none" cap="none" strike="noStrike">
              <a:solidFill>
                <a:schemeClr val="dk1"/>
              </a:solidFill>
              <a:latin typeface="Calibri"/>
              <a:ea typeface="Calibri"/>
              <a:cs typeface="Calibri"/>
              <a:sym typeface="Calibri"/>
            </a:endParaRPr>
          </a:p>
        </p:txBody>
      </p:sp>
      <p:sp>
        <p:nvSpPr>
          <p:cNvPr id="1085" name="Google Shape;1085;p53"/>
          <p:cNvSpPr txBox="1"/>
          <p:nvPr/>
        </p:nvSpPr>
        <p:spPr>
          <a:xfrm>
            <a:off x="812800" y="1879501"/>
            <a:ext cx="6045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Can the target notice?</a:t>
            </a:r>
            <a:endParaRPr b="0" i="0" sz="1600" u="none" cap="none" strike="noStrike">
              <a:solidFill>
                <a:schemeClr val="dk1"/>
              </a:solidFill>
              <a:latin typeface="Calibri"/>
              <a:ea typeface="Calibri"/>
              <a:cs typeface="Calibri"/>
              <a:sym typeface="Calibri"/>
            </a:endParaRPr>
          </a:p>
        </p:txBody>
      </p:sp>
      <p:graphicFrame>
        <p:nvGraphicFramePr>
          <p:cNvPr id="1086" name="Google Shape;1086;p53"/>
          <p:cNvGraphicFramePr/>
          <p:nvPr/>
        </p:nvGraphicFramePr>
        <p:xfrm>
          <a:off x="812800" y="2224881"/>
          <a:ext cx="3000000" cy="3000000"/>
        </p:xfrm>
        <a:graphic>
          <a:graphicData uri="http://schemas.openxmlformats.org/drawingml/2006/table">
            <a:tbl>
              <a:tblPr>
                <a:noFill/>
                <a:tableStyleId>{52132169-1C29-4672-87D5-AC5C3417310D}</a:tableStyleId>
              </a:tblPr>
              <a:tblGrid>
                <a:gridCol w="4323050"/>
                <a:gridCol w="151895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Action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Notices?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Viewing a LinkedIn profile (not private mode)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Viewing an Instagram or Facebook story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Liking, following, friending, or joining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Yes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Viewing a public Strava activity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Usually 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Viewing a public X post or Reddit comment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Generally 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Reading a public channel via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t.me/s/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087" name="Google Shape;1087;p53"/>
          <p:cNvSpPr txBox="1"/>
          <p:nvPr/>
        </p:nvSpPr>
        <p:spPr>
          <a:xfrm>
            <a:off x="6959600" y="1879501"/>
            <a:ext cx="45963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Non-social apps leak too</a:t>
            </a:r>
            <a:endParaRPr b="0" i="0" sz="1600" u="none" cap="none" strike="noStrike">
              <a:solidFill>
                <a:schemeClr val="dk1"/>
              </a:solidFill>
              <a:latin typeface="Calibri"/>
              <a:ea typeface="Calibri"/>
              <a:cs typeface="Calibri"/>
              <a:sym typeface="Calibri"/>
            </a:endParaRPr>
          </a:p>
        </p:txBody>
      </p:sp>
      <p:sp>
        <p:nvSpPr>
          <p:cNvPr id="1088" name="Google Shape;1088;p53"/>
          <p:cNvSpPr/>
          <p:nvPr/>
        </p:nvSpPr>
        <p:spPr>
          <a:xfrm>
            <a:off x="6959600" y="2224881"/>
            <a:ext cx="4419600" cy="782241"/>
          </a:xfrm>
          <a:prstGeom prst="roundRect">
            <a:avLst>
              <a:gd fmla="val 974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9" name="Google Shape;1089;p53"/>
          <p:cNvSpPr txBox="1"/>
          <p:nvPr/>
        </p:nvSpPr>
        <p:spPr>
          <a:xfrm>
            <a:off x="7118350" y="2358231"/>
            <a:ext cx="42661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Strava</a:t>
            </a:r>
            <a:endParaRPr b="0" i="0" sz="1600" u="none" cap="none" strike="noStrike">
              <a:solidFill>
                <a:schemeClr val="dk1"/>
              </a:solidFill>
              <a:latin typeface="Calibri"/>
              <a:ea typeface="Calibri"/>
              <a:cs typeface="Calibri"/>
              <a:sym typeface="Calibri"/>
            </a:endParaRPr>
          </a:p>
        </p:txBody>
      </p:sp>
      <p:sp>
        <p:nvSpPr>
          <p:cNvPr id="1090" name="Google Shape;1090;p53"/>
          <p:cNvSpPr txBox="1"/>
          <p:nvPr/>
        </p:nvSpPr>
        <p:spPr>
          <a:xfrm>
            <a:off x="7118350" y="2652812"/>
            <a:ext cx="42661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Routes often start and end at home or work</a:t>
            </a:r>
            <a:endParaRPr b="0" i="0" sz="1200" u="none" cap="none" strike="noStrike">
              <a:solidFill>
                <a:schemeClr val="dk1"/>
              </a:solidFill>
              <a:latin typeface="Calibri"/>
              <a:ea typeface="Calibri"/>
              <a:cs typeface="Calibri"/>
              <a:sym typeface="Calibri"/>
            </a:endParaRPr>
          </a:p>
        </p:txBody>
      </p:sp>
      <p:sp>
        <p:nvSpPr>
          <p:cNvPr id="1091" name="Google Shape;1091;p53"/>
          <p:cNvSpPr/>
          <p:nvPr/>
        </p:nvSpPr>
        <p:spPr>
          <a:xfrm>
            <a:off x="6959600" y="3108722"/>
            <a:ext cx="4419600" cy="782241"/>
          </a:xfrm>
          <a:prstGeom prst="roundRect">
            <a:avLst>
              <a:gd fmla="val 974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2" name="Google Shape;1092;p53"/>
          <p:cNvSpPr txBox="1"/>
          <p:nvPr/>
        </p:nvSpPr>
        <p:spPr>
          <a:xfrm>
            <a:off x="7118350" y="3242072"/>
            <a:ext cx="42661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Venmo</a:t>
            </a:r>
            <a:endParaRPr b="0" i="0" sz="1600" u="none" cap="none" strike="noStrike">
              <a:solidFill>
                <a:schemeClr val="dk1"/>
              </a:solidFill>
              <a:latin typeface="Calibri"/>
              <a:ea typeface="Calibri"/>
              <a:cs typeface="Calibri"/>
              <a:sym typeface="Calibri"/>
            </a:endParaRPr>
          </a:p>
        </p:txBody>
      </p:sp>
      <p:sp>
        <p:nvSpPr>
          <p:cNvPr id="1093" name="Google Shape;1093;p53"/>
          <p:cNvSpPr txBox="1"/>
          <p:nvPr/>
        </p:nvSpPr>
        <p:spPr>
          <a:xfrm>
            <a:off x="7118350" y="3536652"/>
            <a:ext cx="42661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Payments and friend lists public by default</a:t>
            </a:r>
            <a:endParaRPr b="0" i="0" sz="1200" u="none" cap="none" strike="noStrike">
              <a:solidFill>
                <a:schemeClr val="dk1"/>
              </a:solidFill>
              <a:latin typeface="Calibri"/>
              <a:ea typeface="Calibri"/>
              <a:cs typeface="Calibri"/>
              <a:sym typeface="Calibri"/>
            </a:endParaRPr>
          </a:p>
        </p:txBody>
      </p:sp>
      <p:sp>
        <p:nvSpPr>
          <p:cNvPr id="1094" name="Google Shape;1094;p53"/>
          <p:cNvSpPr/>
          <p:nvPr/>
        </p:nvSpPr>
        <p:spPr>
          <a:xfrm>
            <a:off x="6959600" y="3992563"/>
            <a:ext cx="4419600" cy="782241"/>
          </a:xfrm>
          <a:prstGeom prst="roundRect">
            <a:avLst>
              <a:gd fmla="val 974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5" name="Google Shape;1095;p53"/>
          <p:cNvSpPr txBox="1"/>
          <p:nvPr/>
        </p:nvSpPr>
        <p:spPr>
          <a:xfrm>
            <a:off x="7118350" y="4125913"/>
            <a:ext cx="426618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Google Maps reviews</a:t>
            </a:r>
            <a:endParaRPr b="0" i="0" sz="1600" u="none" cap="none" strike="noStrike">
              <a:solidFill>
                <a:schemeClr val="dk1"/>
              </a:solidFill>
              <a:latin typeface="Calibri"/>
              <a:ea typeface="Calibri"/>
              <a:cs typeface="Calibri"/>
              <a:sym typeface="Calibri"/>
            </a:endParaRPr>
          </a:p>
        </p:txBody>
      </p:sp>
      <p:sp>
        <p:nvSpPr>
          <p:cNvPr id="1096" name="Google Shape;1096;p53"/>
          <p:cNvSpPr txBox="1"/>
          <p:nvPr/>
        </p:nvSpPr>
        <p:spPr>
          <a:xfrm>
            <a:off x="7118350" y="4420493"/>
            <a:ext cx="42661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reviewer's profile maps where they go</a:t>
            </a:r>
            <a:endParaRPr b="0" i="0" sz="1200" u="none" cap="none" strike="noStrike">
              <a:solidFill>
                <a:schemeClr val="dk1"/>
              </a:solidFill>
              <a:latin typeface="Calibri"/>
              <a:ea typeface="Calibri"/>
              <a:cs typeface="Calibri"/>
              <a:sym typeface="Calibri"/>
            </a:endParaRPr>
          </a:p>
        </p:txBody>
      </p:sp>
      <p:sp>
        <p:nvSpPr>
          <p:cNvPr id="1097" name="Google Shape;1097;p53"/>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8" name="Google Shape;1098;p53"/>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Takeaway:</a:t>
            </a:r>
            <a:r>
              <a:rPr b="0" i="0" lang="en-US" sz="1200" u="none" cap="none" strike="noStrike">
                <a:solidFill>
                  <a:srgbClr val="F3F1EA"/>
                </a:solidFill>
                <a:latin typeface="IBM Plex Sans"/>
                <a:ea typeface="IBM Plex Sans"/>
                <a:cs typeface="IBM Plex Sans"/>
                <a:sym typeface="IBM Plex Sans"/>
              </a:rPr>
              <a:t> Photos reveal more than captions: badges, screens, signs, and landmarks.</a:t>
            </a:r>
            <a:endParaRPr b="0" i="0" sz="1200" u="none" cap="none" strike="noStrike">
              <a:solidFill>
                <a:schemeClr val="dk1"/>
              </a:solidFill>
              <a:latin typeface="Calibri"/>
              <a:ea typeface="Calibri"/>
              <a:cs typeface="Calibri"/>
              <a:sym typeface="Calibri"/>
            </a:endParaRPr>
          </a:p>
        </p:txBody>
      </p:sp>
      <p:sp>
        <p:nvSpPr>
          <p:cNvPr id="1099" name="Google Shape;1099;p5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104" name="Shape 1104"/>
        <p:cNvGrpSpPr/>
        <p:nvPr/>
      </p:nvGrpSpPr>
      <p:grpSpPr>
        <a:xfrm>
          <a:off x="0" y="0"/>
          <a:ext cx="0" cy="0"/>
          <a:chOff x="0" y="0"/>
          <a:chExt cx="0" cy="0"/>
        </a:xfrm>
      </p:grpSpPr>
      <p:sp>
        <p:nvSpPr>
          <p:cNvPr id="1105" name="Google Shape;1105;p5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106" name="Google Shape;1106;p5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Organization-Owned Sources</a:t>
            </a:r>
            <a:endParaRPr b="0" i="0" sz="3200" u="none" cap="none" strike="noStrike">
              <a:solidFill>
                <a:schemeClr val="dk1"/>
              </a:solidFill>
              <a:latin typeface="Calibri"/>
              <a:ea typeface="Calibri"/>
              <a:cs typeface="Calibri"/>
              <a:sym typeface="Calibri"/>
            </a:endParaRPr>
          </a:p>
        </p:txBody>
      </p:sp>
      <p:sp>
        <p:nvSpPr>
          <p:cNvPr id="1107" name="Google Shape;1107;p54"/>
          <p:cNvSpPr/>
          <p:nvPr/>
        </p:nvSpPr>
        <p:spPr>
          <a:xfrm>
            <a:off x="812800" y="1879501"/>
            <a:ext cx="3420467"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8" name="Google Shape;1108;p54"/>
          <p:cNvSpPr txBox="1"/>
          <p:nvPr/>
        </p:nvSpPr>
        <p:spPr>
          <a:xfrm>
            <a:off x="1022350" y="20636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Company Website</a:t>
            </a:r>
            <a:endParaRPr b="0" i="0" sz="1600" u="none" cap="none" strike="noStrike">
              <a:solidFill>
                <a:schemeClr val="dk1"/>
              </a:solidFill>
              <a:latin typeface="Calibri"/>
              <a:ea typeface="Calibri"/>
              <a:cs typeface="Calibri"/>
              <a:sym typeface="Calibri"/>
            </a:endParaRPr>
          </a:p>
        </p:txBody>
      </p:sp>
      <p:sp>
        <p:nvSpPr>
          <p:cNvPr id="1109" name="Google Shape;1109;p54"/>
          <p:cNvSpPr txBox="1"/>
          <p:nvPr/>
        </p:nvSpPr>
        <p:spPr>
          <a:xfrm>
            <a:off x="1022350" y="2383631"/>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Team pages, locations, clients. One contact email reveals the format for everyone.</a:t>
            </a:r>
            <a:endParaRPr b="0" i="0" sz="1200" u="none" cap="none" strike="noStrike">
              <a:solidFill>
                <a:schemeClr val="dk1"/>
              </a:solidFill>
              <a:latin typeface="Calibri"/>
              <a:ea typeface="Calibri"/>
              <a:cs typeface="Calibri"/>
              <a:sym typeface="Calibri"/>
            </a:endParaRPr>
          </a:p>
        </p:txBody>
      </p:sp>
      <p:sp>
        <p:nvSpPr>
          <p:cNvPr id="1110" name="Google Shape;1110;p54"/>
          <p:cNvSpPr/>
          <p:nvPr/>
        </p:nvSpPr>
        <p:spPr>
          <a:xfrm>
            <a:off x="4385667" y="1879501"/>
            <a:ext cx="3420566"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1" name="Google Shape;1111;p54"/>
          <p:cNvSpPr txBox="1"/>
          <p:nvPr/>
        </p:nvSpPr>
        <p:spPr>
          <a:xfrm>
            <a:off x="4595217" y="20636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Hosted Documents</a:t>
            </a:r>
            <a:endParaRPr b="0" i="0" sz="1600" u="none" cap="none" strike="noStrike">
              <a:solidFill>
                <a:schemeClr val="dk1"/>
              </a:solidFill>
              <a:latin typeface="Calibri"/>
              <a:ea typeface="Calibri"/>
              <a:cs typeface="Calibri"/>
              <a:sym typeface="Calibri"/>
            </a:endParaRPr>
          </a:p>
        </p:txBody>
      </p:sp>
      <p:sp>
        <p:nvSpPr>
          <p:cNvPr id="1112" name="Google Shape;1112;p54"/>
          <p:cNvSpPr txBox="1"/>
          <p:nvPr/>
        </p:nvSpPr>
        <p:spPr>
          <a:xfrm>
            <a:off x="4595217" y="23836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Metadata leaks usernames, software versions, and internal file paths.</a:t>
            </a:r>
            <a:endParaRPr b="0" i="0" sz="1200" u="none" cap="none" strike="noStrike">
              <a:solidFill>
                <a:schemeClr val="dk1"/>
              </a:solidFill>
              <a:latin typeface="Calibri"/>
              <a:ea typeface="Calibri"/>
              <a:cs typeface="Calibri"/>
              <a:sym typeface="Calibri"/>
            </a:endParaRPr>
          </a:p>
        </p:txBody>
      </p:sp>
      <p:sp>
        <p:nvSpPr>
          <p:cNvPr id="1113" name="Google Shape;1113;p54"/>
          <p:cNvSpPr/>
          <p:nvPr/>
        </p:nvSpPr>
        <p:spPr>
          <a:xfrm>
            <a:off x="7958634" y="1879501"/>
            <a:ext cx="3420566"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p54"/>
          <p:cNvSpPr txBox="1"/>
          <p:nvPr/>
        </p:nvSpPr>
        <p:spPr>
          <a:xfrm>
            <a:off x="8168184" y="20636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Job Postings</a:t>
            </a:r>
            <a:endParaRPr b="0" i="0" sz="1600" u="none" cap="none" strike="noStrike">
              <a:solidFill>
                <a:schemeClr val="dk1"/>
              </a:solidFill>
              <a:latin typeface="Calibri"/>
              <a:ea typeface="Calibri"/>
              <a:cs typeface="Calibri"/>
              <a:sym typeface="Calibri"/>
            </a:endParaRPr>
          </a:p>
        </p:txBody>
      </p:sp>
      <p:sp>
        <p:nvSpPr>
          <p:cNvPr id="1115" name="Google Shape;1115;p54"/>
          <p:cNvSpPr txBox="1"/>
          <p:nvPr/>
        </p:nvSpPr>
        <p:spPr>
          <a:xfrm>
            <a:off x="8168184" y="23836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technology inventory: security tools, cloud, migrations in progress.</a:t>
            </a:r>
            <a:endParaRPr b="0" i="0" sz="1200" u="none" cap="none" strike="noStrike">
              <a:solidFill>
                <a:schemeClr val="dk1"/>
              </a:solidFill>
              <a:latin typeface="Calibri"/>
              <a:ea typeface="Calibri"/>
              <a:cs typeface="Calibri"/>
              <a:sym typeface="Calibri"/>
            </a:endParaRPr>
          </a:p>
        </p:txBody>
      </p:sp>
      <p:sp>
        <p:nvSpPr>
          <p:cNvPr id="1116" name="Google Shape;1116;p54"/>
          <p:cNvSpPr/>
          <p:nvPr/>
        </p:nvSpPr>
        <p:spPr>
          <a:xfrm>
            <a:off x="812800" y="3162102"/>
            <a:ext cx="3420467"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7" name="Google Shape;1117;p54"/>
          <p:cNvSpPr txBox="1"/>
          <p:nvPr/>
        </p:nvSpPr>
        <p:spPr>
          <a:xfrm>
            <a:off x="1022350" y="334625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Control Files</a:t>
            </a:r>
            <a:endParaRPr b="0" i="0" sz="1600" u="none" cap="none" strike="noStrike">
              <a:solidFill>
                <a:schemeClr val="dk1"/>
              </a:solidFill>
              <a:latin typeface="Calibri"/>
              <a:ea typeface="Calibri"/>
              <a:cs typeface="Calibri"/>
              <a:sym typeface="Calibri"/>
            </a:endParaRPr>
          </a:p>
        </p:txBody>
      </p:sp>
      <p:sp>
        <p:nvSpPr>
          <p:cNvPr id="1118" name="Google Shape;1118;p54"/>
          <p:cNvSpPr txBox="1"/>
          <p:nvPr/>
        </p:nvSpPr>
        <p:spPr>
          <a:xfrm>
            <a:off x="1022350" y="366623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robots.txt lists paths the owner hid; security.txt shows how to report bugs.</a:t>
            </a:r>
            <a:endParaRPr b="0" i="0" sz="1200" u="none" cap="none" strike="noStrike">
              <a:solidFill>
                <a:schemeClr val="dk1"/>
              </a:solidFill>
              <a:latin typeface="Calibri"/>
              <a:ea typeface="Calibri"/>
              <a:cs typeface="Calibri"/>
              <a:sym typeface="Calibri"/>
            </a:endParaRPr>
          </a:p>
        </p:txBody>
      </p:sp>
      <p:sp>
        <p:nvSpPr>
          <p:cNvPr id="1119" name="Google Shape;1119;p54"/>
          <p:cNvSpPr/>
          <p:nvPr/>
        </p:nvSpPr>
        <p:spPr>
          <a:xfrm>
            <a:off x="4385667" y="3162102"/>
            <a:ext cx="3420566"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0" name="Google Shape;1120;p54"/>
          <p:cNvSpPr txBox="1"/>
          <p:nvPr/>
        </p:nvSpPr>
        <p:spPr>
          <a:xfrm>
            <a:off x="4595217" y="33462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ToS &amp; Privacy Policies</a:t>
            </a:r>
            <a:endParaRPr b="0" i="0" sz="1600" u="none" cap="none" strike="noStrike">
              <a:solidFill>
                <a:schemeClr val="dk1"/>
              </a:solidFill>
              <a:latin typeface="Calibri"/>
              <a:ea typeface="Calibri"/>
              <a:cs typeface="Calibri"/>
              <a:sym typeface="Calibri"/>
            </a:endParaRPr>
          </a:p>
        </p:txBody>
      </p:sp>
      <p:sp>
        <p:nvSpPr>
          <p:cNvPr id="1121" name="Google Shape;1121;p54"/>
          <p:cNvSpPr txBox="1"/>
          <p:nvPr/>
        </p:nvSpPr>
        <p:spPr>
          <a:xfrm>
            <a:off x="4595217" y="36662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Vendor and subprocessor lists; prohibitions hint at what's possible.</a:t>
            </a:r>
            <a:endParaRPr b="0" i="0" sz="1200" u="none" cap="none" strike="noStrike">
              <a:solidFill>
                <a:schemeClr val="dk1"/>
              </a:solidFill>
              <a:latin typeface="Calibri"/>
              <a:ea typeface="Calibri"/>
              <a:cs typeface="Calibri"/>
              <a:sym typeface="Calibri"/>
            </a:endParaRPr>
          </a:p>
        </p:txBody>
      </p:sp>
      <p:sp>
        <p:nvSpPr>
          <p:cNvPr id="1122" name="Google Shape;1122;p54"/>
          <p:cNvSpPr/>
          <p:nvPr/>
        </p:nvSpPr>
        <p:spPr>
          <a:xfrm>
            <a:off x="7958634" y="3162102"/>
            <a:ext cx="3420566"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3" name="Google Shape;1123;p54"/>
          <p:cNvSpPr txBox="1"/>
          <p:nvPr/>
        </p:nvSpPr>
        <p:spPr>
          <a:xfrm>
            <a:off x="8168184" y="33462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Press &amp; Case Studies</a:t>
            </a:r>
            <a:endParaRPr b="0" i="0" sz="1600" u="none" cap="none" strike="noStrike">
              <a:solidFill>
                <a:schemeClr val="dk1"/>
              </a:solidFill>
              <a:latin typeface="Calibri"/>
              <a:ea typeface="Calibri"/>
              <a:cs typeface="Calibri"/>
              <a:sym typeface="Calibri"/>
            </a:endParaRPr>
          </a:p>
        </p:txBody>
      </p:sp>
      <p:sp>
        <p:nvSpPr>
          <p:cNvPr id="1124" name="Google Shape;1124;p54"/>
          <p:cNvSpPr txBox="1"/>
          <p:nvPr/>
        </p:nvSpPr>
        <p:spPr>
          <a:xfrm>
            <a:off x="8168184" y="36662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Launches, acquisitions, and vendor pages on how Security-Inc uses their product.</a:t>
            </a:r>
            <a:endParaRPr b="0" i="0" sz="1200" u="none" cap="none" strike="noStrike">
              <a:solidFill>
                <a:schemeClr val="dk1"/>
              </a:solidFill>
              <a:latin typeface="Calibri"/>
              <a:ea typeface="Calibri"/>
              <a:cs typeface="Calibri"/>
              <a:sym typeface="Calibri"/>
            </a:endParaRPr>
          </a:p>
        </p:txBody>
      </p:sp>
      <p:sp>
        <p:nvSpPr>
          <p:cNvPr id="1125" name="Google Shape;1125;p54"/>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26" name="Google Shape;1126;p54"/>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Takeaway:</a:t>
            </a:r>
            <a:r>
              <a:rPr b="0" i="0" lang="en-US" sz="1200" u="none" cap="none" strike="noStrike">
                <a:solidFill>
                  <a:srgbClr val="F3F1EA"/>
                </a:solidFill>
                <a:latin typeface="IBM Plex Sans"/>
                <a:ea typeface="IBM Plex Sans"/>
                <a:cs typeface="IBM Plex Sans"/>
                <a:sym typeface="IBM Plex Sans"/>
              </a:rPr>
              <a:t> "You may not collect profile data at scale" means it can be done. A ToS prohibition is a lead, not permission: possible is not permitted.</a:t>
            </a:r>
            <a:endParaRPr b="0" i="0" sz="1200" u="none" cap="none" strike="noStrike">
              <a:solidFill>
                <a:schemeClr val="dk1"/>
              </a:solidFill>
              <a:latin typeface="Calibri"/>
              <a:ea typeface="Calibri"/>
              <a:cs typeface="Calibri"/>
              <a:sym typeface="Calibri"/>
            </a:endParaRPr>
          </a:p>
        </p:txBody>
      </p:sp>
      <p:sp>
        <p:nvSpPr>
          <p:cNvPr id="1127" name="Google Shape;1127;p5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132" name="Shape 1132"/>
        <p:cNvGrpSpPr/>
        <p:nvPr/>
      </p:nvGrpSpPr>
      <p:grpSpPr>
        <a:xfrm>
          <a:off x="0" y="0"/>
          <a:ext cx="0" cy="0"/>
          <a:chOff x="0" y="0"/>
          <a:chExt cx="0" cy="0"/>
        </a:xfrm>
      </p:grpSpPr>
      <p:sp>
        <p:nvSpPr>
          <p:cNvPr id="1133" name="Google Shape;1133;p5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134" name="Google Shape;1134;p5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Code Repositories</a:t>
            </a:r>
            <a:endParaRPr b="0" i="0" sz="3200" u="none" cap="none" strike="noStrike">
              <a:solidFill>
                <a:schemeClr val="dk1"/>
              </a:solidFill>
              <a:latin typeface="Calibri"/>
              <a:ea typeface="Calibri"/>
              <a:cs typeface="Calibri"/>
              <a:sym typeface="Calibri"/>
            </a:endParaRPr>
          </a:p>
        </p:txBody>
      </p:sp>
      <p:sp>
        <p:nvSpPr>
          <p:cNvPr id="1135" name="Google Shape;1135;p55"/>
          <p:cNvSpPr txBox="1"/>
          <p:nvPr/>
        </p:nvSpPr>
        <p:spPr>
          <a:xfrm>
            <a:off x="812800" y="1879501"/>
            <a:ext cx="449072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8F5300"/>
              </a:buClr>
              <a:buSzPts val="10000"/>
              <a:buFont typeface="Space Grotesk"/>
              <a:buNone/>
            </a:pPr>
            <a:r>
              <a:rPr b="1" i="0" lang="en-US" sz="10000" u="none" cap="none" strike="noStrike">
                <a:solidFill>
                  <a:srgbClr val="8F5300"/>
                </a:solidFill>
                <a:latin typeface="Space Grotesk"/>
                <a:ea typeface="Space Grotesk"/>
                <a:cs typeface="Space Grotesk"/>
                <a:sym typeface="Space Grotesk"/>
              </a:rPr>
              <a:t>28.6M</a:t>
            </a:r>
            <a:endParaRPr b="0" i="0" sz="10000" u="none" cap="none" strike="noStrike">
              <a:solidFill>
                <a:schemeClr val="dk1"/>
              </a:solidFill>
              <a:latin typeface="Calibri"/>
              <a:ea typeface="Calibri"/>
              <a:cs typeface="Calibri"/>
              <a:sym typeface="Calibri"/>
            </a:endParaRPr>
          </a:p>
        </p:txBody>
      </p:sp>
      <p:sp>
        <p:nvSpPr>
          <p:cNvPr id="1136" name="Google Shape;1136;p55"/>
          <p:cNvSpPr txBox="1"/>
          <p:nvPr/>
        </p:nvSpPr>
        <p:spPr>
          <a:xfrm>
            <a:off x="812800" y="3251101"/>
            <a:ext cx="4490720" cy="5484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new hardcoded secrets added to public GitHub commits in 2025</a:t>
            </a:r>
            <a:endParaRPr b="0" i="0" sz="1600" u="none" cap="none" strike="noStrike">
              <a:solidFill>
                <a:schemeClr val="dk1"/>
              </a:solidFill>
              <a:latin typeface="Calibri"/>
              <a:ea typeface="Calibri"/>
              <a:cs typeface="Calibri"/>
              <a:sym typeface="Calibri"/>
            </a:endParaRPr>
          </a:p>
        </p:txBody>
      </p:sp>
      <p:sp>
        <p:nvSpPr>
          <p:cNvPr id="1137" name="Google Shape;1137;p55"/>
          <p:cNvSpPr txBox="1"/>
          <p:nvPr/>
        </p:nvSpPr>
        <p:spPr>
          <a:xfrm>
            <a:off x="812800" y="3901182"/>
            <a:ext cx="449072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Source: </a:t>
            </a:r>
            <a:r>
              <a:rPr b="0" i="0" lang="en-US" sz="1200" u="sng" cap="none" strike="noStrike">
                <a:solidFill>
                  <a:srgbClr val="5B6570"/>
                </a:solidFill>
                <a:latin typeface="IBM Plex Sans"/>
                <a:ea typeface="IBM Plex Sans"/>
                <a:cs typeface="IBM Plex Sans"/>
                <a:sym typeface="IBM Plex Sans"/>
                <a:hlinkClick r:id="rId3">
                  <a:extLst>
                    <a:ext uri="{A12FA001-AC4F-418D-AE19-62706E023703}">
                      <ahyp:hlinkClr val="tx"/>
                    </a:ext>
                  </a:extLst>
                </a:hlinkClick>
              </a:rPr>
              <a:t>GitGuardian</a:t>
            </a:r>
            <a:r>
              <a:rPr b="0" i="0" lang="en-US" sz="1200" u="none" cap="none" strike="noStrike">
                <a:solidFill>
                  <a:srgbClr val="5B6570"/>
                </a:solidFill>
                <a:latin typeface="IBM Plex Sans"/>
                <a:ea typeface="IBM Plex Sans"/>
                <a:cs typeface="IBM Plex Sans"/>
                <a:sym typeface="IBM Plex Sans"/>
              </a:rPr>
              <a:t>, State of Secrets Sprawl 2026</a:t>
            </a:r>
            <a:endParaRPr b="0" i="0" sz="1200" u="none" cap="none" strike="noStrike">
              <a:solidFill>
                <a:schemeClr val="dk1"/>
              </a:solidFill>
              <a:latin typeface="Calibri"/>
              <a:ea typeface="Calibri"/>
              <a:cs typeface="Calibri"/>
              <a:sym typeface="Calibri"/>
            </a:endParaRPr>
          </a:p>
        </p:txBody>
      </p:sp>
      <p:sp>
        <p:nvSpPr>
          <p:cNvPr id="1138" name="Google Shape;1138;p55"/>
          <p:cNvSpPr/>
          <p:nvPr/>
        </p:nvSpPr>
        <p:spPr>
          <a:xfrm>
            <a:off x="812800" y="5059759"/>
            <a:ext cx="43180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9" name="Google Shape;1139;p55"/>
          <p:cNvSpPr txBox="1"/>
          <p:nvPr/>
        </p:nvSpPr>
        <p:spPr>
          <a:xfrm>
            <a:off x="1066800" y="5237559"/>
            <a:ext cx="396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Rule:</a:t>
            </a:r>
            <a:r>
              <a:rPr b="0" i="0" lang="en-US" sz="1200" u="none" cap="none" strike="noStrike">
                <a:solidFill>
                  <a:srgbClr val="F3F1EA"/>
                </a:solidFill>
                <a:latin typeface="IBM Plex Sans"/>
                <a:ea typeface="IBM Plex Sans"/>
                <a:cs typeface="IBM Plex Sans"/>
                <a:sym typeface="IBM Plex Sans"/>
              </a:rPr>
              <a:t> Finding a secret is never permission to use it. Document, report, rotate.</a:t>
            </a:r>
            <a:endParaRPr b="0" i="0" sz="1200" u="none" cap="none" strike="noStrike">
              <a:solidFill>
                <a:schemeClr val="dk1"/>
              </a:solidFill>
              <a:latin typeface="Calibri"/>
              <a:ea typeface="Calibri"/>
              <a:cs typeface="Calibri"/>
              <a:sym typeface="Calibri"/>
            </a:endParaRPr>
          </a:p>
        </p:txBody>
      </p:sp>
      <p:sp>
        <p:nvSpPr>
          <p:cNvPr id="1140" name="Google Shape;1140;p55"/>
          <p:cNvSpPr/>
          <p:nvPr/>
        </p:nvSpPr>
        <p:spPr>
          <a:xfrm>
            <a:off x="5537200" y="1879501"/>
            <a:ext cx="5842000" cy="833041"/>
          </a:xfrm>
          <a:prstGeom prst="roundRect">
            <a:avLst>
              <a:gd fmla="val 91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1" name="Google Shape;1141;p55"/>
          <p:cNvSpPr txBox="1"/>
          <p:nvPr/>
        </p:nvSpPr>
        <p:spPr>
          <a:xfrm>
            <a:off x="5746750" y="2038251"/>
            <a:ext cx="56398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Code and config files</a:t>
            </a:r>
            <a:endParaRPr b="0" i="0" sz="1600" u="none" cap="none" strike="noStrike">
              <a:solidFill>
                <a:schemeClr val="dk1"/>
              </a:solidFill>
              <a:latin typeface="Calibri"/>
              <a:ea typeface="Calibri"/>
              <a:cs typeface="Calibri"/>
              <a:sym typeface="Calibri"/>
            </a:endParaRPr>
          </a:p>
        </p:txBody>
      </p:sp>
      <p:sp>
        <p:nvSpPr>
          <p:cNvPr id="1142" name="Google Shape;1142;p55"/>
          <p:cNvSpPr txBox="1"/>
          <p:nvPr/>
        </p:nvSpPr>
        <p:spPr>
          <a:xfrm>
            <a:off x="5746750" y="2332831"/>
            <a:ext cx="56398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Hardcoded keys, .env and CI files, internal hostnames</a:t>
            </a:r>
            <a:endParaRPr b="0" i="0" sz="1200" u="none" cap="none" strike="noStrike">
              <a:solidFill>
                <a:schemeClr val="dk1"/>
              </a:solidFill>
              <a:latin typeface="Calibri"/>
              <a:ea typeface="Calibri"/>
              <a:cs typeface="Calibri"/>
              <a:sym typeface="Calibri"/>
            </a:endParaRPr>
          </a:p>
        </p:txBody>
      </p:sp>
      <p:sp>
        <p:nvSpPr>
          <p:cNvPr id="1143" name="Google Shape;1143;p55"/>
          <p:cNvSpPr/>
          <p:nvPr/>
        </p:nvSpPr>
        <p:spPr>
          <a:xfrm>
            <a:off x="5537200" y="2922687"/>
            <a:ext cx="5842000" cy="833041"/>
          </a:xfrm>
          <a:prstGeom prst="roundRect">
            <a:avLst>
              <a:gd fmla="val 91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4" name="Google Shape;1144;p55"/>
          <p:cNvSpPr txBox="1"/>
          <p:nvPr/>
        </p:nvSpPr>
        <p:spPr>
          <a:xfrm>
            <a:off x="5746750" y="3081437"/>
            <a:ext cx="56398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Commit metadata</a:t>
            </a:r>
            <a:endParaRPr b="0" i="0" sz="1600" u="none" cap="none" strike="noStrike">
              <a:solidFill>
                <a:schemeClr val="dk1"/>
              </a:solidFill>
              <a:latin typeface="Calibri"/>
              <a:ea typeface="Calibri"/>
              <a:cs typeface="Calibri"/>
              <a:sym typeface="Calibri"/>
            </a:endParaRPr>
          </a:p>
        </p:txBody>
      </p:sp>
      <p:sp>
        <p:nvSpPr>
          <p:cNvPr id="1145" name="Google Shape;1145;p55"/>
          <p:cNvSpPr txBox="1"/>
          <p:nvPr/>
        </p:nvSpPr>
        <p:spPr>
          <a:xfrm>
            <a:off x="5746750" y="3376017"/>
            <a:ext cx="56398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Author name and email; .patch on a commit URL shows them</a:t>
            </a:r>
            <a:endParaRPr b="0" i="0" sz="1200" u="none" cap="none" strike="noStrike">
              <a:solidFill>
                <a:schemeClr val="dk1"/>
              </a:solidFill>
              <a:latin typeface="Calibri"/>
              <a:ea typeface="Calibri"/>
              <a:cs typeface="Calibri"/>
              <a:sym typeface="Calibri"/>
            </a:endParaRPr>
          </a:p>
        </p:txBody>
      </p:sp>
      <p:sp>
        <p:nvSpPr>
          <p:cNvPr id="1146" name="Google Shape;1146;p55"/>
          <p:cNvSpPr/>
          <p:nvPr/>
        </p:nvSpPr>
        <p:spPr>
          <a:xfrm>
            <a:off x="5537200" y="3965773"/>
            <a:ext cx="5842000" cy="833041"/>
          </a:xfrm>
          <a:prstGeom prst="roundRect">
            <a:avLst>
              <a:gd fmla="val 91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47" name="Google Shape;1147;p55"/>
          <p:cNvSpPr txBox="1"/>
          <p:nvPr/>
        </p:nvSpPr>
        <p:spPr>
          <a:xfrm>
            <a:off x="5746750" y="4124523"/>
            <a:ext cx="56398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History</a:t>
            </a:r>
            <a:endParaRPr b="0" i="0" sz="1600" u="none" cap="none" strike="noStrike">
              <a:solidFill>
                <a:schemeClr val="dk1"/>
              </a:solidFill>
              <a:latin typeface="Calibri"/>
              <a:ea typeface="Calibri"/>
              <a:cs typeface="Calibri"/>
              <a:sym typeface="Calibri"/>
            </a:endParaRPr>
          </a:p>
        </p:txBody>
      </p:sp>
      <p:sp>
        <p:nvSpPr>
          <p:cNvPr id="1148" name="Google Shape;1148;p55"/>
          <p:cNvSpPr txBox="1"/>
          <p:nvPr/>
        </p:nvSpPr>
        <p:spPr>
          <a:xfrm>
            <a:off x="5746750" y="4419104"/>
            <a:ext cx="56398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Secrets deleted later still sit in earlier commits</a:t>
            </a:r>
            <a:endParaRPr b="0" i="0" sz="1200" u="none" cap="none" strike="noStrike">
              <a:solidFill>
                <a:schemeClr val="dk1"/>
              </a:solidFill>
              <a:latin typeface="Calibri"/>
              <a:ea typeface="Calibri"/>
              <a:cs typeface="Calibri"/>
              <a:sym typeface="Calibri"/>
            </a:endParaRPr>
          </a:p>
        </p:txBody>
      </p:sp>
      <p:sp>
        <p:nvSpPr>
          <p:cNvPr id="1149" name="Google Shape;1149;p55"/>
          <p:cNvSpPr/>
          <p:nvPr/>
        </p:nvSpPr>
        <p:spPr>
          <a:xfrm>
            <a:off x="5537200" y="5008959"/>
            <a:ext cx="5842000" cy="833041"/>
          </a:xfrm>
          <a:prstGeom prst="roundRect">
            <a:avLst>
              <a:gd fmla="val 91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0" name="Google Shape;1150;p55"/>
          <p:cNvSpPr txBox="1"/>
          <p:nvPr/>
        </p:nvSpPr>
        <p:spPr>
          <a:xfrm>
            <a:off x="5746750" y="5167709"/>
            <a:ext cx="56398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Beyond GitHub</a:t>
            </a:r>
            <a:endParaRPr b="0" i="0" sz="1600" u="none" cap="none" strike="noStrike">
              <a:solidFill>
                <a:schemeClr val="dk1"/>
              </a:solidFill>
              <a:latin typeface="Calibri"/>
              <a:ea typeface="Calibri"/>
              <a:cs typeface="Calibri"/>
              <a:sym typeface="Calibri"/>
            </a:endParaRPr>
          </a:p>
        </p:txBody>
      </p:sp>
      <p:sp>
        <p:nvSpPr>
          <p:cNvPr id="1151" name="Google Shape;1151;p55"/>
          <p:cNvSpPr txBox="1"/>
          <p:nvPr/>
        </p:nvSpPr>
        <p:spPr>
          <a:xfrm>
            <a:off x="5746750" y="5462290"/>
            <a:ext cx="56398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Gists, paste sites, Docker image layers, Postman workspaces</a:t>
            </a:r>
            <a:endParaRPr b="0" i="0" sz="1200" u="none" cap="none" strike="noStrike">
              <a:solidFill>
                <a:schemeClr val="dk1"/>
              </a:solidFill>
              <a:latin typeface="Calibri"/>
              <a:ea typeface="Calibri"/>
              <a:cs typeface="Calibri"/>
              <a:sym typeface="Calibri"/>
            </a:endParaRPr>
          </a:p>
        </p:txBody>
      </p:sp>
      <p:sp>
        <p:nvSpPr>
          <p:cNvPr id="1152" name="Google Shape;1152;p5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157" name="Shape 1157"/>
        <p:cNvGrpSpPr/>
        <p:nvPr/>
      </p:nvGrpSpPr>
      <p:grpSpPr>
        <a:xfrm>
          <a:off x="0" y="0"/>
          <a:ext cx="0" cy="0"/>
          <a:chOff x="0" y="0"/>
          <a:chExt cx="0" cy="0"/>
        </a:xfrm>
      </p:grpSpPr>
      <p:sp>
        <p:nvSpPr>
          <p:cNvPr id="1158" name="Google Shape;1158;p5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159" name="Google Shape;1159;p5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DNS Records Reveal Vendors</a:t>
            </a:r>
            <a:endParaRPr b="0" i="0" sz="3200" u="none" cap="none" strike="noStrike">
              <a:solidFill>
                <a:schemeClr val="dk1"/>
              </a:solidFill>
              <a:latin typeface="Calibri"/>
              <a:ea typeface="Calibri"/>
              <a:cs typeface="Calibri"/>
              <a:sym typeface="Calibri"/>
            </a:endParaRPr>
          </a:p>
        </p:txBody>
      </p:sp>
      <p:graphicFrame>
        <p:nvGraphicFramePr>
          <p:cNvPr id="1160" name="Google Shape;1160;p56"/>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1690600"/>
                <a:gridCol w="2958500"/>
                <a:gridCol w="59173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Record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holds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reveals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 / AAAA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IPv4 / IPv6 address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Hosting provider or cloud region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Mail servers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Email provider: Google Workspace, Microsoft 365, Proofpoint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Text records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SPF/DMARC; verification tokens name SaaS tools in use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CNAME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Alias to another name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CDNs, help desks, marketing platforms, status pages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Name servers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runs the organization's DNS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SOA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Zone authority info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Admin email and zone serial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PTR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Reverse DNS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Naming conventions on IP ranges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161" name="Google Shape;1161;p56"/>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62" name="Google Shape;1162;p56"/>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The TXT trick:</a:t>
            </a:r>
            <a:r>
              <a:rPr b="0" i="0" lang="en-US" sz="1200" u="none" cap="none" strike="noStrike">
                <a:solidFill>
                  <a:srgbClr val="F3F1EA"/>
                </a:solidFill>
                <a:latin typeface="IBM Plex Sans"/>
                <a:ea typeface="IBM Plex Sans"/>
                <a:cs typeface="IBM Plex Sans"/>
                <a:sym typeface="IBM Plex Sans"/>
              </a:rPr>
              <a:t> every token like google-site-verification or atlassian-domain-verification marks a SaaS tool the org onboarded. Simple lookups are effectively passive; subdomain brute forcing and zone transfers are active.</a:t>
            </a:r>
            <a:endParaRPr b="0" i="0" sz="1200" u="none" cap="none" strike="noStrike">
              <a:solidFill>
                <a:schemeClr val="dk1"/>
              </a:solidFill>
              <a:latin typeface="Calibri"/>
              <a:ea typeface="Calibri"/>
              <a:cs typeface="Calibri"/>
              <a:sym typeface="Calibri"/>
            </a:endParaRPr>
          </a:p>
        </p:txBody>
      </p:sp>
      <p:sp>
        <p:nvSpPr>
          <p:cNvPr id="1163" name="Google Shape;1163;p5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168" name="Shape 1168"/>
        <p:cNvGrpSpPr/>
        <p:nvPr/>
      </p:nvGrpSpPr>
      <p:grpSpPr>
        <a:xfrm>
          <a:off x="0" y="0"/>
          <a:ext cx="0" cy="0"/>
          <a:chOff x="0" y="0"/>
          <a:chExt cx="0" cy="0"/>
        </a:xfrm>
      </p:grpSpPr>
      <p:sp>
        <p:nvSpPr>
          <p:cNvPr id="1169" name="Google Shape;1169;p5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170" name="Google Shape;1170;p5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Scan Engines and Certificate Logs</a:t>
            </a:r>
            <a:endParaRPr b="0" i="0" sz="3200" u="none" cap="none" strike="noStrike">
              <a:solidFill>
                <a:schemeClr val="dk1"/>
              </a:solidFill>
              <a:latin typeface="Calibri"/>
              <a:ea typeface="Calibri"/>
              <a:cs typeface="Calibri"/>
              <a:sym typeface="Calibri"/>
            </a:endParaRPr>
          </a:p>
        </p:txBody>
      </p:sp>
      <p:sp>
        <p:nvSpPr>
          <p:cNvPr id="1171" name="Google Shape;1171;p57"/>
          <p:cNvSpPr/>
          <p:nvPr/>
        </p:nvSpPr>
        <p:spPr>
          <a:xfrm>
            <a:off x="812800" y="1879501"/>
            <a:ext cx="5181600" cy="1325880"/>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2" name="Google Shape;1172;p57"/>
          <p:cNvSpPr txBox="1"/>
          <p:nvPr/>
        </p:nvSpPr>
        <p:spPr>
          <a:xfrm>
            <a:off x="1022350" y="2063651"/>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Certificate Transparency</a:t>
            </a:r>
            <a:endParaRPr b="0" i="0" sz="1600" u="none" cap="none" strike="noStrike">
              <a:solidFill>
                <a:schemeClr val="dk1"/>
              </a:solidFill>
              <a:latin typeface="Calibri"/>
              <a:ea typeface="Calibri"/>
              <a:cs typeface="Calibri"/>
              <a:sym typeface="Calibri"/>
            </a:endParaRPr>
          </a:p>
        </p:txBody>
      </p:sp>
      <p:sp>
        <p:nvSpPr>
          <p:cNvPr id="1173" name="Google Shape;1173;p57"/>
          <p:cNvSpPr txBox="1"/>
          <p:nvPr/>
        </p:nvSpPr>
        <p:spPr>
          <a:xfrm>
            <a:off x="1022350" y="2383631"/>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Search %.security-inc.com on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crt.sh</a:t>
            </a:r>
            <a:r>
              <a:rPr b="0" i="0" lang="en-US" sz="1200" u="none" cap="none" strike="noStrike">
                <a:solidFill>
                  <a:srgbClr val="3B4854"/>
                </a:solidFill>
                <a:latin typeface="IBM Plex Sans"/>
                <a:ea typeface="IBM Plex Sans"/>
                <a:cs typeface="IBM Plex Sans"/>
                <a:sym typeface="IBM Plex Sans"/>
              </a:rPr>
              <a:t>: public certificates expose vpn., dev., and staging. hosts.</a:t>
            </a:r>
            <a:endParaRPr b="0" i="0" sz="1200" u="none" cap="none" strike="noStrike">
              <a:solidFill>
                <a:schemeClr val="dk1"/>
              </a:solidFill>
              <a:latin typeface="Calibri"/>
              <a:ea typeface="Calibri"/>
              <a:cs typeface="Calibri"/>
              <a:sym typeface="Calibri"/>
            </a:endParaRPr>
          </a:p>
        </p:txBody>
      </p:sp>
      <p:sp>
        <p:nvSpPr>
          <p:cNvPr id="1174" name="Google Shape;1174;p57"/>
          <p:cNvSpPr/>
          <p:nvPr/>
        </p:nvSpPr>
        <p:spPr>
          <a:xfrm>
            <a:off x="6197600" y="1879501"/>
            <a:ext cx="5181600" cy="1325880"/>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5" name="Google Shape;1175;p57"/>
          <p:cNvSpPr txBox="1"/>
          <p:nvPr/>
        </p:nvSpPr>
        <p:spPr>
          <a:xfrm>
            <a:off x="6407150" y="2063651"/>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Passive Subdomains &amp; DNS History</a:t>
            </a:r>
            <a:endParaRPr b="0" i="0" sz="1600" u="none" cap="none" strike="noStrike">
              <a:solidFill>
                <a:schemeClr val="dk1"/>
              </a:solidFill>
              <a:latin typeface="Calibri"/>
              <a:ea typeface="Calibri"/>
              <a:cs typeface="Calibri"/>
              <a:sym typeface="Calibri"/>
            </a:endParaRPr>
          </a:p>
        </p:txBody>
      </p:sp>
      <p:sp>
        <p:nvSpPr>
          <p:cNvPr id="1176" name="Google Shape;1176;p57"/>
          <p:cNvSpPr txBox="1"/>
          <p:nvPr/>
        </p:nvSpPr>
        <p:spPr>
          <a:xfrm>
            <a:off x="6407150" y="2383631"/>
            <a:ext cx="4953000"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subfinder</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github.com/projectdiscovery</a:t>
            </a:r>
            <a:r>
              <a:rPr b="0" i="0" lang="en-US" sz="1200" u="none" cap="none" strike="noStrike">
                <a:solidFill>
                  <a:srgbClr val="3B4854"/>
                </a:solidFill>
                <a:latin typeface="IBM Plex Sans"/>
                <a:ea typeface="IBM Plex Sans"/>
                <a:cs typeface="IBM Plex Sans"/>
                <a:sym typeface="IBM Plex Sans"/>
              </a:rPr>
              <a:t>), amass (</a:t>
            </a: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owasp.org/www-project-amass</a:t>
            </a:r>
            <a:r>
              <a:rPr b="0" i="0" lang="en-US" sz="1200" u="none" cap="none" strike="noStrike">
                <a:solidFill>
                  <a:srgbClr val="3B4854"/>
                </a:solidFill>
                <a:latin typeface="IBM Plex Sans"/>
                <a:ea typeface="IBM Plex Sans"/>
                <a:cs typeface="IBM Plex Sans"/>
                <a:sym typeface="IBM Plex Sans"/>
              </a:rPr>
              <a:t>) and </a:t>
            </a: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theHarvester</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virustotal.com</a:t>
            </a:r>
            <a:r>
              <a:rPr b="0" i="0" lang="en-US" sz="1200" u="none" cap="none" strike="noStrike">
                <a:solidFill>
                  <a:srgbClr val="3B4854"/>
                </a:solidFill>
                <a:latin typeface="IBM Plex Sans"/>
                <a:ea typeface="IBM Plex Sans"/>
                <a:cs typeface="IBM Plex Sans"/>
                <a:sym typeface="IBM Plex Sans"/>
              </a:rPr>
              <a:t> and </a:t>
            </a: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dnsdumpster.com</a:t>
            </a:r>
            <a:r>
              <a:rPr b="0" i="0" lang="en-US" sz="1200" u="none" cap="none" strike="noStrike">
                <a:solidFill>
                  <a:srgbClr val="3B4854"/>
                </a:solidFill>
                <a:latin typeface="IBM Plex Sans"/>
                <a:ea typeface="IBM Plex Sans"/>
                <a:cs typeface="IBM Plex Sans"/>
                <a:sym typeface="IBM Plex Sans"/>
              </a:rPr>
              <a:t> show past records.</a:t>
            </a:r>
            <a:endParaRPr b="0" i="0" sz="1200" u="none" cap="none" strike="noStrike">
              <a:solidFill>
                <a:schemeClr val="dk1"/>
              </a:solidFill>
              <a:latin typeface="Calibri"/>
              <a:ea typeface="Calibri"/>
              <a:cs typeface="Calibri"/>
              <a:sym typeface="Calibri"/>
            </a:endParaRPr>
          </a:p>
        </p:txBody>
      </p:sp>
      <p:graphicFrame>
        <p:nvGraphicFramePr>
          <p:cNvPr id="1177" name="Google Shape;1177;p57"/>
          <p:cNvGraphicFramePr/>
          <p:nvPr/>
        </p:nvGraphicFramePr>
        <p:xfrm>
          <a:off x="812800" y="3351113"/>
          <a:ext cx="3000000" cy="3000000"/>
        </p:xfrm>
        <a:graphic>
          <a:graphicData uri="http://schemas.openxmlformats.org/drawingml/2006/table">
            <a:tbl>
              <a:tblPr>
                <a:noFill/>
                <a:tableStyleId>{52132169-1C29-4672-87D5-AC5C3417310D}</a:tableStyleId>
              </a:tblPr>
              <a:tblGrid>
                <a:gridCol w="2535925"/>
                <a:gridCol w="80304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Scan search engine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Focus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Shodan</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shodan.io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Internet-connected devices, service banners, IoT, industrial systems, webcams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Censys</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3">
                            <a:extLst>
                              <a:ext uri="{A12FA001-AC4F-418D-AE19-62706E023703}">
                                <ahyp:hlinkClr val="tx"/>
                              </a:ext>
                            </a:extLst>
                          </a:hlinkClick>
                        </a:rPr>
                        <a:t>search.censys.io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Hosts, open ports, and certificates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ZoomEye, FOFA · </a:t>
                      </a:r>
                      <a:r>
                        <a:rPr lang="en-US" sz="1200" u="sng" cap="none" strike="noStrike">
                          <a:solidFill>
                            <a:srgbClr val="3B4854"/>
                          </a:solidFill>
                          <a:latin typeface="IBM Plex Sans"/>
                          <a:ea typeface="IBM Plex Sans"/>
                          <a:cs typeface="IBM Plex Sans"/>
                          <a:sym typeface="IBM Plex Sans"/>
                          <a:hlinkClick r:id="rId14">
                            <a:extLst>
                              <a:ext uri="{A12FA001-AC4F-418D-AE19-62706E023703}">
                                <ahyp:hlinkClr val="tx"/>
                              </a:ext>
                            </a:extLst>
                          </a:hlinkClick>
                        </a:rPr>
                        <a:t>zoomeye.ai</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5">
                            <a:extLst>
                              <a:ext uri="{A12FA001-AC4F-418D-AE19-62706E023703}">
                                <ahyp:hlinkClr val="tx"/>
                              </a:ext>
                            </a:extLst>
                          </a:hlinkClick>
                        </a:rPr>
                        <a:t>fofa.info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Devices and services, with strong Asia coverage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6">
                            <a:extLst>
                              <a:ext uri="{A12FA001-AC4F-418D-AE19-62706E023703}">
                                <ahyp:hlinkClr val="tx"/>
                              </a:ext>
                            </a:extLst>
                          </a:hlinkClick>
                        </a:rPr>
                        <a:t>GreyNoise</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7">
                            <a:extLst>
                              <a:ext uri="{A12FA001-AC4F-418D-AE19-62706E023703}">
                                <ahyp:hlinkClr val="tx"/>
                              </a:ext>
                            </a:extLst>
                          </a:hlinkClick>
                        </a:rPr>
                        <a:t>greynoise.io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is scanning the internet (mostly defensive)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178" name="Google Shape;1178;p5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79" name="Google Shape;1179;p5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Why it's passive:</a:t>
            </a:r>
            <a:r>
              <a:rPr b="0" i="0" lang="en-US" sz="1200" u="none" cap="none" strike="noStrike">
                <a:solidFill>
                  <a:srgbClr val="F3F1EA"/>
                </a:solidFill>
                <a:latin typeface="IBM Plex Sans"/>
                <a:ea typeface="IBM Plex Sans"/>
                <a:cs typeface="IBM Plex Sans"/>
                <a:sym typeface="IBM Plex Sans"/>
              </a:rPr>
              <a:t> these engines already did the scanning, so searching sends nothing to the target.</a:t>
            </a:r>
            <a:endParaRPr b="0" i="0" sz="1200" u="none" cap="none" strike="noStrike">
              <a:solidFill>
                <a:schemeClr val="dk1"/>
              </a:solidFill>
              <a:latin typeface="Calibri"/>
              <a:ea typeface="Calibri"/>
              <a:cs typeface="Calibri"/>
              <a:sym typeface="Calibri"/>
            </a:endParaRPr>
          </a:p>
        </p:txBody>
      </p:sp>
      <p:sp>
        <p:nvSpPr>
          <p:cNvPr id="1180" name="Google Shape;1180;p5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185" name="Shape 1185"/>
        <p:cNvGrpSpPr/>
        <p:nvPr/>
      </p:nvGrpSpPr>
      <p:grpSpPr>
        <a:xfrm>
          <a:off x="0" y="0"/>
          <a:ext cx="0" cy="0"/>
          <a:chOff x="0" y="0"/>
          <a:chExt cx="0" cy="0"/>
        </a:xfrm>
      </p:grpSpPr>
      <p:sp>
        <p:nvSpPr>
          <p:cNvPr id="1186" name="Google Shape;1186;p5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187" name="Google Shape;1187;p5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Archives and Historical Data</a:t>
            </a:r>
            <a:endParaRPr b="0" i="0" sz="3200" u="none" cap="none" strike="noStrike">
              <a:solidFill>
                <a:schemeClr val="dk1"/>
              </a:solidFill>
              <a:latin typeface="Calibri"/>
              <a:ea typeface="Calibri"/>
              <a:cs typeface="Calibri"/>
              <a:sym typeface="Calibri"/>
            </a:endParaRPr>
          </a:p>
        </p:txBody>
      </p:sp>
      <p:sp>
        <p:nvSpPr>
          <p:cNvPr id="1188" name="Google Shape;1188;p59"/>
          <p:cNvSpPr/>
          <p:nvPr/>
        </p:nvSpPr>
        <p:spPr>
          <a:xfrm>
            <a:off x="812800" y="1879501"/>
            <a:ext cx="5207000"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59"/>
          <p:cNvSpPr txBox="1"/>
          <p:nvPr/>
        </p:nvSpPr>
        <p:spPr>
          <a:xfrm>
            <a:off x="1022350" y="2063651"/>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Wayback Machine</a:t>
            </a:r>
            <a:endParaRPr b="0" i="0" sz="1600" u="none" cap="none" strike="noStrike">
              <a:solidFill>
                <a:schemeClr val="dk1"/>
              </a:solidFill>
              <a:latin typeface="Calibri"/>
              <a:ea typeface="Calibri"/>
              <a:cs typeface="Calibri"/>
              <a:sym typeface="Calibri"/>
            </a:endParaRPr>
          </a:p>
        </p:txBody>
      </p:sp>
      <p:sp>
        <p:nvSpPr>
          <p:cNvPr id="1190" name="Google Shape;1190;p59"/>
          <p:cNvSpPr txBox="1"/>
          <p:nvPr/>
        </p:nvSpPr>
        <p:spPr>
          <a:xfrm>
            <a:off x="1022350" y="2383631"/>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Decades of snapshots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web.archive.org</a:t>
            </a:r>
            <a:r>
              <a:rPr b="0" i="0" lang="en-US" sz="1200" u="none" cap="none" strike="noStrike">
                <a:solidFill>
                  <a:srgbClr val="3B4854"/>
                </a:solidFill>
                <a:latin typeface="IBM Plex Sans"/>
                <a:ea typeface="IBM Plex Sans"/>
                <a:cs typeface="IBM Plex Sans"/>
                <a:sym typeface="IBM Plex Sans"/>
              </a:rPr>
              <a:t>. The CDX API lists every capture for a domain;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waybackurls</a:t>
            </a:r>
            <a:r>
              <a:rPr b="0" i="0" lang="en-US" sz="1200" u="none" cap="none" strike="noStrike">
                <a:solidFill>
                  <a:srgbClr val="3B4854"/>
                </a:solidFill>
                <a:latin typeface="IBM Plex Sans"/>
                <a:ea typeface="IBM Plex Sans"/>
                <a:cs typeface="IBM Plex Sans"/>
                <a:sym typeface="IBM Plex Sans"/>
              </a:rPr>
              <a:t> and gau automate it.</a:t>
            </a:r>
            <a:endParaRPr b="0" i="0" sz="1200" u="none" cap="none" strike="noStrike">
              <a:solidFill>
                <a:schemeClr val="dk1"/>
              </a:solidFill>
              <a:latin typeface="Calibri"/>
              <a:ea typeface="Calibri"/>
              <a:cs typeface="Calibri"/>
              <a:sym typeface="Calibri"/>
            </a:endParaRPr>
          </a:p>
        </p:txBody>
      </p:sp>
      <p:sp>
        <p:nvSpPr>
          <p:cNvPr id="1191" name="Google Shape;1191;p59"/>
          <p:cNvSpPr/>
          <p:nvPr/>
        </p:nvSpPr>
        <p:spPr>
          <a:xfrm>
            <a:off x="6172200" y="1879501"/>
            <a:ext cx="5207000"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59"/>
          <p:cNvSpPr txBox="1"/>
          <p:nvPr/>
        </p:nvSpPr>
        <p:spPr>
          <a:xfrm>
            <a:off x="6341075" y="1929976"/>
            <a:ext cx="4979400" cy="2439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6">
                  <a:extLst>
                    <a:ext uri="{A12FA001-AC4F-418D-AE19-62706E023703}">
                      <ahyp:hlinkClr val="tx"/>
                    </a:ext>
                  </a:extLst>
                </a:hlinkClick>
              </a:rPr>
              <a:t>archive.today</a:t>
            </a:r>
            <a:endParaRPr b="0" i="0" sz="1600" u="none" cap="none" strike="noStrike">
              <a:solidFill>
                <a:schemeClr val="dk1"/>
              </a:solidFill>
              <a:latin typeface="Calibri"/>
              <a:ea typeface="Calibri"/>
              <a:cs typeface="Calibri"/>
              <a:sym typeface="Calibri"/>
            </a:endParaRPr>
          </a:p>
        </p:txBody>
      </p:sp>
      <p:sp>
        <p:nvSpPr>
          <p:cNvPr id="1193" name="Google Shape;1193;p59"/>
          <p:cNvSpPr txBox="1"/>
          <p:nvPr/>
        </p:nvSpPr>
        <p:spPr>
          <a:xfrm>
            <a:off x="6381750" y="2239519"/>
            <a:ext cx="4979400" cy="4419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archive.ph</a:t>
            </a:r>
            <a:r>
              <a:rPr b="0" i="0" lang="en-US" sz="1200" u="none" cap="none" strike="noStrike">
                <a:solidFill>
                  <a:srgbClr val="3B4854"/>
                </a:solidFill>
                <a:latin typeface="IBM Plex Sans"/>
                <a:ea typeface="IBM Plex Sans"/>
                <a:cs typeface="IBM Plex Sans"/>
                <a:sym typeface="IBM Plex Sans"/>
              </a:rPr>
              <a:t> (also .today / .is): on-demand captures with a screenshot, handles JavaScript-heavy pages, and often holds snapshots Wayback lacks.</a:t>
            </a:r>
            <a:endParaRPr b="0" i="0" sz="1200" u="none" cap="none" strike="noStrike">
              <a:solidFill>
                <a:schemeClr val="dk1"/>
              </a:solidFill>
              <a:latin typeface="Calibri"/>
              <a:ea typeface="Calibri"/>
              <a:cs typeface="Calibri"/>
              <a:sym typeface="Calibri"/>
            </a:endParaRPr>
          </a:p>
        </p:txBody>
      </p:sp>
      <p:sp>
        <p:nvSpPr>
          <p:cNvPr id="1194" name="Google Shape;1194;p59"/>
          <p:cNvSpPr/>
          <p:nvPr/>
        </p:nvSpPr>
        <p:spPr>
          <a:xfrm>
            <a:off x="812800" y="3162102"/>
            <a:ext cx="5207000"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5" name="Google Shape;1195;p59"/>
          <p:cNvSpPr txBox="1"/>
          <p:nvPr/>
        </p:nvSpPr>
        <p:spPr>
          <a:xfrm>
            <a:off x="1022350" y="3346252"/>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8">
                  <a:extLst>
                    <a:ext uri="{A12FA001-AC4F-418D-AE19-62706E023703}">
                      <ahyp:hlinkClr val="tx"/>
                    </a:ext>
                  </a:extLst>
                </a:hlinkClick>
              </a:rPr>
              <a:t>Common Crawl</a:t>
            </a:r>
            <a:endParaRPr b="0" i="0" sz="1600" u="none" cap="none" strike="noStrike">
              <a:solidFill>
                <a:schemeClr val="dk1"/>
              </a:solidFill>
              <a:latin typeface="Calibri"/>
              <a:ea typeface="Calibri"/>
              <a:cs typeface="Calibri"/>
              <a:sym typeface="Calibri"/>
            </a:endParaRPr>
          </a:p>
        </p:txBody>
      </p:sp>
      <p:sp>
        <p:nvSpPr>
          <p:cNvPr id="1196" name="Google Shape;1196;p59"/>
          <p:cNvSpPr txBox="1"/>
          <p:nvPr/>
        </p:nvSpPr>
        <p:spPr>
          <a:xfrm>
            <a:off x="1022350" y="3666232"/>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commoncrawl.org</a:t>
            </a:r>
            <a:r>
              <a:rPr b="0" i="0" lang="en-US" sz="1200" u="none" cap="none" strike="noStrike">
                <a:solidFill>
                  <a:srgbClr val="3B4854"/>
                </a:solidFill>
                <a:latin typeface="IBM Plex Sans"/>
                <a:ea typeface="IBM Plex Sans"/>
                <a:cs typeface="IBM Plex Sans"/>
                <a:sym typeface="IBM Plex Sans"/>
              </a:rPr>
              <a:t>: a free, massive crawl dataset with a searchable URL index, built for research at scale.</a:t>
            </a:r>
            <a:endParaRPr b="0" i="0" sz="1200" u="none" cap="none" strike="noStrike">
              <a:solidFill>
                <a:schemeClr val="dk1"/>
              </a:solidFill>
              <a:latin typeface="Calibri"/>
              <a:ea typeface="Calibri"/>
              <a:cs typeface="Calibri"/>
              <a:sym typeface="Calibri"/>
            </a:endParaRPr>
          </a:p>
        </p:txBody>
      </p:sp>
      <p:sp>
        <p:nvSpPr>
          <p:cNvPr id="1197" name="Google Shape;1197;p59"/>
          <p:cNvSpPr/>
          <p:nvPr/>
        </p:nvSpPr>
        <p:spPr>
          <a:xfrm>
            <a:off x="6172200" y="3162102"/>
            <a:ext cx="5207000" cy="1130201"/>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8" name="Google Shape;1198;p59"/>
          <p:cNvSpPr txBox="1"/>
          <p:nvPr/>
        </p:nvSpPr>
        <p:spPr>
          <a:xfrm>
            <a:off x="6381750" y="3346252"/>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Historical Imagery</a:t>
            </a:r>
            <a:endParaRPr b="0" i="0" sz="1600" u="none" cap="none" strike="noStrike">
              <a:solidFill>
                <a:schemeClr val="dk1"/>
              </a:solidFill>
              <a:latin typeface="Calibri"/>
              <a:ea typeface="Calibri"/>
              <a:cs typeface="Calibri"/>
              <a:sym typeface="Calibri"/>
            </a:endParaRPr>
          </a:p>
        </p:txBody>
      </p:sp>
      <p:sp>
        <p:nvSpPr>
          <p:cNvPr id="1199" name="Google Shape;1199;p59"/>
          <p:cNvSpPr txBox="1"/>
          <p:nvPr/>
        </p:nvSpPr>
        <p:spPr>
          <a:xfrm>
            <a:off x="6381750" y="3666232"/>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Google Earth Pro</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earth.google.com</a:t>
            </a:r>
            <a:r>
              <a:rPr b="0" i="0" lang="en-US" sz="1200" u="none" cap="none" strike="noStrike">
                <a:solidFill>
                  <a:srgbClr val="3B4854"/>
                </a:solidFill>
                <a:latin typeface="IBM Plex Sans"/>
                <a:ea typeface="IBM Plex Sans"/>
                <a:cs typeface="IBM Plex Sans"/>
                <a:sym typeface="IBM Plex Sans"/>
              </a:rPr>
              <a:t>) has a time slider, and Street View has “See more dates”, to show what a place used to look like.</a:t>
            </a:r>
            <a:endParaRPr b="0" i="0" sz="1200" u="none" cap="none" strike="noStrike">
              <a:solidFill>
                <a:schemeClr val="dk1"/>
              </a:solidFill>
              <a:latin typeface="Calibri"/>
              <a:ea typeface="Calibri"/>
              <a:cs typeface="Calibri"/>
              <a:sym typeface="Calibri"/>
            </a:endParaRPr>
          </a:p>
        </p:txBody>
      </p:sp>
      <p:sp>
        <p:nvSpPr>
          <p:cNvPr id="1200" name="Google Shape;1200;p59"/>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1" name="Google Shape;1201;p59"/>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Remember:</a:t>
            </a:r>
            <a:r>
              <a:rPr b="0" i="0" lang="en-US" sz="1200" u="none" cap="none" strike="noStrike">
                <a:solidFill>
                  <a:srgbClr val="F3F1EA"/>
                </a:solidFill>
                <a:latin typeface="IBM Plex Sans"/>
                <a:ea typeface="IBM Plex Sans"/>
                <a:cs typeface="IBM Plex Sans"/>
                <a:sym typeface="IBM Plex Sans"/>
              </a:rPr>
              <a:t> "Deleted" rarely means gone. Reading an archive is passive; browsing the live site is not. Archives have gaps, so record capture timestamps and corroborate.</a:t>
            </a:r>
            <a:endParaRPr b="0" i="0" sz="1200" u="none" cap="none" strike="noStrike">
              <a:solidFill>
                <a:schemeClr val="dk1"/>
              </a:solidFill>
              <a:latin typeface="Calibri"/>
              <a:ea typeface="Calibri"/>
              <a:cs typeface="Calibri"/>
              <a:sym typeface="Calibri"/>
            </a:endParaRPr>
          </a:p>
        </p:txBody>
      </p:sp>
      <p:sp>
        <p:nvSpPr>
          <p:cNvPr id="1202" name="Google Shape;1202;p5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07" name="Shape 1207"/>
        <p:cNvGrpSpPr/>
        <p:nvPr/>
      </p:nvGrpSpPr>
      <p:grpSpPr>
        <a:xfrm>
          <a:off x="0" y="0"/>
          <a:ext cx="0" cy="0"/>
          <a:chOff x="0" y="0"/>
          <a:chExt cx="0" cy="0"/>
        </a:xfrm>
      </p:grpSpPr>
      <p:sp>
        <p:nvSpPr>
          <p:cNvPr id="1208" name="Google Shape;1208;p6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209" name="Google Shape;1209;p6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Public Records</a:t>
            </a:r>
            <a:endParaRPr b="0" i="0" sz="3200" u="none" cap="none" strike="noStrike">
              <a:solidFill>
                <a:schemeClr val="dk1"/>
              </a:solidFill>
              <a:latin typeface="Calibri"/>
              <a:ea typeface="Calibri"/>
              <a:cs typeface="Calibri"/>
              <a:sym typeface="Calibri"/>
            </a:endParaRPr>
          </a:p>
        </p:txBody>
      </p:sp>
      <p:graphicFrame>
        <p:nvGraphicFramePr>
          <p:cNvPr id="1210" name="Google Shape;1210;p60"/>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1874525"/>
                <a:gridCol w="4617725"/>
                <a:gridCol w="40782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Category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Main sources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reveals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Property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County assessor and recorder ·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netronline.com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Owner, mailing address, purchase date and price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Federal courts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courtlistener.com</a:t>
                      </a:r>
                      <a:r>
                        <a:rPr lang="en-US" sz="1200" u="none" cap="none" strike="noStrike">
                          <a:solidFill>
                            <a:srgbClr val="3B4854"/>
                          </a:solidFill>
                          <a:latin typeface="IBM Plex Sans"/>
                          <a:ea typeface="IBM Plex Sans"/>
                          <a:cs typeface="IBM Plex Sans"/>
                          <a:sym typeface="IBM Plex Sans"/>
                        </a:rPr>
                        <a:t> (RECAP), then </a:t>
                      </a: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pacer.uscourts.gov</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Lawsuits, bankruptcies, criminal cases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Businesses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Secretary of State sites · </a:t>
                      </a: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opencorporates.com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Officers, registered agents, addresses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Public companies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SEC EDGAR</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sec.gov/edgar</a:t>
                      </a:r>
                      <a:r>
                        <a:rPr lang="en-US" sz="1200" u="none" cap="none" strike="noStrike">
                          <a:solidFill>
                            <a:srgbClr val="3B4854"/>
                          </a:solidFill>
                          <a:latin typeface="IBM Plex Sans"/>
                          <a:ea typeface="IBM Plex Sans"/>
                          <a:cs typeface="IBM Plex Sans"/>
                          <a:sym typeface="IBM Plex Sans"/>
                        </a:rPr>
                        <a:t> (10-K, 8-K Item 1.05)</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Executives, risk factors, cyber incidents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Nonprofits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ProPublica</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projects.propublica.org/nonprofits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Executives, salaries, finances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Campaign finance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fec.gov</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Donor name, city, employer, occupation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Patents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ppubs.uspto.gov</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3">
                            <a:extLst>
                              <a:ext uri="{A12FA001-AC4F-418D-AE19-62706E023703}">
                                <ahyp:hlinkClr val="tx"/>
                              </a:ext>
                            </a:extLst>
                          </a:hlinkClick>
                        </a:rPr>
                        <a:t>patents.google.com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Inventors, assignees, R&amp;D focus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Wireless devices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4">
                            <a:extLst>
                              <a:ext uri="{A12FA001-AC4F-418D-AE19-62706E023703}">
                                <ahyp:hlinkClr val="tx"/>
                              </a:ext>
                            </a:extLst>
                          </a:hlinkClick>
                        </a:rPr>
                        <a:t>fcc.gov/oet/ea/fccid</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5">
                            <a:extLst>
                              <a:ext uri="{A12FA001-AC4F-418D-AE19-62706E023703}">
                                <ahyp:hlinkClr val="tx"/>
                              </a:ext>
                            </a:extLst>
                          </a:hlinkClick>
                        </a:rPr>
                        <a:t>fccid.io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Internal photos, manuals, test reports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Aircraft, vessels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6">
                            <a:extLst>
                              <a:ext uri="{A12FA001-AC4F-418D-AE19-62706E023703}">
                                <ahyp:hlinkClr val="tx"/>
                              </a:ext>
                            </a:extLst>
                          </a:hlinkClick>
                        </a:rPr>
                        <a:t>registry.faa.gov</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7">
                            <a:extLst>
                              <a:ext uri="{A12FA001-AC4F-418D-AE19-62706E023703}">
                                <ahyp:hlinkClr val="tx"/>
                              </a:ext>
                            </a:extLst>
                          </a:hlinkClick>
                        </a:rPr>
                        <a:t>adsbexchange.com</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8">
                            <a:extLst>
                              <a:ext uri="{A12FA001-AC4F-418D-AE19-62706E023703}">
                                <ahyp:hlinkClr val="tx"/>
                              </a:ext>
                            </a:extLst>
                          </a:hlinkClick>
                        </a:rPr>
                        <a:t>marinetraffic.com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Owners, flight paths, ship positions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Voter records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State election offices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Name, address, party; use is restricted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211" name="Google Shape;1211;p6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16" name="Shape 1216"/>
        <p:cNvGrpSpPr/>
        <p:nvPr/>
      </p:nvGrpSpPr>
      <p:grpSpPr>
        <a:xfrm>
          <a:off x="0" y="0"/>
          <a:ext cx="0" cy="0"/>
          <a:chOff x="0" y="0"/>
          <a:chExt cx="0" cy="0"/>
        </a:xfrm>
      </p:grpSpPr>
      <p:sp>
        <p:nvSpPr>
          <p:cNvPr id="1217" name="Google Shape;1217;p6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218" name="Google Shape;1218;p6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People-Search Sites and Data Brokers</a:t>
            </a:r>
            <a:endParaRPr b="0" i="0" sz="3200" u="none" cap="none" strike="noStrike">
              <a:solidFill>
                <a:schemeClr val="dk1"/>
              </a:solidFill>
              <a:latin typeface="Calibri"/>
              <a:ea typeface="Calibri"/>
              <a:cs typeface="Calibri"/>
              <a:sym typeface="Calibri"/>
            </a:endParaRPr>
          </a:p>
        </p:txBody>
      </p:sp>
      <p:sp>
        <p:nvSpPr>
          <p:cNvPr id="1219" name="Google Shape;1219;p61"/>
          <p:cNvSpPr/>
          <p:nvPr/>
        </p:nvSpPr>
        <p:spPr>
          <a:xfrm>
            <a:off x="812800" y="1879501"/>
            <a:ext cx="3386634" cy="1325880"/>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0" name="Google Shape;1220;p61"/>
          <p:cNvSpPr txBox="1"/>
          <p:nvPr/>
        </p:nvSpPr>
        <p:spPr>
          <a:xfrm>
            <a:off x="1022350" y="20636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People-Search Sites</a:t>
            </a:r>
            <a:endParaRPr b="0" i="0" sz="1600" u="none" cap="none" strike="noStrike">
              <a:solidFill>
                <a:schemeClr val="dk1"/>
              </a:solidFill>
              <a:latin typeface="Calibri"/>
              <a:ea typeface="Calibri"/>
              <a:cs typeface="Calibri"/>
              <a:sym typeface="Calibri"/>
            </a:endParaRPr>
          </a:p>
        </p:txBody>
      </p:sp>
      <p:sp>
        <p:nvSpPr>
          <p:cNvPr id="1221" name="Google Shape;1221;p61"/>
          <p:cNvSpPr txBox="1"/>
          <p:nvPr/>
        </p:nvSpPr>
        <p:spPr>
          <a:xfrm>
            <a:off x="1022350" y="2383631"/>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whitepages.com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spokeo.com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beenverified.com</a:t>
            </a:r>
            <a:r>
              <a:rPr b="0" i="0" lang="en-US" sz="1200" u="none" cap="none" strike="noStrike">
                <a:solidFill>
                  <a:srgbClr val="3B4854"/>
                </a:solidFill>
                <a:latin typeface="IBM Plex Sans"/>
                <a:ea typeface="IBM Plex Sans"/>
                <a:cs typeface="IBM Plex Sans"/>
                <a:sym typeface="IBM Plex Sans"/>
              </a:rPr>
              <a:t>. Anyone can search; quality varies widely.</a:t>
            </a:r>
            <a:endParaRPr b="0" i="0" sz="1200" u="none" cap="none" strike="noStrike">
              <a:solidFill>
                <a:schemeClr val="dk1"/>
              </a:solidFill>
              <a:latin typeface="Calibri"/>
              <a:ea typeface="Calibri"/>
              <a:cs typeface="Calibri"/>
              <a:sym typeface="Calibri"/>
            </a:endParaRPr>
          </a:p>
        </p:txBody>
      </p:sp>
      <p:sp>
        <p:nvSpPr>
          <p:cNvPr id="1222" name="Google Shape;1222;p61"/>
          <p:cNvSpPr/>
          <p:nvPr/>
        </p:nvSpPr>
        <p:spPr>
          <a:xfrm>
            <a:off x="4402634" y="1879501"/>
            <a:ext cx="3386733" cy="1325880"/>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3" name="Google Shape;1223;p61"/>
          <p:cNvSpPr txBox="1"/>
          <p:nvPr/>
        </p:nvSpPr>
        <p:spPr>
          <a:xfrm>
            <a:off x="4612184" y="206365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Marketing Brokers</a:t>
            </a:r>
            <a:endParaRPr b="0" i="0" sz="1600" u="none" cap="none" strike="noStrike">
              <a:solidFill>
                <a:schemeClr val="dk1"/>
              </a:solidFill>
              <a:latin typeface="Calibri"/>
              <a:ea typeface="Calibri"/>
              <a:cs typeface="Calibri"/>
              <a:sym typeface="Calibri"/>
            </a:endParaRPr>
          </a:p>
        </p:txBody>
      </p:sp>
      <p:sp>
        <p:nvSpPr>
          <p:cNvPr id="1224" name="Google Shape;1224;p61"/>
          <p:cNvSpPr txBox="1"/>
          <p:nvPr/>
        </p:nvSpPr>
        <p:spPr>
          <a:xfrm>
            <a:off x="4612184" y="2383631"/>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acxiom.com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epsilon.com</a:t>
            </a:r>
            <a:r>
              <a:rPr b="0" i="0" lang="en-US" sz="1200" u="none" cap="none" strike="noStrike">
                <a:solidFill>
                  <a:srgbClr val="3B4854"/>
                </a:solidFill>
                <a:latin typeface="IBM Plex Sans"/>
                <a:ea typeface="IBM Plex Sans"/>
                <a:cs typeface="IBM Plex Sans"/>
                <a:sym typeface="IBM Plex Sans"/>
              </a:rPr>
              <a:t>. Businesses buy interests, demographics and purchasing data.</a:t>
            </a:r>
            <a:endParaRPr b="0" i="0" sz="1200" u="none" cap="none" strike="noStrike">
              <a:solidFill>
                <a:schemeClr val="dk1"/>
              </a:solidFill>
              <a:latin typeface="Calibri"/>
              <a:ea typeface="Calibri"/>
              <a:cs typeface="Calibri"/>
              <a:sym typeface="Calibri"/>
            </a:endParaRPr>
          </a:p>
        </p:txBody>
      </p:sp>
      <p:sp>
        <p:nvSpPr>
          <p:cNvPr id="1225" name="Google Shape;1225;p61"/>
          <p:cNvSpPr/>
          <p:nvPr/>
        </p:nvSpPr>
        <p:spPr>
          <a:xfrm>
            <a:off x="7992566" y="1879501"/>
            <a:ext cx="3386634" cy="1325880"/>
          </a:xfrm>
          <a:prstGeom prst="roundRect">
            <a:avLst>
              <a:gd fmla="val 674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6" name="Google Shape;1226;p61"/>
          <p:cNvSpPr txBox="1"/>
          <p:nvPr/>
        </p:nvSpPr>
        <p:spPr>
          <a:xfrm>
            <a:off x="8202116" y="20636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Investigator Databases</a:t>
            </a:r>
            <a:endParaRPr b="0" i="0" sz="1600" u="none" cap="none" strike="noStrike">
              <a:solidFill>
                <a:schemeClr val="dk1"/>
              </a:solidFill>
              <a:latin typeface="Calibri"/>
              <a:ea typeface="Calibri"/>
              <a:cs typeface="Calibri"/>
              <a:sym typeface="Calibri"/>
            </a:endParaRPr>
          </a:p>
        </p:txBody>
      </p:sp>
      <p:sp>
        <p:nvSpPr>
          <p:cNvPr id="1227" name="Google Shape;1227;p61"/>
          <p:cNvSpPr txBox="1"/>
          <p:nvPr/>
        </p:nvSpPr>
        <p:spPr>
          <a:xfrm>
            <a:off x="8202116" y="2383631"/>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Accurint (</a:t>
            </a: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lexisnexis.com</a:t>
            </a:r>
            <a:r>
              <a:rPr b="0" i="0" lang="en-US" sz="1200" u="none" cap="none" strike="noStrike">
                <a:solidFill>
                  <a:srgbClr val="3B4854"/>
                </a:solidFill>
                <a:latin typeface="IBM Plex Sans"/>
                <a:ea typeface="IBM Plex Sans"/>
                <a:cs typeface="IBM Plex Sans"/>
                <a:sym typeface="IBM Plex Sans"/>
              </a:rPr>
              <a:t>), TLOxp (</a:t>
            </a: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tlo.com</a:t>
            </a:r>
            <a:r>
              <a:rPr b="0" i="0" lang="en-US" sz="1200" u="none" cap="none" strike="noStrike">
                <a:solidFill>
                  <a:srgbClr val="3B4854"/>
                </a:solidFill>
                <a:latin typeface="IBM Plex Sans"/>
                <a:ea typeface="IBM Plex Sans"/>
                <a:cs typeface="IBM Plex Sans"/>
                <a:sym typeface="IBM Plex Sans"/>
              </a:rPr>
              <a:t>), CLEAR (</a:t>
            </a:r>
            <a:r>
              <a:rPr b="0" i="0"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thomsonreuters.com</a:t>
            </a:r>
            <a:r>
              <a:rPr b="0" i="0" lang="en-US" sz="1200" u="none" cap="none" strike="noStrike">
                <a:solidFill>
                  <a:srgbClr val="3B4854"/>
                </a:solidFill>
                <a:latin typeface="IBM Plex Sans"/>
                <a:ea typeface="IBM Plex Sans"/>
                <a:cs typeface="IBM Plex Sans"/>
                <a:sym typeface="IBM Plex Sans"/>
              </a:rPr>
              <a:t>). Vetted customers with a permissible purpose only.</a:t>
            </a:r>
            <a:endParaRPr b="0" i="0" sz="1200" u="none" cap="none" strike="noStrike">
              <a:solidFill>
                <a:schemeClr val="dk1"/>
              </a:solidFill>
              <a:latin typeface="Calibri"/>
              <a:ea typeface="Calibri"/>
              <a:cs typeface="Calibri"/>
              <a:sym typeface="Calibri"/>
            </a:endParaRPr>
          </a:p>
        </p:txBody>
      </p:sp>
      <p:sp>
        <p:nvSpPr>
          <p:cNvPr id="1228" name="Google Shape;1228;p61"/>
          <p:cNvSpPr/>
          <p:nvPr/>
        </p:nvSpPr>
        <p:spPr>
          <a:xfrm>
            <a:off x="812800" y="3465810"/>
            <a:ext cx="5181600" cy="1351161"/>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9" name="Google Shape;1229;p61"/>
          <p:cNvSpPr txBox="1"/>
          <p:nvPr/>
        </p:nvSpPr>
        <p:spPr>
          <a:xfrm>
            <a:off x="1022350" y="3649960"/>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Leads, not facts</a:t>
            </a:r>
            <a:endParaRPr b="0" i="0" sz="1600" u="none" cap="none" strike="noStrike">
              <a:solidFill>
                <a:schemeClr val="dk1"/>
              </a:solidFill>
              <a:latin typeface="Calibri"/>
              <a:ea typeface="Calibri"/>
              <a:cs typeface="Calibri"/>
              <a:sym typeface="Calibri"/>
            </a:endParaRPr>
          </a:p>
        </p:txBody>
      </p:sp>
      <p:sp>
        <p:nvSpPr>
          <p:cNvPr id="1230" name="Google Shape;1230;p61"/>
          <p:cNvSpPr txBox="1"/>
          <p:nvPr/>
        </p:nvSpPr>
        <p:spPr>
          <a:xfrm>
            <a:off x="1022350" y="3969941"/>
            <a:ext cx="49530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Identities get merged and errors copy across sites. The FTC's $5.8M TruthFinder/Instant Checkmate settlement (2023) shows the accuracy problem.</a:t>
            </a:r>
            <a:endParaRPr b="0" i="0" sz="1200" u="none" cap="none" strike="noStrike">
              <a:solidFill>
                <a:schemeClr val="dk1"/>
              </a:solidFill>
              <a:latin typeface="Calibri"/>
              <a:ea typeface="Calibri"/>
              <a:cs typeface="Calibri"/>
              <a:sym typeface="Calibri"/>
            </a:endParaRPr>
          </a:p>
        </p:txBody>
      </p:sp>
      <p:sp>
        <p:nvSpPr>
          <p:cNvPr id="1231" name="Google Shape;1231;p61"/>
          <p:cNvSpPr/>
          <p:nvPr/>
        </p:nvSpPr>
        <p:spPr>
          <a:xfrm>
            <a:off x="6197600" y="3465810"/>
            <a:ext cx="5181600" cy="1351161"/>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2" name="Google Shape;1232;p61"/>
          <p:cNvSpPr txBox="1"/>
          <p:nvPr/>
        </p:nvSpPr>
        <p:spPr>
          <a:xfrm>
            <a:off x="6407150" y="3649960"/>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Legal limits</a:t>
            </a:r>
            <a:endParaRPr b="0" i="0" sz="1600" u="none" cap="none" strike="noStrike">
              <a:solidFill>
                <a:schemeClr val="dk1"/>
              </a:solidFill>
              <a:latin typeface="Calibri"/>
              <a:ea typeface="Calibri"/>
              <a:cs typeface="Calibri"/>
              <a:sym typeface="Calibri"/>
            </a:endParaRPr>
          </a:p>
        </p:txBody>
      </p:sp>
      <p:sp>
        <p:nvSpPr>
          <p:cNvPr id="1233" name="Google Shape;1233;p61"/>
          <p:cNvSpPr txBox="1"/>
          <p:nvPr/>
        </p:nvSpPr>
        <p:spPr>
          <a:xfrm>
            <a:off x="6407150" y="3969941"/>
            <a:ext cx="49530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FCRA: people-search sites generally can't be used for employment, housing, or credit decisions. California's DROP sends one deletion request to every registered broker.</a:t>
            </a:r>
            <a:endParaRPr b="0" i="0" sz="1200" u="none" cap="none" strike="noStrike">
              <a:solidFill>
                <a:schemeClr val="dk1"/>
              </a:solidFill>
              <a:latin typeface="Calibri"/>
              <a:ea typeface="Calibri"/>
              <a:cs typeface="Calibri"/>
              <a:sym typeface="Calibri"/>
            </a:endParaRPr>
          </a:p>
        </p:txBody>
      </p:sp>
      <p:sp>
        <p:nvSpPr>
          <p:cNvPr id="1234" name="Google Shape;1234;p61"/>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5" name="Google Shape;1235;p61"/>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Email pivots: </a:t>
            </a:r>
            <a:r>
              <a:rPr b="0" i="0" lang="en-US" sz="1200" u="sng" cap="none" strike="noStrike">
                <a:solidFill>
                  <a:srgbClr val="E3A33B"/>
                </a:solidFill>
                <a:latin typeface="IBM Plex Sans"/>
                <a:ea typeface="IBM Plex Sans"/>
                <a:cs typeface="IBM Plex Sans"/>
                <a:sym typeface="IBM Plex Sans"/>
                <a:hlinkClick r:id="rId11">
                  <a:extLst>
                    <a:ext uri="{A12FA001-AC4F-418D-AE19-62706E023703}">
                      <ahyp:hlinkClr val="tx"/>
                    </a:ext>
                  </a:extLst>
                </a:hlinkClick>
              </a:rPr>
              <a:t>hunter.io</a:t>
            </a:r>
            <a:r>
              <a:rPr b="0" i="0" lang="en-US" sz="1200" u="none" cap="none" strike="noStrike">
                <a:solidFill>
                  <a:srgbClr val="E3A33B"/>
                </a:solidFill>
                <a:latin typeface="IBM Plex Sans"/>
                <a:ea typeface="IBM Plex Sans"/>
                <a:cs typeface="IBM Plex Sans"/>
                <a:sym typeface="IBM Plex Sans"/>
              </a:rPr>
              <a:t> for company formats; </a:t>
            </a:r>
            <a:r>
              <a:rPr b="0" i="0" lang="en-US" sz="1200" u="sng" cap="none" strike="noStrike">
                <a:solidFill>
                  <a:srgbClr val="E3A33B"/>
                </a:solidFill>
                <a:latin typeface="IBM Plex Sans"/>
                <a:ea typeface="IBM Plex Sans"/>
                <a:cs typeface="IBM Plex Sans"/>
                <a:sym typeface="IBM Plex Sans"/>
                <a:hlinkClick r:id="rId12">
                  <a:extLst>
                    <a:ext uri="{A12FA001-AC4F-418D-AE19-62706E023703}">
                      <ahyp:hlinkClr val="tx"/>
                    </a:ext>
                  </a:extLst>
                </a:hlinkClick>
              </a:rPr>
              <a:t>gravatar.com</a:t>
            </a:r>
            <a:r>
              <a:rPr b="0" i="0" lang="en-US" sz="1200" u="none" cap="none" strike="noStrike">
                <a:solidFill>
                  <a:srgbClr val="E3A33B"/>
                </a:solidFill>
                <a:latin typeface="IBM Plex Sans"/>
                <a:ea typeface="IBM Plex Sans"/>
                <a:cs typeface="IBM Plex Sans"/>
                <a:sym typeface="IBM Plex Sans"/>
              </a:rPr>
              <a:t> and </a:t>
            </a:r>
            <a:r>
              <a:rPr b="0" i="0" lang="en-US" sz="1200" u="sng" cap="none" strike="noStrike">
                <a:solidFill>
                  <a:srgbClr val="E3A33B"/>
                </a:solidFill>
                <a:latin typeface="IBM Plex Sans"/>
                <a:ea typeface="IBM Plex Sans"/>
                <a:cs typeface="IBM Plex Sans"/>
                <a:sym typeface="IBM Plex Sans"/>
                <a:hlinkClick r:id="rId13">
                  <a:extLst>
                    <a:ext uri="{A12FA001-AC4F-418D-AE19-62706E023703}">
                      <ahyp:hlinkClr val="tx"/>
                    </a:ext>
                  </a:extLst>
                </a:hlinkClick>
              </a:rPr>
              <a:t>epieos.com</a:t>
            </a:r>
            <a:r>
              <a:rPr b="0" i="0" lang="en-US" sz="1200" u="none" cap="none" strike="noStrike">
                <a:solidFill>
                  <a:srgbClr val="E3A33B"/>
                </a:solidFill>
                <a:latin typeface="IBM Plex Sans"/>
                <a:ea typeface="IBM Plex Sans"/>
                <a:cs typeface="IBM Plex Sans"/>
                <a:sym typeface="IBM Plex Sans"/>
              </a:rPr>
              <a:t> for linked profiles. In class, only look up yourself.</a:t>
            </a:r>
            <a:endParaRPr b="0" i="0" sz="1200" u="none" cap="none" strike="noStrike">
              <a:solidFill>
                <a:schemeClr val="dk1"/>
              </a:solidFill>
              <a:latin typeface="Calibri"/>
              <a:ea typeface="Calibri"/>
              <a:cs typeface="Calibri"/>
              <a:sym typeface="Calibri"/>
            </a:endParaRPr>
          </a:p>
        </p:txBody>
      </p:sp>
      <p:sp>
        <p:nvSpPr>
          <p:cNvPr id="1236" name="Google Shape;1236;p6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41" name="Shape 1241"/>
        <p:cNvGrpSpPr/>
        <p:nvPr/>
      </p:nvGrpSpPr>
      <p:grpSpPr>
        <a:xfrm>
          <a:off x="0" y="0"/>
          <a:ext cx="0" cy="0"/>
          <a:chOff x="0" y="0"/>
          <a:chExt cx="0" cy="0"/>
        </a:xfrm>
      </p:grpSpPr>
      <p:sp>
        <p:nvSpPr>
          <p:cNvPr id="1242" name="Google Shape;1242;p6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243" name="Google Shape;1243;p6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Images, Maps, and Geospatial Sources</a:t>
            </a:r>
            <a:endParaRPr b="0" i="0" sz="3200" u="none" cap="none" strike="noStrike">
              <a:solidFill>
                <a:schemeClr val="dk1"/>
              </a:solidFill>
              <a:latin typeface="Calibri"/>
              <a:ea typeface="Calibri"/>
              <a:cs typeface="Calibri"/>
              <a:sym typeface="Calibri"/>
            </a:endParaRPr>
          </a:p>
        </p:txBody>
      </p:sp>
      <p:graphicFrame>
        <p:nvGraphicFramePr>
          <p:cNvPr id="1244" name="Google Shape;1244;p62"/>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3840475"/>
                <a:gridCol w="67299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Question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Start with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Where did this image first appear?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tineye.com</a:t>
                      </a:r>
                      <a:r>
                        <a:rPr lang="en-US" sz="1200" u="none" cap="none" strike="noStrike">
                          <a:solidFill>
                            <a:srgbClr val="3B4854"/>
                          </a:solidFill>
                          <a:latin typeface="IBM Plex Sans"/>
                          <a:ea typeface="IBM Plex Sans"/>
                          <a:cs typeface="IBM Plex Sans"/>
                          <a:sym typeface="IBM Plex Sans"/>
                        </a:rPr>
                        <a:t> (sort by Oldest),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lens.google.com</a:t>
                      </a:r>
                      <a:r>
                        <a:rPr lang="en-US" sz="1200" u="none" cap="none" strike="noStrike">
                          <a:solidFill>
                            <a:srgbClr val="3B4854"/>
                          </a:solidFill>
                          <a:latin typeface="IBM Plex Sans"/>
                          <a:ea typeface="IBM Plex Sans"/>
                          <a:cs typeface="IBM Plex Sans"/>
                          <a:sym typeface="IBM Plex Sans"/>
                        </a:rPr>
                        <a:t>, </a:t>
                      </a: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yandex.com</a:t>
                      </a:r>
                      <a:r>
                        <a:rPr lang="en-US" sz="1200" u="none" cap="none" strike="noStrike">
                          <a:solidFill>
                            <a:srgbClr val="3B4854"/>
                          </a:solidFill>
                          <a:latin typeface="IBM Plex Sans"/>
                          <a:ea typeface="IBM Plex Sans"/>
                          <a:cs typeface="IBM Plex Sans"/>
                          <a:sym typeface="IBM Plex Sans"/>
                        </a:rPr>
                        <a:t>, </a:t>
                      </a: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bing.com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Where was this street photo taken?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Google Street View, </a:t>
                      </a: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yandex.com/maps</a:t>
                      </a:r>
                      <a:r>
                        <a:rPr lang="en-US" sz="1200" u="none" cap="none" strike="noStrike">
                          <a:solidFill>
                            <a:srgbClr val="3B4854"/>
                          </a:solidFill>
                          <a:latin typeface="IBM Plex Sans"/>
                          <a:ea typeface="IBM Plex Sans"/>
                          <a:cs typeface="IBM Plex Sans"/>
                          <a:sym typeface="IBM Plex Sans"/>
                        </a:rPr>
                        <a:t>, Baidu, Naver, </a:t>
                      </a: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mapillary.com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Did this building exist in 2019?</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earth.google.com</a:t>
                      </a:r>
                      <a:r>
                        <a:rPr lang="en-US" sz="1200" u="none" cap="none" strike="noStrike">
                          <a:solidFill>
                            <a:srgbClr val="3B4854"/>
                          </a:solidFill>
                          <a:latin typeface="IBM Plex Sans"/>
                          <a:ea typeface="IBM Plex Sans"/>
                          <a:cs typeface="IBM Plex Sans"/>
                          <a:sym typeface="IBM Plex Sans"/>
                        </a:rPr>
                        <a:t> history, Street View “See more dates”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changed at this site last week?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browser.dataspace.copernicus.eu (Sentinel-2, 10 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Where are these features together?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overpass-turbo.eu · </a:t>
                      </a:r>
                      <a:r>
                        <a:rPr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bellingcat.com</a:t>
                      </a:r>
                      <a:r>
                        <a:rPr lang="en-US" sz="1200" u="none" cap="none" strike="noStrike">
                          <a:solidFill>
                            <a:srgbClr val="3B4854"/>
                          </a:solidFill>
                          <a:latin typeface="IBM Plex Sans"/>
                          <a:ea typeface="IBM Plex Sans"/>
                          <a:cs typeface="IBM Plex Sans"/>
                          <a:sym typeface="IBM Plex Sans"/>
                        </a:rPr>
                        <a:t> OpenStreetMap search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Is the claimed time of day right?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suncalc.org</a:t>
                      </a:r>
                      <a:r>
                        <a:rPr lang="en-US" sz="1200" u="none" cap="none" strike="noStrike">
                          <a:solidFill>
                            <a:srgbClr val="3B4854"/>
                          </a:solidFill>
                          <a:latin typeface="IBM Plex Sans"/>
                          <a:ea typeface="IBM Plex Sans"/>
                          <a:cs typeface="IBM Plex Sans"/>
                          <a:sym typeface="IBM Plex Sans"/>
                        </a:rPr>
                        <a:t> (sun position and shadows)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Is the claimed weather right?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meteostat.net</a:t>
                      </a:r>
                      <a:r>
                        <a:rPr lang="en-US" sz="1200" u="none" cap="none" strike="noStrike">
                          <a:solidFill>
                            <a:srgbClr val="3B4854"/>
                          </a:solidFill>
                          <a:latin typeface="IBM Plex Sans"/>
                          <a:ea typeface="IBM Plex Sans"/>
                          <a:cs typeface="IBM Plex Sans"/>
                          <a:sym typeface="IBM Plex Sans"/>
                        </a:rPr>
                        <a:t>, historical weather records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Is this video a repost?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invid-project.eu keyframes + reverse image search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245" name="Google Shape;1245;p62"/>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6" name="Google Shape;1246;p62"/>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Off-limits in class:</a:t>
            </a:r>
            <a:r>
              <a:rPr b="0" i="0" lang="en-US" sz="1200" u="none" cap="none" strike="noStrike">
                <a:solidFill>
                  <a:srgbClr val="F3F1EA"/>
                </a:solidFill>
                <a:latin typeface="IBM Plex Sans"/>
                <a:ea typeface="IBM Plex Sans"/>
                <a:cs typeface="IBM Plex Sans"/>
                <a:sym typeface="IBM Plex Sans"/>
              </a:rPr>
              <a:t> face-search engines. They exist, but raise serious legal and ethical concerns.</a:t>
            </a:r>
            <a:endParaRPr b="0" i="0" sz="1200" u="none" cap="none" strike="noStrike">
              <a:solidFill>
                <a:schemeClr val="dk1"/>
              </a:solidFill>
              <a:latin typeface="Calibri"/>
              <a:ea typeface="Calibri"/>
              <a:cs typeface="Calibri"/>
              <a:sym typeface="Calibri"/>
            </a:endParaRPr>
          </a:p>
        </p:txBody>
      </p:sp>
      <p:sp>
        <p:nvSpPr>
          <p:cNvPr id="1247" name="Google Shape;1247;p6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52" name="Shape 1252"/>
        <p:cNvGrpSpPr/>
        <p:nvPr/>
      </p:nvGrpSpPr>
      <p:grpSpPr>
        <a:xfrm>
          <a:off x="0" y="0"/>
          <a:ext cx="0" cy="0"/>
          <a:chOff x="0" y="0"/>
          <a:chExt cx="0" cy="0"/>
        </a:xfrm>
      </p:grpSpPr>
      <p:sp>
        <p:nvSpPr>
          <p:cNvPr id="1253" name="Google Shape;1253;p6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254" name="Google Shape;1254;p6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Breach and Leak Data</a:t>
            </a:r>
            <a:endParaRPr b="0" i="0" sz="3200" u="none" cap="none" strike="noStrike">
              <a:solidFill>
                <a:schemeClr val="dk1"/>
              </a:solidFill>
              <a:latin typeface="Calibri"/>
              <a:ea typeface="Calibri"/>
              <a:cs typeface="Calibri"/>
              <a:sym typeface="Calibri"/>
            </a:endParaRPr>
          </a:p>
        </p:txBody>
      </p:sp>
      <p:sp>
        <p:nvSpPr>
          <p:cNvPr id="1255" name="Google Shape;1255;p63"/>
          <p:cNvSpPr txBox="1"/>
          <p:nvPr/>
        </p:nvSpPr>
        <p:spPr>
          <a:xfrm>
            <a:off x="812800" y="1879501"/>
            <a:ext cx="5918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Types of leaked data</a:t>
            </a:r>
            <a:endParaRPr b="0" i="0" sz="1600" u="none" cap="none" strike="noStrike">
              <a:solidFill>
                <a:schemeClr val="dk1"/>
              </a:solidFill>
              <a:latin typeface="Calibri"/>
              <a:ea typeface="Calibri"/>
              <a:cs typeface="Calibri"/>
              <a:sym typeface="Calibri"/>
            </a:endParaRPr>
          </a:p>
        </p:txBody>
      </p:sp>
      <p:graphicFrame>
        <p:nvGraphicFramePr>
          <p:cNvPr id="1256" name="Google Shape;1256;p63"/>
          <p:cNvGraphicFramePr/>
          <p:nvPr/>
        </p:nvGraphicFramePr>
        <p:xfrm>
          <a:off x="812800" y="2224881"/>
          <a:ext cx="3000000" cy="3000000"/>
        </p:xfrm>
        <a:graphic>
          <a:graphicData uri="http://schemas.openxmlformats.org/drawingml/2006/table">
            <a:tbl>
              <a:tblPr>
                <a:noFill/>
                <a:tableStyleId>{52132169-1C29-4672-87D5-AC5C3417310D}</a:tableStyleId>
              </a:tblPr>
              <a:tblGrid>
                <a:gridCol w="1417325"/>
                <a:gridCol w="2377450"/>
                <a:gridCol w="21214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Type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is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Where you see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Data breach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Data stolen from one organization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Breach forums, HIBP, vendor notices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Combolist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Credential pairs compiled for stuffing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Telegram channels, paste sites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Stealer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Passwords and cookies from infected PCs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Telegram log shops, </a:t>
                      </a: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Hudson Rock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Paste leaks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Samples or ads for larger dumps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Pastebin clones,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Intelligence X</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Ransomware leaks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Files published when a victim won't pay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Leak sites, </a:t>
                      </a: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ransomware.live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257" name="Google Shape;1257;p63"/>
          <p:cNvSpPr/>
          <p:nvPr/>
        </p:nvSpPr>
        <p:spPr>
          <a:xfrm>
            <a:off x="6832600" y="1879501"/>
            <a:ext cx="4546600" cy="751780"/>
          </a:xfrm>
          <a:prstGeom prst="roundRect">
            <a:avLst>
              <a:gd fmla="val 101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8" name="Google Shape;1258;p63"/>
          <p:cNvSpPr txBox="1"/>
          <p:nvPr/>
        </p:nvSpPr>
        <p:spPr>
          <a:xfrm>
            <a:off x="7016750" y="2012851"/>
            <a:ext cx="434543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CHECK</a:t>
            </a:r>
            <a:endParaRPr b="0" i="0" sz="1200" u="none" cap="none" strike="noStrike">
              <a:solidFill>
                <a:schemeClr val="dk1"/>
              </a:solidFill>
              <a:latin typeface="Calibri"/>
              <a:ea typeface="Calibri"/>
              <a:cs typeface="Calibri"/>
              <a:sym typeface="Calibri"/>
            </a:endParaRPr>
          </a:p>
        </p:txBody>
      </p:sp>
      <p:sp>
        <p:nvSpPr>
          <p:cNvPr id="1259" name="Google Shape;1259;p63"/>
          <p:cNvSpPr txBox="1"/>
          <p:nvPr/>
        </p:nvSpPr>
        <p:spPr>
          <a:xfrm>
            <a:off x="7016750" y="2276971"/>
            <a:ext cx="4345432"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Yes: your own or authorized accounts</a:t>
            </a:r>
            <a:endParaRPr b="0" i="0" sz="1200" u="none" cap="none" strike="noStrike">
              <a:solidFill>
                <a:schemeClr val="dk1"/>
              </a:solidFill>
              <a:latin typeface="Calibri"/>
              <a:ea typeface="Calibri"/>
              <a:cs typeface="Calibri"/>
              <a:sym typeface="Calibri"/>
            </a:endParaRPr>
          </a:p>
        </p:txBody>
      </p:sp>
      <p:sp>
        <p:nvSpPr>
          <p:cNvPr id="1260" name="Google Shape;1260;p63"/>
          <p:cNvSpPr/>
          <p:nvPr/>
        </p:nvSpPr>
        <p:spPr>
          <a:xfrm>
            <a:off x="6832600" y="2732881"/>
            <a:ext cx="4546600" cy="751780"/>
          </a:xfrm>
          <a:prstGeom prst="roundRect">
            <a:avLst>
              <a:gd fmla="val 101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1" name="Google Shape;1261;p63"/>
          <p:cNvSpPr txBox="1"/>
          <p:nvPr/>
        </p:nvSpPr>
        <p:spPr>
          <a:xfrm>
            <a:off x="7016750" y="2866231"/>
            <a:ext cx="434543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DOWNLOAD</a:t>
            </a:r>
            <a:endParaRPr b="0" i="0" sz="1200" u="none" cap="none" strike="noStrike">
              <a:solidFill>
                <a:schemeClr val="dk1"/>
              </a:solidFill>
              <a:latin typeface="Calibri"/>
              <a:ea typeface="Calibri"/>
              <a:cs typeface="Calibri"/>
              <a:sym typeface="Calibri"/>
            </a:endParaRPr>
          </a:p>
        </p:txBody>
      </p:sp>
      <p:sp>
        <p:nvSpPr>
          <p:cNvPr id="1262" name="Google Shape;1262;p63"/>
          <p:cNvSpPr txBox="1"/>
          <p:nvPr/>
        </p:nvSpPr>
        <p:spPr>
          <a:xfrm>
            <a:off x="7016750" y="3130352"/>
            <a:ext cx="4345432"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 legal risk, malware risk, stolen data</a:t>
            </a:r>
            <a:endParaRPr b="0" i="0" sz="1200" u="none" cap="none" strike="noStrike">
              <a:solidFill>
                <a:schemeClr val="dk1"/>
              </a:solidFill>
              <a:latin typeface="Calibri"/>
              <a:ea typeface="Calibri"/>
              <a:cs typeface="Calibri"/>
              <a:sym typeface="Calibri"/>
            </a:endParaRPr>
          </a:p>
        </p:txBody>
      </p:sp>
      <p:sp>
        <p:nvSpPr>
          <p:cNvPr id="1263" name="Google Shape;1263;p63"/>
          <p:cNvSpPr/>
          <p:nvPr/>
        </p:nvSpPr>
        <p:spPr>
          <a:xfrm>
            <a:off x="6832600" y="3586262"/>
            <a:ext cx="4546600" cy="751780"/>
          </a:xfrm>
          <a:prstGeom prst="roundRect">
            <a:avLst>
              <a:gd fmla="val 101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4" name="Google Shape;1264;p63"/>
          <p:cNvSpPr txBox="1"/>
          <p:nvPr/>
        </p:nvSpPr>
        <p:spPr>
          <a:xfrm>
            <a:off x="7016750" y="3719612"/>
            <a:ext cx="434543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USE</a:t>
            </a:r>
            <a:endParaRPr b="0" i="0" sz="1200" u="none" cap="none" strike="noStrike">
              <a:solidFill>
                <a:schemeClr val="dk1"/>
              </a:solidFill>
              <a:latin typeface="Calibri"/>
              <a:ea typeface="Calibri"/>
              <a:cs typeface="Calibri"/>
              <a:sym typeface="Calibri"/>
            </a:endParaRPr>
          </a:p>
        </p:txBody>
      </p:sp>
      <p:sp>
        <p:nvSpPr>
          <p:cNvPr id="1265" name="Google Shape;1265;p63"/>
          <p:cNvSpPr txBox="1"/>
          <p:nvPr/>
        </p:nvSpPr>
        <p:spPr>
          <a:xfrm>
            <a:off x="7016750" y="3983732"/>
            <a:ext cx="4345432"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Never: that is unauthorized access</a:t>
            </a:r>
            <a:endParaRPr b="0" i="0" sz="1200" u="none" cap="none" strike="noStrike">
              <a:solidFill>
                <a:schemeClr val="dk1"/>
              </a:solidFill>
              <a:latin typeface="Calibri"/>
              <a:ea typeface="Calibri"/>
              <a:cs typeface="Calibri"/>
              <a:sym typeface="Calibri"/>
            </a:endParaRPr>
          </a:p>
        </p:txBody>
      </p:sp>
      <p:sp>
        <p:nvSpPr>
          <p:cNvPr id="1266" name="Google Shape;1266;p63"/>
          <p:cNvSpPr/>
          <p:nvPr/>
        </p:nvSpPr>
        <p:spPr>
          <a:xfrm>
            <a:off x="812800" y="5059759"/>
            <a:ext cx="105664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7" name="Google Shape;1267;p63"/>
          <p:cNvSpPr txBox="1"/>
          <p:nvPr/>
        </p:nvSpPr>
        <p:spPr>
          <a:xfrm>
            <a:off x="1066800" y="5237559"/>
            <a:ext cx="103124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Lookup tools: </a:t>
            </a:r>
            <a:r>
              <a:rPr b="0" i="0" lang="en-US" sz="1200" u="sng" cap="none" strike="noStrike">
                <a:solidFill>
                  <a:srgbClr val="E3A33B"/>
                </a:solidFill>
                <a:latin typeface="IBM Plex Sans"/>
                <a:ea typeface="IBM Plex Sans"/>
                <a:cs typeface="IBM Plex Sans"/>
                <a:sym typeface="IBM Plex Sans"/>
                <a:hlinkClick r:id="rId6">
                  <a:extLst>
                    <a:ext uri="{A12FA001-AC4F-418D-AE19-62706E023703}">
                      <ahyp:hlinkClr val="tx"/>
                    </a:ext>
                  </a:extLst>
                </a:hlinkClick>
              </a:rPr>
              <a:t>haveibeenpwned.com</a:t>
            </a:r>
            <a:r>
              <a:rPr b="0" i="0" lang="en-US" sz="1200" u="none" cap="none" strike="noStrike">
                <a:solidFill>
                  <a:srgbClr val="E3A33B"/>
                </a:solidFill>
                <a:latin typeface="IBM Plex Sans"/>
                <a:ea typeface="IBM Plex Sans"/>
                <a:cs typeface="IBM Plex Sans"/>
                <a:sym typeface="IBM Plex Sans"/>
              </a:rPr>
              <a:t> · </a:t>
            </a:r>
            <a:r>
              <a:rPr b="0" i="0" lang="en-US" sz="1200" u="sng" cap="none" strike="noStrike">
                <a:solidFill>
                  <a:srgbClr val="E3A33B"/>
                </a:solidFill>
                <a:latin typeface="IBM Plex Sans"/>
                <a:ea typeface="IBM Plex Sans"/>
                <a:cs typeface="IBM Plex Sans"/>
                <a:sym typeface="IBM Plex Sans"/>
                <a:hlinkClick r:id="rId7">
                  <a:extLst>
                    <a:ext uri="{A12FA001-AC4F-418D-AE19-62706E023703}">
                      <ahyp:hlinkClr val="tx"/>
                    </a:ext>
                  </a:extLst>
                </a:hlinkClick>
              </a:rPr>
              <a:t>hudsonrock.com</a:t>
            </a:r>
            <a:r>
              <a:rPr b="0" i="0" lang="en-US" sz="1200" u="none" cap="none" strike="noStrike">
                <a:solidFill>
                  <a:srgbClr val="E3A33B"/>
                </a:solidFill>
                <a:latin typeface="IBM Plex Sans"/>
                <a:ea typeface="IBM Plex Sans"/>
                <a:cs typeface="IBM Plex Sans"/>
                <a:sym typeface="IBM Plex Sans"/>
              </a:rPr>
              <a:t> (stealer logs) · </a:t>
            </a:r>
            <a:r>
              <a:rPr b="0" i="0" lang="en-US" sz="1200" u="sng" cap="none" strike="noStrike">
                <a:solidFill>
                  <a:srgbClr val="E3A33B"/>
                </a:solidFill>
                <a:latin typeface="IBM Plex Sans"/>
                <a:ea typeface="IBM Plex Sans"/>
                <a:cs typeface="IBM Plex Sans"/>
                <a:sym typeface="IBM Plex Sans"/>
                <a:hlinkClick r:id="rId8">
                  <a:extLst>
                    <a:ext uri="{A12FA001-AC4F-418D-AE19-62706E023703}">
                      <ahyp:hlinkClr val="tx"/>
                    </a:ext>
                  </a:extLst>
                </a:hlinkClick>
              </a:rPr>
              <a:t>socradar.io</a:t>
            </a:r>
            <a:r>
              <a:rPr b="0" i="0" lang="en-US" sz="1200" u="none" cap="none" strike="noStrike">
                <a:solidFill>
                  <a:srgbClr val="E3A33B"/>
                </a:solidFill>
                <a:latin typeface="IBM Plex Sans"/>
                <a:ea typeface="IBM Plex Sans"/>
                <a:cs typeface="IBM Plex Sans"/>
                <a:sym typeface="IBM Plex Sans"/>
              </a:rPr>
              <a:t> · </a:t>
            </a:r>
            <a:r>
              <a:rPr b="0" i="0" lang="en-US" sz="1200" u="sng" cap="none" strike="noStrike">
                <a:solidFill>
                  <a:srgbClr val="E3A33B"/>
                </a:solidFill>
                <a:latin typeface="IBM Plex Sans"/>
                <a:ea typeface="IBM Plex Sans"/>
                <a:cs typeface="IBM Plex Sans"/>
                <a:sym typeface="IBM Plex Sans"/>
                <a:hlinkClick r:id="rId9">
                  <a:extLst>
                    <a:ext uri="{A12FA001-AC4F-418D-AE19-62706E023703}">
                      <ahyp:hlinkClr val="tx"/>
                    </a:ext>
                  </a:extLst>
                </a:hlinkClick>
              </a:rPr>
              <a:t>dehashed.com</a:t>
            </a:r>
            <a:r>
              <a:rPr b="0" i="0" lang="en-US" sz="1200" u="none" cap="none" strike="noStrike">
                <a:solidFill>
                  <a:srgbClr val="E3A33B"/>
                </a:solidFill>
                <a:latin typeface="IBM Plex Sans"/>
                <a:ea typeface="IBM Plex Sans"/>
                <a:cs typeface="IBM Plex Sans"/>
                <a:sym typeface="IBM Plex Sans"/>
              </a:rPr>
              <a:t> · </a:t>
            </a:r>
            <a:r>
              <a:rPr b="0" i="0" lang="en-US" sz="1200" u="sng" cap="none" strike="noStrike">
                <a:solidFill>
                  <a:srgbClr val="E3A33B"/>
                </a:solidFill>
                <a:latin typeface="IBM Plex Sans"/>
                <a:ea typeface="IBM Plex Sans"/>
                <a:cs typeface="IBM Plex Sans"/>
                <a:sym typeface="IBM Plex Sans"/>
                <a:hlinkClick r:id="rId10">
                  <a:extLst>
                    <a:ext uri="{A12FA001-AC4F-418D-AE19-62706E023703}">
                      <ahyp:hlinkClr val="tx"/>
                    </a:ext>
                  </a:extLst>
                </a:hlinkClick>
              </a:rPr>
              <a:t>intelx.io</a:t>
            </a:r>
            <a:r>
              <a:rPr b="0" i="0" lang="en-US" sz="1200" u="none" cap="none" strike="noStrike">
                <a:solidFill>
                  <a:srgbClr val="E3A33B"/>
                </a:solidFill>
                <a:latin typeface="IBM Plex Sans"/>
                <a:ea typeface="IBM Plex Sans"/>
                <a:cs typeface="IBM Plex Sans"/>
                <a:sym typeface="IBM Plex Sans"/>
              </a:rPr>
              <a:t>. Never copy plaintext passwords into notes or reports.</a:t>
            </a:r>
            <a:endParaRPr b="0" i="0" sz="1200" u="none" cap="none" strike="noStrike">
              <a:solidFill>
                <a:schemeClr val="dk1"/>
              </a:solidFill>
              <a:latin typeface="Calibri"/>
              <a:ea typeface="Calibri"/>
              <a:cs typeface="Calibri"/>
              <a:sym typeface="Calibri"/>
            </a:endParaRPr>
          </a:p>
        </p:txBody>
      </p:sp>
      <p:sp>
        <p:nvSpPr>
          <p:cNvPr id="1268" name="Google Shape;1268;p6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73" name="Shape 1273"/>
        <p:cNvGrpSpPr/>
        <p:nvPr/>
      </p:nvGrpSpPr>
      <p:grpSpPr>
        <a:xfrm>
          <a:off x="0" y="0"/>
          <a:ext cx="0" cy="0"/>
          <a:chOff x="0" y="0"/>
          <a:chExt cx="0" cy="0"/>
        </a:xfrm>
      </p:grpSpPr>
      <p:sp>
        <p:nvSpPr>
          <p:cNvPr id="1274" name="Google Shape;1274;p6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275" name="Google Shape;1275;p6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News, and Tool Directories</a:t>
            </a:r>
            <a:endParaRPr b="0" i="0" sz="3200" u="none" cap="none" strike="noStrike">
              <a:solidFill>
                <a:schemeClr val="dk1"/>
              </a:solidFill>
              <a:latin typeface="Calibri"/>
              <a:ea typeface="Calibri"/>
              <a:cs typeface="Calibri"/>
              <a:sym typeface="Calibri"/>
            </a:endParaRPr>
          </a:p>
        </p:txBody>
      </p:sp>
      <p:sp>
        <p:nvSpPr>
          <p:cNvPr id="1276" name="Google Shape;1276;p64"/>
          <p:cNvSpPr/>
          <p:nvPr/>
        </p:nvSpPr>
        <p:spPr>
          <a:xfrm>
            <a:off x="812800" y="1879501"/>
            <a:ext cx="3386634" cy="1600200"/>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7" name="Google Shape;1277;p64"/>
          <p:cNvSpPr txBox="1"/>
          <p:nvPr/>
        </p:nvSpPr>
        <p:spPr>
          <a:xfrm>
            <a:off x="1022350" y="20636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News &amp; Archives</a:t>
            </a:r>
            <a:endParaRPr b="0" i="0" sz="1600" u="none" cap="none" strike="noStrike">
              <a:solidFill>
                <a:schemeClr val="dk1"/>
              </a:solidFill>
              <a:latin typeface="Calibri"/>
              <a:ea typeface="Calibri"/>
              <a:cs typeface="Calibri"/>
              <a:sym typeface="Calibri"/>
            </a:endParaRPr>
          </a:p>
        </p:txBody>
      </p:sp>
      <p:sp>
        <p:nvSpPr>
          <p:cNvPr id="1278" name="Google Shape;1278;p64"/>
          <p:cNvSpPr txBox="1"/>
          <p:nvPr/>
        </p:nvSpPr>
        <p:spPr>
          <a:xfrm>
            <a:off x="1022350" y="2383631"/>
            <a:ext cx="3086235"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Local news has the most detail.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chroniclingamerica.loc.gov</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news.google.com/newspapers</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newspapers.com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prnewswire.com</a:t>
            </a:r>
            <a:r>
              <a:rPr b="0" i="0" lang="en-US" sz="1200" u="none" cap="none" strike="noStrike">
                <a:solidFill>
                  <a:srgbClr val="3B4854"/>
                </a:solidFill>
                <a:latin typeface="IBM Plex Sans"/>
                <a:ea typeface="IBM Plex Sans"/>
                <a:cs typeface="IBM Plex Sans"/>
                <a:sym typeface="IBM Plex Sans"/>
              </a:rPr>
              <a:t>. Example: a 2013 story names the plant manager.</a:t>
            </a:r>
            <a:endParaRPr b="0" i="0" sz="1200" u="none" cap="none" strike="noStrike">
              <a:solidFill>
                <a:schemeClr val="dk1"/>
              </a:solidFill>
              <a:latin typeface="Calibri"/>
              <a:ea typeface="Calibri"/>
              <a:cs typeface="Calibri"/>
              <a:sym typeface="Calibri"/>
            </a:endParaRPr>
          </a:p>
        </p:txBody>
      </p:sp>
      <p:sp>
        <p:nvSpPr>
          <p:cNvPr id="1279" name="Google Shape;1279;p64"/>
          <p:cNvSpPr/>
          <p:nvPr/>
        </p:nvSpPr>
        <p:spPr>
          <a:xfrm>
            <a:off x="4402634" y="1879501"/>
            <a:ext cx="3386733" cy="1600200"/>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0" name="Google Shape;1280;p64"/>
          <p:cNvSpPr txBox="1"/>
          <p:nvPr/>
        </p:nvSpPr>
        <p:spPr>
          <a:xfrm>
            <a:off x="4612184" y="206365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Academic &amp; Talks</a:t>
            </a:r>
            <a:endParaRPr b="0" i="0" sz="1600" u="none" cap="none" strike="noStrike">
              <a:solidFill>
                <a:schemeClr val="dk1"/>
              </a:solidFill>
              <a:latin typeface="Calibri"/>
              <a:ea typeface="Calibri"/>
              <a:cs typeface="Calibri"/>
              <a:sym typeface="Calibri"/>
            </a:endParaRPr>
          </a:p>
        </p:txBody>
      </p:sp>
      <p:sp>
        <p:nvSpPr>
          <p:cNvPr id="1281" name="Google Shape;1281;p64"/>
          <p:cNvSpPr txBox="1"/>
          <p:nvPr/>
        </p:nvSpPr>
        <p:spPr>
          <a:xfrm>
            <a:off x="4612184" y="2383631"/>
            <a:ext cx="3086338"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scholar.google.com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core.ac.uk</a:t>
            </a:r>
            <a:r>
              <a:rPr b="0" i="0" lang="en-US" sz="1200" u="none" cap="none" strike="noStrike">
                <a:solidFill>
                  <a:srgbClr val="3B4854"/>
                </a:solidFill>
                <a:latin typeface="IBM Plex Sans"/>
                <a:ea typeface="IBM Plex Sans"/>
                <a:cs typeface="IBM Plex Sans"/>
                <a:sym typeface="IBM Plex Sans"/>
              </a:rPr>
              <a:t>, university theses, </a:t>
            </a: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slideshare.net</a:t>
            </a:r>
            <a:r>
              <a:rPr b="0" i="0" lang="en-US" sz="1200" u="none" cap="none" strike="noStrike">
                <a:solidFill>
                  <a:srgbClr val="3B4854"/>
                </a:solidFill>
                <a:latin typeface="IBM Plex Sans"/>
                <a:ea typeface="IBM Plex Sans"/>
                <a:cs typeface="IBM Plex Sans"/>
                <a:sym typeface="IBM Plex Sans"/>
              </a:rPr>
              <a:t>, conference talks and podcasts. Example: a DEF CON slide shows the speaker’s internal network diagram.</a:t>
            </a:r>
            <a:endParaRPr b="0" i="0" sz="1200" u="none" cap="none" strike="noStrike">
              <a:solidFill>
                <a:schemeClr val="dk1"/>
              </a:solidFill>
              <a:latin typeface="Calibri"/>
              <a:ea typeface="Calibri"/>
              <a:cs typeface="Calibri"/>
              <a:sym typeface="Calibri"/>
            </a:endParaRPr>
          </a:p>
        </p:txBody>
      </p:sp>
      <p:sp>
        <p:nvSpPr>
          <p:cNvPr id="1282" name="Google Shape;1282;p64"/>
          <p:cNvSpPr/>
          <p:nvPr/>
        </p:nvSpPr>
        <p:spPr>
          <a:xfrm>
            <a:off x="7992566" y="1879501"/>
            <a:ext cx="3386634" cy="1600200"/>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3" name="Google Shape;1283;p64"/>
          <p:cNvSpPr txBox="1"/>
          <p:nvPr/>
        </p:nvSpPr>
        <p:spPr>
          <a:xfrm>
            <a:off x="8202116" y="206365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Genealogy</a:t>
            </a:r>
            <a:endParaRPr b="0" i="0" sz="1600" u="none" cap="none" strike="noStrike">
              <a:solidFill>
                <a:schemeClr val="dk1"/>
              </a:solidFill>
              <a:latin typeface="Calibri"/>
              <a:ea typeface="Calibri"/>
              <a:cs typeface="Calibri"/>
              <a:sym typeface="Calibri"/>
            </a:endParaRPr>
          </a:p>
        </p:txBody>
      </p:sp>
      <p:sp>
        <p:nvSpPr>
          <p:cNvPr id="1284" name="Google Shape;1284;p64"/>
          <p:cNvSpPr txBox="1"/>
          <p:nvPr/>
        </p:nvSpPr>
        <p:spPr>
          <a:xfrm>
            <a:off x="8202116" y="2383631"/>
            <a:ext cx="3086235"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familysearch.org</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ancestry.com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findagrave.com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3">
                  <a:extLst>
                    <a:ext uri="{A12FA001-AC4F-418D-AE19-62706E023703}">
                      <ahyp:hlinkClr val="tx"/>
                    </a:ext>
                  </a:extLst>
                </a:hlinkClick>
              </a:rPr>
              <a:t>legacy.com</a:t>
            </a:r>
            <a:r>
              <a:rPr b="0" i="0" lang="en-US" sz="1200" u="none" cap="none" strike="noStrike">
                <a:solidFill>
                  <a:srgbClr val="3B4854"/>
                </a:solidFill>
                <a:latin typeface="IBM Plex Sans"/>
                <a:ea typeface="IBM Plex Sans"/>
                <a:cs typeface="IBM Plex Sans"/>
                <a:sym typeface="IBM Plex Sans"/>
              </a:rPr>
              <a:t> obituaries. Example: an obituary lists surviving family, home town, and a mother’s maiden name.</a:t>
            </a:r>
            <a:endParaRPr b="0" i="0" sz="1200" u="none" cap="none" strike="noStrike">
              <a:solidFill>
                <a:schemeClr val="dk1"/>
              </a:solidFill>
              <a:latin typeface="Calibri"/>
              <a:ea typeface="Calibri"/>
              <a:cs typeface="Calibri"/>
              <a:sym typeface="Calibri"/>
            </a:endParaRPr>
          </a:p>
        </p:txBody>
      </p:sp>
      <p:sp>
        <p:nvSpPr>
          <p:cNvPr id="1285" name="Google Shape;1285;p64"/>
          <p:cNvSpPr/>
          <p:nvPr/>
        </p:nvSpPr>
        <p:spPr>
          <a:xfrm>
            <a:off x="812800" y="3657600"/>
            <a:ext cx="5181600" cy="1351161"/>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6" name="Google Shape;1286;p64"/>
          <p:cNvSpPr txBox="1"/>
          <p:nvPr/>
        </p:nvSpPr>
        <p:spPr>
          <a:xfrm>
            <a:off x="1022350" y="3840480"/>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Curated Directories</a:t>
            </a:r>
            <a:endParaRPr b="0" i="0" sz="1600" u="none" cap="none" strike="noStrike">
              <a:solidFill>
                <a:schemeClr val="dk1"/>
              </a:solidFill>
              <a:latin typeface="Calibri"/>
              <a:ea typeface="Calibri"/>
              <a:cs typeface="Calibri"/>
              <a:sym typeface="Calibri"/>
            </a:endParaRPr>
          </a:p>
        </p:txBody>
      </p:sp>
      <p:sp>
        <p:nvSpPr>
          <p:cNvPr id="1287" name="Google Shape;1287;p64"/>
          <p:cNvSpPr txBox="1"/>
          <p:nvPr/>
        </p:nvSpPr>
        <p:spPr>
          <a:xfrm>
            <a:off x="1022350" y="4160520"/>
            <a:ext cx="49530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4">
                  <a:extLst>
                    <a:ext uri="{A12FA001-AC4F-418D-AE19-62706E023703}">
                      <ahyp:hlinkClr val="tx"/>
                    </a:ext>
                  </a:extLst>
                </a:hlinkClick>
              </a:rPr>
              <a:t>osintframework.com</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5">
                  <a:extLst>
                    <a:ext uri="{A12FA001-AC4F-418D-AE19-62706E023703}">
                      <ahyp:hlinkClr val="tx"/>
                    </a:ext>
                  </a:extLst>
                </a:hlinkClick>
              </a:rPr>
              <a:t>bellingcat.com/toolkit</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6">
                  <a:extLst>
                    <a:ext uri="{A12FA001-AC4F-418D-AE19-62706E023703}">
                      <ahyp:hlinkClr val="tx"/>
                    </a:ext>
                  </a:extLst>
                </a:hlinkClick>
              </a:rPr>
              <a:t>github.com/jivoi/awesome-osint</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7">
                  <a:extLst>
                    <a:ext uri="{A12FA001-AC4F-418D-AE19-62706E023703}">
                      <ahyp:hlinkClr val="tx"/>
                    </a:ext>
                  </a:extLst>
                </a:hlinkClick>
              </a:rPr>
              <a:t>github.com/cipher387</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18">
                  <a:extLst>
                    <a:ext uri="{A12FA001-AC4F-418D-AE19-62706E023703}">
                      <ahyp:hlinkClr val="tx"/>
                    </a:ext>
                  </a:extLst>
                </a:hlinkClick>
              </a:rPr>
              <a:t>weekinosint.com</a:t>
            </a:r>
            <a:r>
              <a:rPr b="0" i="0" lang="en-US" sz="1200" u="none" cap="none" strike="noStrike">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1288" name="Google Shape;1288;p64"/>
          <p:cNvSpPr/>
          <p:nvPr/>
        </p:nvSpPr>
        <p:spPr>
          <a:xfrm>
            <a:off x="6197600" y="3657600"/>
            <a:ext cx="5181600" cy="1351161"/>
          </a:xfrm>
          <a:prstGeom prst="roundRect">
            <a:avLst>
              <a:gd fmla="val 56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9" name="Google Shape;1289;p64"/>
          <p:cNvSpPr txBox="1"/>
          <p:nvPr/>
        </p:nvSpPr>
        <p:spPr>
          <a:xfrm>
            <a:off x="6407150" y="3840480"/>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Evaluate a New Tool</a:t>
            </a:r>
            <a:endParaRPr b="0" i="0" sz="1600" u="none" cap="none" strike="noStrike">
              <a:solidFill>
                <a:schemeClr val="dk1"/>
              </a:solidFill>
              <a:latin typeface="Calibri"/>
              <a:ea typeface="Calibri"/>
              <a:cs typeface="Calibri"/>
              <a:sym typeface="Calibri"/>
            </a:endParaRPr>
          </a:p>
        </p:txBody>
      </p:sp>
      <p:sp>
        <p:nvSpPr>
          <p:cNvPr id="1290" name="Google Shape;1290;p64"/>
          <p:cNvSpPr txBox="1"/>
          <p:nvPr/>
        </p:nvSpPr>
        <p:spPr>
          <a:xfrm>
            <a:off x="6407150" y="4160520"/>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Is it maintained? Who sees my data? What's the OPSEC impact? Is it legal? What does it cost? Can I verify it? Is the software safe?</a:t>
            </a:r>
            <a:endParaRPr b="0" i="0" sz="1200" u="none" cap="none" strike="noStrike">
              <a:solidFill>
                <a:schemeClr val="dk1"/>
              </a:solidFill>
              <a:latin typeface="Calibri"/>
              <a:ea typeface="Calibri"/>
              <a:cs typeface="Calibri"/>
              <a:sym typeface="Calibri"/>
            </a:endParaRPr>
          </a:p>
        </p:txBody>
      </p:sp>
      <p:sp>
        <p:nvSpPr>
          <p:cNvPr id="1291" name="Google Shape;1291;p64"/>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2" name="Google Shape;1292;p64"/>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Security questions:</a:t>
            </a:r>
            <a:r>
              <a:rPr b="0" i="0" lang="en-US" sz="1200" u="none" cap="none" strike="noStrike">
                <a:solidFill>
                  <a:srgbClr val="F3F1EA"/>
                </a:solidFill>
                <a:latin typeface="IBM Plex Sans"/>
                <a:ea typeface="IBM Plex Sans"/>
                <a:cs typeface="IBM Plex Sans"/>
                <a:sym typeface="IBM Plex Sans"/>
              </a:rPr>
              <a:t> genealogy answers "What is your mother's maiden name?"</a:t>
            </a:r>
            <a:endParaRPr b="0" i="0" sz="1200" u="none" cap="none" strike="noStrike">
              <a:solidFill>
                <a:schemeClr val="dk1"/>
              </a:solidFill>
              <a:latin typeface="Calibri"/>
              <a:ea typeface="Calibri"/>
              <a:cs typeface="Calibri"/>
              <a:sym typeface="Calibri"/>
            </a:endParaRPr>
          </a:p>
        </p:txBody>
      </p:sp>
      <p:sp>
        <p:nvSpPr>
          <p:cNvPr id="1293" name="Google Shape;1293;p6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298" name="Shape 1298"/>
        <p:cNvGrpSpPr/>
        <p:nvPr/>
      </p:nvGrpSpPr>
      <p:grpSpPr>
        <a:xfrm>
          <a:off x="0" y="0"/>
          <a:ext cx="0" cy="0"/>
          <a:chOff x="0" y="0"/>
          <a:chExt cx="0" cy="0"/>
        </a:xfrm>
      </p:grpSpPr>
      <p:sp>
        <p:nvSpPr>
          <p:cNvPr id="1299" name="Google Shape;1299;p6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5 · OSINT SOURCES</a:t>
            </a:r>
            <a:endParaRPr b="0" i="0" sz="1200" u="none" cap="none" strike="noStrike">
              <a:solidFill>
                <a:schemeClr val="dk1"/>
              </a:solidFill>
              <a:latin typeface="Calibri"/>
              <a:ea typeface="Calibri"/>
              <a:cs typeface="Calibri"/>
              <a:sym typeface="Calibri"/>
            </a:endParaRPr>
          </a:p>
        </p:txBody>
      </p:sp>
      <p:sp>
        <p:nvSpPr>
          <p:cNvPr id="1300" name="Google Shape;1300;p6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Putting It Together</a:t>
            </a:r>
            <a:endParaRPr b="0" i="0" sz="3200" u="none" cap="none" strike="noStrike">
              <a:solidFill>
                <a:schemeClr val="dk1"/>
              </a:solidFill>
              <a:latin typeface="Calibri"/>
              <a:ea typeface="Calibri"/>
              <a:cs typeface="Calibri"/>
              <a:sym typeface="Calibri"/>
            </a:endParaRPr>
          </a:p>
        </p:txBody>
      </p:sp>
      <p:sp>
        <p:nvSpPr>
          <p:cNvPr id="1301" name="Google Shape;1301;p65"/>
          <p:cNvSpPr/>
          <p:nvPr/>
        </p:nvSpPr>
        <p:spPr>
          <a:xfrm>
            <a:off x="812800" y="1986161"/>
            <a:ext cx="2222500" cy="1302841"/>
          </a:xfrm>
          <a:prstGeom prst="roundRect">
            <a:avLst>
              <a:gd fmla="val 58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2" name="Google Shape;1302;p65"/>
          <p:cNvSpPr txBox="1"/>
          <p:nvPr/>
        </p:nvSpPr>
        <p:spPr>
          <a:xfrm>
            <a:off x="971550" y="2144911"/>
            <a:ext cx="1981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303" name="Google Shape;1303;p65"/>
          <p:cNvSpPr txBox="1"/>
          <p:nvPr/>
        </p:nvSpPr>
        <p:spPr>
          <a:xfrm>
            <a:off x="971550" y="2409031"/>
            <a:ext cx="1981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Job posting</a:t>
            </a:r>
            <a:endParaRPr b="0" i="0" sz="1600" u="none" cap="none" strike="noStrike">
              <a:solidFill>
                <a:schemeClr val="dk1"/>
              </a:solidFill>
              <a:latin typeface="Calibri"/>
              <a:ea typeface="Calibri"/>
              <a:cs typeface="Calibri"/>
              <a:sym typeface="Calibri"/>
            </a:endParaRPr>
          </a:p>
        </p:txBody>
      </p:sp>
      <p:sp>
        <p:nvSpPr>
          <p:cNvPr id="1304" name="Google Shape;1304;p65"/>
          <p:cNvSpPr txBox="1"/>
          <p:nvPr/>
        </p:nvSpPr>
        <p:spPr>
          <a:xfrm>
            <a:off x="971550" y="2703612"/>
            <a:ext cx="19812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Security-Inc runs Microsoft 365 and a named firewall</a:t>
            </a:r>
            <a:endParaRPr b="0" i="0" sz="1200" u="none" cap="none" strike="noStrike">
              <a:solidFill>
                <a:schemeClr val="dk1"/>
              </a:solidFill>
              <a:latin typeface="Calibri"/>
              <a:ea typeface="Calibri"/>
              <a:cs typeface="Calibri"/>
              <a:sym typeface="Calibri"/>
            </a:endParaRPr>
          </a:p>
        </p:txBody>
      </p:sp>
      <p:sp>
        <p:nvSpPr>
          <p:cNvPr id="1305" name="Google Shape;1305;p65"/>
          <p:cNvSpPr/>
          <p:nvPr/>
        </p:nvSpPr>
        <p:spPr>
          <a:xfrm>
            <a:off x="3162300" y="254863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6" name="Google Shape;1306;p65"/>
          <p:cNvSpPr/>
          <p:nvPr/>
        </p:nvSpPr>
        <p:spPr>
          <a:xfrm>
            <a:off x="3594100" y="1986161"/>
            <a:ext cx="2222500" cy="1302841"/>
          </a:xfrm>
          <a:prstGeom prst="roundRect">
            <a:avLst>
              <a:gd fmla="val 58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7" name="Google Shape;1307;p65"/>
          <p:cNvSpPr txBox="1"/>
          <p:nvPr/>
        </p:nvSpPr>
        <p:spPr>
          <a:xfrm>
            <a:off x="3752850" y="2144911"/>
            <a:ext cx="1981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308" name="Google Shape;1308;p65"/>
          <p:cNvSpPr txBox="1"/>
          <p:nvPr/>
        </p:nvSpPr>
        <p:spPr>
          <a:xfrm>
            <a:off x="3752850" y="2409031"/>
            <a:ext cx="1981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MX and TXT</a:t>
            </a:r>
            <a:endParaRPr b="0" i="0" sz="1600" u="none" cap="none" strike="noStrike">
              <a:solidFill>
                <a:schemeClr val="dk1"/>
              </a:solidFill>
              <a:latin typeface="Calibri"/>
              <a:ea typeface="Calibri"/>
              <a:cs typeface="Calibri"/>
              <a:sym typeface="Calibri"/>
            </a:endParaRPr>
          </a:p>
        </p:txBody>
      </p:sp>
      <p:sp>
        <p:nvSpPr>
          <p:cNvPr id="1309" name="Google Shape;1309;p65"/>
          <p:cNvSpPr txBox="1"/>
          <p:nvPr/>
        </p:nvSpPr>
        <p:spPr>
          <a:xfrm>
            <a:off x="3752850" y="2703612"/>
            <a:ext cx="19812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Confirm Microsoft 365 plus several SaaS tools</a:t>
            </a:r>
            <a:endParaRPr b="0" i="0" sz="1200" u="none" cap="none" strike="noStrike">
              <a:solidFill>
                <a:schemeClr val="dk1"/>
              </a:solidFill>
              <a:latin typeface="Calibri"/>
              <a:ea typeface="Calibri"/>
              <a:cs typeface="Calibri"/>
              <a:sym typeface="Calibri"/>
            </a:endParaRPr>
          </a:p>
        </p:txBody>
      </p:sp>
      <p:sp>
        <p:nvSpPr>
          <p:cNvPr id="1310" name="Google Shape;1310;p65"/>
          <p:cNvSpPr/>
          <p:nvPr/>
        </p:nvSpPr>
        <p:spPr>
          <a:xfrm>
            <a:off x="5943600" y="254863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65"/>
          <p:cNvSpPr/>
          <p:nvPr/>
        </p:nvSpPr>
        <p:spPr>
          <a:xfrm>
            <a:off x="6375400" y="1879501"/>
            <a:ext cx="2222500" cy="1516162"/>
          </a:xfrm>
          <a:prstGeom prst="roundRect">
            <a:avLst>
              <a:gd fmla="val 502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2" name="Google Shape;1312;p65"/>
          <p:cNvSpPr txBox="1"/>
          <p:nvPr/>
        </p:nvSpPr>
        <p:spPr>
          <a:xfrm>
            <a:off x="6534150" y="2038251"/>
            <a:ext cx="1981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313" name="Google Shape;1313;p65"/>
          <p:cNvSpPr txBox="1"/>
          <p:nvPr/>
        </p:nvSpPr>
        <p:spPr>
          <a:xfrm>
            <a:off x="6534150" y="2302371"/>
            <a:ext cx="1981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crt.sh</a:t>
            </a:r>
            <a:r>
              <a:rPr b="1" i="0" lang="en-US" sz="1600" u="none" cap="none" strike="noStrike">
                <a:solidFill>
                  <a:srgbClr val="0F1B26"/>
                </a:solidFill>
                <a:latin typeface="IBM Plex Sans"/>
                <a:ea typeface="IBM Plex Sans"/>
                <a:cs typeface="IBM Plex Sans"/>
                <a:sym typeface="IBM Plex Sans"/>
              </a:rPr>
              <a:t>, </a:t>
            </a:r>
            <a:r>
              <a:rPr b="1" i="0" lang="en-US" sz="1600" u="sng" cap="none" strike="noStrike">
                <a:solidFill>
                  <a:srgbClr val="0F1B26"/>
                </a:solidFill>
                <a:latin typeface="IBM Plex Sans"/>
                <a:ea typeface="IBM Plex Sans"/>
                <a:cs typeface="IBM Plex Sans"/>
                <a:sym typeface="IBM Plex Sans"/>
                <a:hlinkClick r:id="rId4">
                  <a:extLst>
                    <a:ext uri="{A12FA001-AC4F-418D-AE19-62706E023703}">
                      <ahyp:hlinkClr val="tx"/>
                    </a:ext>
                  </a:extLst>
                </a:hlinkClick>
              </a:rPr>
              <a:t>Shodan</a:t>
            </a:r>
            <a:endParaRPr b="0" i="0" sz="1600" u="none" cap="none" strike="noStrike">
              <a:solidFill>
                <a:schemeClr val="dk1"/>
              </a:solidFill>
              <a:latin typeface="Calibri"/>
              <a:ea typeface="Calibri"/>
              <a:cs typeface="Calibri"/>
              <a:sym typeface="Calibri"/>
            </a:endParaRPr>
          </a:p>
        </p:txBody>
      </p:sp>
      <p:sp>
        <p:nvSpPr>
          <p:cNvPr id="1314" name="Google Shape;1314;p65"/>
          <p:cNvSpPr txBox="1"/>
          <p:nvPr/>
        </p:nvSpPr>
        <p:spPr>
          <a:xfrm>
            <a:off x="6534150" y="2596952"/>
            <a:ext cx="1981200" cy="6399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vpn.security-inc.com exists;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Shodan</a:t>
            </a:r>
            <a:r>
              <a:rPr b="0" i="0" lang="en-US" sz="1200" u="none" cap="none" strike="noStrike">
                <a:solidFill>
                  <a:srgbClr val="3B4854"/>
                </a:solidFill>
                <a:latin typeface="IBM Plex Sans"/>
                <a:ea typeface="IBM Plex Sans"/>
                <a:cs typeface="IBM Plex Sans"/>
                <a:sym typeface="IBM Plex Sans"/>
              </a:rPr>
              <a:t> shows the VPN product</a:t>
            </a:r>
            <a:endParaRPr b="0" i="0" sz="1200" u="none" cap="none" strike="noStrike">
              <a:solidFill>
                <a:schemeClr val="dk1"/>
              </a:solidFill>
              <a:latin typeface="Calibri"/>
              <a:ea typeface="Calibri"/>
              <a:cs typeface="Calibri"/>
              <a:sym typeface="Calibri"/>
            </a:endParaRPr>
          </a:p>
        </p:txBody>
      </p:sp>
      <p:sp>
        <p:nvSpPr>
          <p:cNvPr id="1315" name="Google Shape;1315;p65"/>
          <p:cNvSpPr/>
          <p:nvPr/>
        </p:nvSpPr>
        <p:spPr>
          <a:xfrm>
            <a:off x="8724900" y="254863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6" name="Google Shape;1316;p65"/>
          <p:cNvSpPr/>
          <p:nvPr/>
        </p:nvSpPr>
        <p:spPr>
          <a:xfrm>
            <a:off x="9156700" y="1986161"/>
            <a:ext cx="2222500" cy="1302841"/>
          </a:xfrm>
          <a:prstGeom prst="roundRect">
            <a:avLst>
              <a:gd fmla="val 58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65"/>
          <p:cNvSpPr txBox="1"/>
          <p:nvPr/>
        </p:nvSpPr>
        <p:spPr>
          <a:xfrm>
            <a:off x="9315450" y="2144911"/>
            <a:ext cx="1981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318" name="Google Shape;1318;p65"/>
          <p:cNvSpPr txBox="1"/>
          <p:nvPr/>
        </p:nvSpPr>
        <p:spPr>
          <a:xfrm>
            <a:off x="9315450" y="2409031"/>
            <a:ext cx="1981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Staff lists</a:t>
            </a:r>
            <a:endParaRPr b="0" i="0" sz="1600" u="none" cap="none" strike="noStrike">
              <a:solidFill>
                <a:schemeClr val="dk1"/>
              </a:solidFill>
              <a:latin typeface="Calibri"/>
              <a:ea typeface="Calibri"/>
              <a:cs typeface="Calibri"/>
              <a:sym typeface="Calibri"/>
            </a:endParaRPr>
          </a:p>
        </p:txBody>
      </p:sp>
      <p:sp>
        <p:nvSpPr>
          <p:cNvPr id="1319" name="Google Shape;1319;p65"/>
          <p:cNvSpPr txBox="1"/>
          <p:nvPr/>
        </p:nvSpPr>
        <p:spPr>
          <a:xfrm>
            <a:off x="9315450" y="2703612"/>
            <a:ext cx="198120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LinkedIn IT staff; contact page confirms email format</a:t>
            </a:r>
            <a:endParaRPr b="0" i="0" sz="1200" u="none" cap="none" strike="noStrike">
              <a:solidFill>
                <a:schemeClr val="dk1"/>
              </a:solidFill>
              <a:latin typeface="Calibri"/>
              <a:ea typeface="Calibri"/>
              <a:cs typeface="Calibri"/>
              <a:sym typeface="Calibri"/>
            </a:endParaRPr>
          </a:p>
        </p:txBody>
      </p:sp>
      <p:sp>
        <p:nvSpPr>
          <p:cNvPr id="1320" name="Google Shape;1320;p65"/>
          <p:cNvSpPr/>
          <p:nvPr/>
        </p:nvSpPr>
        <p:spPr>
          <a:xfrm>
            <a:off x="812800" y="4597598"/>
            <a:ext cx="5175250" cy="1244402"/>
          </a:xfrm>
          <a:prstGeom prst="roundRect">
            <a:avLst>
              <a:gd fmla="val 6123"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1" name="Google Shape;1321;p65"/>
          <p:cNvSpPr txBox="1"/>
          <p:nvPr/>
        </p:nvSpPr>
        <p:spPr>
          <a:xfrm>
            <a:off x="1016000" y="4800798"/>
            <a:ext cx="49596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AN ATTACKER NOW KNOWS</a:t>
            </a:r>
            <a:endParaRPr b="0" i="0" sz="1200" u="none" cap="none" strike="noStrike">
              <a:solidFill>
                <a:schemeClr val="dk1"/>
              </a:solidFill>
              <a:latin typeface="Calibri"/>
              <a:ea typeface="Calibri"/>
              <a:cs typeface="Calibri"/>
              <a:sym typeface="Calibri"/>
            </a:endParaRPr>
          </a:p>
        </p:txBody>
      </p:sp>
      <p:sp>
        <p:nvSpPr>
          <p:cNvPr id="1322" name="Google Shape;1322;p65"/>
          <p:cNvSpPr txBox="1"/>
          <p:nvPr/>
        </p:nvSpPr>
        <p:spPr>
          <a:xfrm>
            <a:off x="1016000" y="5090319"/>
            <a:ext cx="4959604" cy="5484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F3F1EA"/>
              </a:buClr>
              <a:buSzPts val="1600"/>
              <a:buFont typeface="IBM Plex Sans"/>
              <a:buNone/>
            </a:pPr>
            <a:r>
              <a:rPr b="0" i="0" lang="en-US" sz="1600" u="none" cap="none" strike="noStrike">
                <a:solidFill>
                  <a:srgbClr val="F3F1EA"/>
                </a:solidFill>
                <a:latin typeface="IBM Plex Sans"/>
                <a:ea typeface="IBM Plex Sans"/>
                <a:cs typeface="IBM Plex Sans"/>
                <a:sym typeface="IBM Plex Sans"/>
              </a:rPr>
              <a:t>Who to phish, what the email should look like, and which login page to fake.</a:t>
            </a:r>
            <a:endParaRPr b="0" i="0" sz="1600" u="none" cap="none" strike="noStrike">
              <a:solidFill>
                <a:schemeClr val="dk1"/>
              </a:solidFill>
              <a:latin typeface="Calibri"/>
              <a:ea typeface="Calibri"/>
              <a:cs typeface="Calibri"/>
              <a:sym typeface="Calibri"/>
            </a:endParaRPr>
          </a:p>
        </p:txBody>
      </p:sp>
      <p:sp>
        <p:nvSpPr>
          <p:cNvPr id="1323" name="Google Shape;1323;p65"/>
          <p:cNvSpPr/>
          <p:nvPr/>
        </p:nvSpPr>
        <p:spPr>
          <a:xfrm>
            <a:off x="6191250" y="4597598"/>
            <a:ext cx="5187950" cy="1244402"/>
          </a:xfrm>
          <a:prstGeom prst="roundRect">
            <a:avLst>
              <a:gd fmla="val 61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4" name="Google Shape;1324;p65"/>
          <p:cNvSpPr txBox="1"/>
          <p:nvPr/>
        </p:nvSpPr>
        <p:spPr>
          <a:xfrm>
            <a:off x="6400800" y="4807148"/>
            <a:ext cx="4959604"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A DEFENDER NOW KNOWS</a:t>
            </a:r>
            <a:endParaRPr b="0" i="0" sz="1200" u="none" cap="none" strike="noStrike">
              <a:solidFill>
                <a:schemeClr val="dk1"/>
              </a:solidFill>
              <a:latin typeface="Calibri"/>
              <a:ea typeface="Calibri"/>
              <a:cs typeface="Calibri"/>
              <a:sym typeface="Calibri"/>
            </a:endParaRPr>
          </a:p>
        </p:txBody>
      </p:sp>
      <p:sp>
        <p:nvSpPr>
          <p:cNvPr id="1325" name="Google Shape;1325;p65"/>
          <p:cNvSpPr txBox="1"/>
          <p:nvPr/>
        </p:nvSpPr>
        <p:spPr>
          <a:xfrm>
            <a:off x="6400800" y="5096669"/>
            <a:ext cx="4959604"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IBM Plex Sans"/>
              <a:buNone/>
            </a:pPr>
            <a:r>
              <a:rPr b="0" i="0" lang="en-US" sz="1600" u="none" cap="none" strike="noStrike">
                <a:solidFill>
                  <a:srgbClr val="0F1B26"/>
                </a:solidFill>
                <a:latin typeface="IBM Plex Sans"/>
                <a:ea typeface="IBM Plex Sans"/>
                <a:cs typeface="IBM Plex Sans"/>
                <a:sym typeface="IBM Plex Sans"/>
              </a:rPr>
              <a:t>Exactly what to fix and who to train.</a:t>
            </a:r>
            <a:endParaRPr b="0" i="0" sz="1600" u="none" cap="none" strike="noStrike">
              <a:solidFill>
                <a:schemeClr val="dk1"/>
              </a:solidFill>
              <a:latin typeface="Calibri"/>
              <a:ea typeface="Calibri"/>
              <a:cs typeface="Calibri"/>
              <a:sym typeface="Calibri"/>
            </a:endParaRPr>
          </a:p>
        </p:txBody>
      </p:sp>
      <p:sp>
        <p:nvSpPr>
          <p:cNvPr id="1326" name="Google Shape;1326;p6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5: OSINT Sources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331" name="Shape 1331"/>
        <p:cNvGrpSpPr/>
        <p:nvPr/>
      </p:nvGrpSpPr>
      <p:grpSpPr>
        <a:xfrm>
          <a:off x="0" y="0"/>
          <a:ext cx="0" cy="0"/>
          <a:chOff x="0" y="0"/>
          <a:chExt cx="0" cy="0"/>
        </a:xfrm>
      </p:grpSpPr>
      <p:sp>
        <p:nvSpPr>
          <p:cNvPr id="1332" name="Google Shape;1332;p66"/>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06</a:t>
            </a:r>
            <a:endParaRPr b="0" i="0" sz="10000" u="none" cap="none" strike="noStrike">
              <a:solidFill>
                <a:schemeClr val="dk1"/>
              </a:solidFill>
              <a:latin typeface="Calibri"/>
              <a:ea typeface="Calibri"/>
              <a:cs typeface="Calibri"/>
              <a:sym typeface="Calibri"/>
            </a:endParaRPr>
          </a:p>
        </p:txBody>
      </p:sp>
      <p:sp>
        <p:nvSpPr>
          <p:cNvPr id="1333" name="Google Shape;1333;p66"/>
          <p:cNvSpPr txBox="1"/>
          <p:nvPr/>
        </p:nvSpPr>
        <p:spPr>
          <a:xfrm>
            <a:off x="812800" y="3251299"/>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Dark Web &amp; Threat Intel</a:t>
            </a:r>
            <a:endParaRPr b="0" i="0" sz="4800" u="none" cap="none" strike="noStrike">
              <a:solidFill>
                <a:schemeClr val="dk1"/>
              </a:solidFill>
              <a:latin typeface="Calibri"/>
              <a:ea typeface="Calibri"/>
              <a:cs typeface="Calibri"/>
              <a:sym typeface="Calibri"/>
            </a:endParaRPr>
          </a:p>
        </p:txBody>
      </p:sp>
      <p:sp>
        <p:nvSpPr>
          <p:cNvPr id="1334" name="Google Shape;1334;p66"/>
          <p:cNvSpPr txBox="1"/>
          <p:nvPr/>
        </p:nvSpPr>
        <p:spPr>
          <a:xfrm>
            <a:off x="812800" y="4094559"/>
            <a:ext cx="9779000" cy="5689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Where the underground lives, how analysts watch it safely, and why stolen credentials matter so much.</a:t>
            </a:r>
            <a:endParaRPr b="0" i="0" sz="1600" u="none" cap="none" strike="noStrike">
              <a:solidFill>
                <a:schemeClr val="dk1"/>
              </a:solidFill>
              <a:latin typeface="Calibri"/>
              <a:ea typeface="Calibri"/>
              <a:cs typeface="Calibri"/>
              <a:sym typeface="Calibri"/>
            </a:endParaRPr>
          </a:p>
        </p:txBody>
      </p:sp>
      <p:sp>
        <p:nvSpPr>
          <p:cNvPr id="1335" name="Google Shape;1335;p66"/>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TOR BASICS · FINDING SOURCES · STEALER LOGS · FLARE · SAFE RESEARCH</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340" name="Shape 1340"/>
        <p:cNvGrpSpPr/>
        <p:nvPr/>
      </p:nvGrpSpPr>
      <p:grpSpPr>
        <a:xfrm>
          <a:off x="0" y="0"/>
          <a:ext cx="0" cy="0"/>
          <a:chOff x="0" y="0"/>
          <a:chExt cx="0" cy="0"/>
        </a:xfrm>
      </p:grpSpPr>
      <p:sp>
        <p:nvSpPr>
          <p:cNvPr id="1341" name="Google Shape;1341;p6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342" name="Google Shape;1342;p6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Surface, Deep, and Dark Web</a:t>
            </a:r>
            <a:endParaRPr b="0" i="0" sz="3200" u="none" cap="none" strike="noStrike">
              <a:solidFill>
                <a:schemeClr val="dk1"/>
              </a:solidFill>
              <a:latin typeface="Calibri"/>
              <a:ea typeface="Calibri"/>
              <a:cs typeface="Calibri"/>
              <a:sym typeface="Calibri"/>
            </a:endParaRPr>
          </a:p>
        </p:txBody>
      </p:sp>
      <p:sp>
        <p:nvSpPr>
          <p:cNvPr id="1343" name="Google Shape;1343;p67"/>
          <p:cNvSpPr/>
          <p:nvPr/>
        </p:nvSpPr>
        <p:spPr>
          <a:xfrm>
            <a:off x="812800" y="1879501"/>
            <a:ext cx="3386634"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4" name="Google Shape;1344;p67"/>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LAYER 1</a:t>
            </a:r>
            <a:endParaRPr b="0" i="0" sz="1200" u="none" cap="none" strike="noStrike">
              <a:solidFill>
                <a:schemeClr val="dk1"/>
              </a:solidFill>
              <a:latin typeface="Calibri"/>
              <a:ea typeface="Calibri"/>
              <a:cs typeface="Calibri"/>
              <a:sym typeface="Calibri"/>
            </a:endParaRPr>
          </a:p>
        </p:txBody>
      </p:sp>
      <p:sp>
        <p:nvSpPr>
          <p:cNvPr id="1345" name="Google Shape;1345;p67"/>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Surface web</a:t>
            </a:r>
            <a:endParaRPr b="0" i="0" sz="1600" u="none" cap="none" strike="noStrike">
              <a:solidFill>
                <a:schemeClr val="dk1"/>
              </a:solidFill>
              <a:latin typeface="Calibri"/>
              <a:ea typeface="Calibri"/>
              <a:cs typeface="Calibri"/>
              <a:sym typeface="Calibri"/>
            </a:endParaRPr>
          </a:p>
        </p:txBody>
      </p:sp>
      <p:sp>
        <p:nvSpPr>
          <p:cNvPr id="1346" name="Google Shape;1346;p67"/>
          <p:cNvSpPr txBox="1"/>
          <p:nvPr/>
        </p:nvSpPr>
        <p:spPr>
          <a:xfrm>
            <a:off x="1022350" y="269855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Pages that search engines index.</a:t>
            </a:r>
            <a:endParaRPr b="0" i="0" sz="1200" u="none" cap="none" strike="noStrike">
              <a:solidFill>
                <a:schemeClr val="dk1"/>
              </a:solidFill>
              <a:latin typeface="Calibri"/>
              <a:ea typeface="Calibri"/>
              <a:cs typeface="Calibri"/>
              <a:sym typeface="Calibri"/>
            </a:endParaRPr>
          </a:p>
        </p:txBody>
      </p:sp>
      <p:sp>
        <p:nvSpPr>
          <p:cNvPr id="1347" name="Google Shape;1347;p67"/>
          <p:cNvSpPr txBox="1"/>
          <p:nvPr/>
        </p:nvSpPr>
        <p:spPr>
          <a:xfrm>
            <a:off x="1022350" y="299571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Examples:</a:t>
            </a:r>
            <a:r>
              <a:rPr b="0" i="0" lang="en-US" sz="1200" u="none" cap="none" strike="noStrike">
                <a:solidFill>
                  <a:srgbClr val="3B4854"/>
                </a:solidFill>
                <a:latin typeface="IBM Plex Sans"/>
                <a:ea typeface="IBM Plex Sans"/>
                <a:cs typeface="IBM Plex Sans"/>
                <a:sym typeface="IBM Plex Sans"/>
              </a:rPr>
              <a:t> news sites, Wikipedia, public social media posts</a:t>
            </a:r>
            <a:endParaRPr b="0" i="0" sz="1200" u="none" cap="none" strike="noStrike">
              <a:solidFill>
                <a:schemeClr val="dk1"/>
              </a:solidFill>
              <a:latin typeface="Calibri"/>
              <a:ea typeface="Calibri"/>
              <a:cs typeface="Calibri"/>
              <a:sym typeface="Calibri"/>
            </a:endParaRPr>
          </a:p>
        </p:txBody>
      </p:sp>
      <p:sp>
        <p:nvSpPr>
          <p:cNvPr id="1348" name="Google Shape;1348;p67"/>
          <p:cNvSpPr txBox="1"/>
          <p:nvPr/>
        </p:nvSpPr>
        <p:spPr>
          <a:xfrm>
            <a:off x="1022350" y="351383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Reach it:</a:t>
            </a:r>
            <a:r>
              <a:rPr b="0" i="0" lang="en-US" sz="1200" u="none" cap="none" strike="noStrike">
                <a:solidFill>
                  <a:srgbClr val="3B4854"/>
                </a:solidFill>
                <a:latin typeface="IBM Plex Sans"/>
                <a:ea typeface="IBM Plex Sans"/>
                <a:cs typeface="IBM Plex Sans"/>
                <a:sym typeface="IBM Plex Sans"/>
              </a:rPr>
              <a:t> any browser, any search engine</a:t>
            </a:r>
            <a:endParaRPr b="0" i="0" sz="1200" u="none" cap="none" strike="noStrike">
              <a:solidFill>
                <a:schemeClr val="dk1"/>
              </a:solidFill>
              <a:latin typeface="Calibri"/>
              <a:ea typeface="Calibri"/>
              <a:cs typeface="Calibri"/>
              <a:sym typeface="Calibri"/>
            </a:endParaRPr>
          </a:p>
        </p:txBody>
      </p:sp>
      <p:sp>
        <p:nvSpPr>
          <p:cNvPr id="1349" name="Google Shape;1349;p67"/>
          <p:cNvSpPr/>
          <p:nvPr/>
        </p:nvSpPr>
        <p:spPr>
          <a:xfrm>
            <a:off x="4402634" y="1879501"/>
            <a:ext cx="3386733"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0" name="Google Shape;1350;p67"/>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LAYER 2</a:t>
            </a:r>
            <a:endParaRPr b="0" i="0" sz="1200" u="none" cap="none" strike="noStrike">
              <a:solidFill>
                <a:schemeClr val="dk1"/>
              </a:solidFill>
              <a:latin typeface="Calibri"/>
              <a:ea typeface="Calibri"/>
              <a:cs typeface="Calibri"/>
              <a:sym typeface="Calibri"/>
            </a:endParaRPr>
          </a:p>
        </p:txBody>
      </p:sp>
      <p:sp>
        <p:nvSpPr>
          <p:cNvPr id="1351" name="Google Shape;1351;p67"/>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Deep web</a:t>
            </a:r>
            <a:endParaRPr b="0" i="0" sz="1600" u="none" cap="none" strike="noStrike">
              <a:solidFill>
                <a:schemeClr val="dk1"/>
              </a:solidFill>
              <a:latin typeface="Calibri"/>
              <a:ea typeface="Calibri"/>
              <a:cs typeface="Calibri"/>
              <a:sym typeface="Calibri"/>
            </a:endParaRPr>
          </a:p>
        </p:txBody>
      </p:sp>
      <p:sp>
        <p:nvSpPr>
          <p:cNvPr id="1352" name="Google Shape;1352;p67"/>
          <p:cNvSpPr txBox="1"/>
          <p:nvPr/>
        </p:nvSpPr>
        <p:spPr>
          <a:xfrm>
            <a:off x="4612184" y="269855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Anything not indexed, usually behind a login, paywall, or form.</a:t>
            </a:r>
            <a:endParaRPr b="0" i="0" sz="1200" u="none" cap="none" strike="noStrike">
              <a:solidFill>
                <a:schemeClr val="dk1"/>
              </a:solidFill>
              <a:latin typeface="Calibri"/>
              <a:ea typeface="Calibri"/>
              <a:cs typeface="Calibri"/>
              <a:sym typeface="Calibri"/>
            </a:endParaRPr>
          </a:p>
        </p:txBody>
      </p:sp>
      <p:sp>
        <p:nvSpPr>
          <p:cNvPr id="1353" name="Google Shape;1353;p67"/>
          <p:cNvSpPr txBox="1"/>
          <p:nvPr/>
        </p:nvSpPr>
        <p:spPr>
          <a:xfrm>
            <a:off x="4612184" y="321667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Examples:</a:t>
            </a:r>
            <a:r>
              <a:rPr b="0" i="0" lang="en-US" sz="1200" u="none" cap="none" strike="noStrike">
                <a:solidFill>
                  <a:srgbClr val="3B4854"/>
                </a:solidFill>
                <a:latin typeface="IBM Plex Sans"/>
                <a:ea typeface="IBM Plex Sans"/>
                <a:cs typeface="IBM Plex Sans"/>
                <a:sym typeface="IBM Plex Sans"/>
              </a:rPr>
              <a:t> your email inbox, online banking, a school LMS Learning Management Sy</a:t>
            </a:r>
            <a:r>
              <a:rPr lang="en-US" sz="1200">
                <a:solidFill>
                  <a:srgbClr val="3B4854"/>
                </a:solidFill>
                <a:latin typeface="IBM Plex Sans"/>
                <a:ea typeface="IBM Plex Sans"/>
                <a:cs typeface="IBM Plex Sans"/>
                <a:sym typeface="IBM Plex Sans"/>
              </a:rPr>
              <a:t>stem</a:t>
            </a:r>
            <a:endParaRPr b="0" i="0" sz="1200" u="none" cap="none" strike="noStrike">
              <a:solidFill>
                <a:schemeClr val="dk1"/>
              </a:solidFill>
              <a:latin typeface="Calibri"/>
              <a:ea typeface="Calibri"/>
              <a:cs typeface="Calibri"/>
              <a:sym typeface="Calibri"/>
            </a:endParaRPr>
          </a:p>
        </p:txBody>
      </p:sp>
      <p:sp>
        <p:nvSpPr>
          <p:cNvPr id="1354" name="Google Shape;1354;p67"/>
          <p:cNvSpPr txBox="1"/>
          <p:nvPr/>
        </p:nvSpPr>
        <p:spPr>
          <a:xfrm>
            <a:off x="4612184" y="373479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Reach it:</a:t>
            </a:r>
            <a:r>
              <a:rPr b="0" i="0" lang="en-US" sz="1200" u="none" cap="none" strike="noStrike">
                <a:solidFill>
                  <a:srgbClr val="3B4854"/>
                </a:solidFill>
                <a:latin typeface="IBM Plex Sans"/>
                <a:ea typeface="IBM Plex Sans"/>
                <a:cs typeface="IBM Plex Sans"/>
                <a:sym typeface="IBM Plex Sans"/>
              </a:rPr>
              <a:t> a browser plus an account or the exact URL</a:t>
            </a:r>
            <a:endParaRPr b="0" i="0" sz="1200" u="none" cap="none" strike="noStrike">
              <a:solidFill>
                <a:schemeClr val="dk1"/>
              </a:solidFill>
              <a:latin typeface="Calibri"/>
              <a:ea typeface="Calibri"/>
              <a:cs typeface="Calibri"/>
              <a:sym typeface="Calibri"/>
            </a:endParaRPr>
          </a:p>
        </p:txBody>
      </p:sp>
      <p:sp>
        <p:nvSpPr>
          <p:cNvPr id="1355" name="Google Shape;1355;p67"/>
          <p:cNvSpPr/>
          <p:nvPr/>
        </p:nvSpPr>
        <p:spPr>
          <a:xfrm>
            <a:off x="7992566" y="1879501"/>
            <a:ext cx="3386634" cy="2506762"/>
          </a:xfrm>
          <a:prstGeom prst="roundRect">
            <a:avLst>
              <a:gd fmla="val 304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6" name="Google Shape;1356;p67"/>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LAYER 3</a:t>
            </a:r>
            <a:endParaRPr b="0" i="0" sz="1200" u="none" cap="none" strike="noStrike">
              <a:solidFill>
                <a:schemeClr val="dk1"/>
              </a:solidFill>
              <a:latin typeface="Calibri"/>
              <a:ea typeface="Calibri"/>
              <a:cs typeface="Calibri"/>
              <a:sym typeface="Calibri"/>
            </a:endParaRPr>
          </a:p>
        </p:txBody>
      </p:sp>
      <p:sp>
        <p:nvSpPr>
          <p:cNvPr id="1357" name="Google Shape;1357;p67"/>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Dark web</a:t>
            </a:r>
            <a:endParaRPr b="0" i="0" sz="1600" u="none" cap="none" strike="noStrike">
              <a:solidFill>
                <a:schemeClr val="dk1"/>
              </a:solidFill>
              <a:latin typeface="Calibri"/>
              <a:ea typeface="Calibri"/>
              <a:cs typeface="Calibri"/>
              <a:sym typeface="Calibri"/>
            </a:endParaRPr>
          </a:p>
        </p:txBody>
      </p:sp>
      <p:sp>
        <p:nvSpPr>
          <p:cNvPr id="1358" name="Google Shape;1358;p67"/>
          <p:cNvSpPr txBox="1"/>
          <p:nvPr/>
        </p:nvSpPr>
        <p:spPr>
          <a:xfrm>
            <a:off x="8202116"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Sites on overlay networks built to hide who runs them and who visits.</a:t>
            </a:r>
            <a:endParaRPr b="0" i="0" sz="1200" u="none" cap="none" strike="noStrike">
              <a:solidFill>
                <a:schemeClr val="dk1"/>
              </a:solidFill>
              <a:latin typeface="Calibri"/>
              <a:ea typeface="Calibri"/>
              <a:cs typeface="Calibri"/>
              <a:sym typeface="Calibri"/>
            </a:endParaRPr>
          </a:p>
        </p:txBody>
      </p:sp>
      <p:sp>
        <p:nvSpPr>
          <p:cNvPr id="1359" name="Google Shape;1359;p67"/>
          <p:cNvSpPr txBox="1"/>
          <p:nvPr/>
        </p:nvSpPr>
        <p:spPr>
          <a:xfrm>
            <a:off x="8202116" y="321667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Examples:</a:t>
            </a:r>
            <a:r>
              <a:rPr b="0" i="0" lang="en-US" sz="1200" u="none" cap="none" strike="noStrike">
                <a:solidFill>
                  <a:srgbClr val="3B4854"/>
                </a:solidFill>
                <a:latin typeface="IBM Plex Sans"/>
                <a:ea typeface="IBM Plex Sans"/>
                <a:cs typeface="IBM Plex Sans"/>
                <a:sym typeface="IBM Plex Sans"/>
              </a:rPr>
              <a:t> Tor .onion sites, I2P .i2p sites</a:t>
            </a:r>
            <a:endParaRPr b="0" i="0" sz="1200" u="none" cap="none" strike="noStrike">
              <a:solidFill>
                <a:schemeClr val="dk1"/>
              </a:solidFill>
              <a:latin typeface="Calibri"/>
              <a:ea typeface="Calibri"/>
              <a:cs typeface="Calibri"/>
              <a:sym typeface="Calibri"/>
            </a:endParaRPr>
          </a:p>
        </p:txBody>
      </p:sp>
      <p:sp>
        <p:nvSpPr>
          <p:cNvPr id="1360" name="Google Shape;1360;p67"/>
          <p:cNvSpPr txBox="1"/>
          <p:nvPr/>
        </p:nvSpPr>
        <p:spPr>
          <a:xfrm>
            <a:off x="8202116" y="3513832"/>
            <a:ext cx="308623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Reach it:</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Tor Browser</a:t>
            </a:r>
            <a:r>
              <a:rPr b="0" i="0" lang="en-US" sz="1200" u="none" cap="none" strike="noStrike">
                <a:solidFill>
                  <a:srgbClr val="3B4854"/>
                </a:solidFill>
                <a:latin typeface="IBM Plex Sans"/>
                <a:ea typeface="IBM Plex Sans"/>
                <a:cs typeface="IBM Plex Sans"/>
                <a:sym typeface="IBM Plex Sans"/>
              </a:rPr>
              <a:t> or an I2P router</a:t>
            </a:r>
            <a:endParaRPr b="0" i="0" sz="1200" u="none" cap="none" strike="noStrike">
              <a:solidFill>
                <a:schemeClr val="dk1"/>
              </a:solidFill>
              <a:latin typeface="Calibri"/>
              <a:ea typeface="Calibri"/>
              <a:cs typeface="Calibri"/>
              <a:sym typeface="Calibri"/>
            </a:endParaRPr>
          </a:p>
        </p:txBody>
      </p:sp>
      <p:sp>
        <p:nvSpPr>
          <p:cNvPr id="1361" name="Google Shape;1361;p6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6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Takeaway:</a:t>
            </a:r>
            <a:r>
              <a:rPr b="0" i="0" lang="en-US" sz="1200" u="none" cap="none" strike="noStrike">
                <a:solidFill>
                  <a:srgbClr val="F3F1EA"/>
                </a:solidFill>
                <a:latin typeface="IBM Plex Sans"/>
                <a:ea typeface="IBM Plex Sans"/>
                <a:cs typeface="IBM Plex Sans"/>
                <a:sym typeface="IBM Plex Sans"/>
              </a:rPr>
              <a:t> The dark web is a small slice of the deep web, and much of the criminal underground runs on clear-web forums and Telegram.</a:t>
            </a:r>
            <a:endParaRPr b="0" i="0" sz="1200" u="none" cap="none" strike="noStrike">
              <a:solidFill>
                <a:schemeClr val="dk1"/>
              </a:solidFill>
              <a:latin typeface="Calibri"/>
              <a:ea typeface="Calibri"/>
              <a:cs typeface="Calibri"/>
              <a:sym typeface="Calibri"/>
            </a:endParaRPr>
          </a:p>
        </p:txBody>
      </p:sp>
      <p:sp>
        <p:nvSpPr>
          <p:cNvPr id="1363" name="Google Shape;1363;p6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368" name="Shape 1368"/>
        <p:cNvGrpSpPr/>
        <p:nvPr/>
      </p:nvGrpSpPr>
      <p:grpSpPr>
        <a:xfrm>
          <a:off x="0" y="0"/>
          <a:ext cx="0" cy="0"/>
          <a:chOff x="0" y="0"/>
          <a:chExt cx="0" cy="0"/>
        </a:xfrm>
      </p:grpSpPr>
      <p:sp>
        <p:nvSpPr>
          <p:cNvPr id="1369" name="Google Shape;1369;p6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370" name="Google Shape;1370;p6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How Tor Works</a:t>
            </a:r>
            <a:endParaRPr b="0" i="0" sz="3200" u="none" cap="none" strike="noStrike">
              <a:solidFill>
                <a:schemeClr val="dk1"/>
              </a:solidFill>
              <a:latin typeface="Calibri"/>
              <a:ea typeface="Calibri"/>
              <a:cs typeface="Calibri"/>
              <a:sym typeface="Calibri"/>
            </a:endParaRPr>
          </a:p>
        </p:txBody>
      </p:sp>
      <p:sp>
        <p:nvSpPr>
          <p:cNvPr id="1371" name="Google Shape;1371;p68"/>
          <p:cNvSpPr/>
          <p:nvPr/>
        </p:nvSpPr>
        <p:spPr>
          <a:xfrm>
            <a:off x="812800" y="1879501"/>
            <a:ext cx="1658541" cy="1290141"/>
          </a:xfrm>
          <a:prstGeom prst="roundRect">
            <a:avLst>
              <a:gd fmla="val 590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2" name="Google Shape;1372;p68"/>
          <p:cNvSpPr txBox="1"/>
          <p:nvPr/>
        </p:nvSpPr>
        <p:spPr>
          <a:xfrm>
            <a:off x="990600" y="2057301"/>
            <a:ext cx="135505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You</a:t>
            </a:r>
            <a:endParaRPr b="0" i="0" sz="1600" u="none" cap="none" strike="noStrike">
              <a:solidFill>
                <a:schemeClr val="dk1"/>
              </a:solidFill>
              <a:latin typeface="Calibri"/>
              <a:ea typeface="Calibri"/>
              <a:cs typeface="Calibri"/>
              <a:sym typeface="Calibri"/>
            </a:endParaRPr>
          </a:p>
        </p:txBody>
      </p:sp>
      <p:sp>
        <p:nvSpPr>
          <p:cNvPr id="1373" name="Google Shape;1373;p68"/>
          <p:cNvSpPr txBox="1"/>
          <p:nvPr/>
        </p:nvSpPr>
        <p:spPr>
          <a:xfrm>
            <a:off x="990600" y="2351881"/>
            <a:ext cx="1355058" cy="6399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sng" cap="none" strike="noStrike">
                <a:solidFill>
                  <a:srgbClr val="B8C5CE"/>
                </a:solidFill>
                <a:latin typeface="IBM Plex Sans"/>
                <a:ea typeface="IBM Plex Sans"/>
                <a:cs typeface="IBM Plex Sans"/>
                <a:sym typeface="IBM Plex Sans"/>
                <a:hlinkClick r:id="rId3">
                  <a:extLst>
                    <a:ext uri="{A12FA001-AC4F-418D-AE19-62706E023703}">
                      <ahyp:hlinkClr val="tx"/>
                    </a:ext>
                  </a:extLst>
                </a:hlinkClick>
              </a:rPr>
              <a:t>Tor Browser</a:t>
            </a:r>
            <a:r>
              <a:rPr b="0" i="0" lang="en-US" sz="1200" u="none" cap="none" strike="noStrike">
                <a:solidFill>
                  <a:srgbClr val="B8C5CE"/>
                </a:solidFill>
                <a:latin typeface="IBM Plex Sans"/>
                <a:ea typeface="IBM Plex Sans"/>
                <a:cs typeface="IBM Plex Sans"/>
                <a:sym typeface="IBM Plex Sans"/>
              </a:rPr>
              <a:t> wraps three layers of encryption</a:t>
            </a:r>
            <a:endParaRPr b="0" i="0" sz="1200" u="none" cap="none" strike="noStrike">
              <a:solidFill>
                <a:schemeClr val="dk1"/>
              </a:solidFill>
              <a:latin typeface="Calibri"/>
              <a:ea typeface="Calibri"/>
              <a:cs typeface="Calibri"/>
              <a:sym typeface="Calibri"/>
            </a:endParaRPr>
          </a:p>
        </p:txBody>
      </p:sp>
      <p:sp>
        <p:nvSpPr>
          <p:cNvPr id="1374" name="Google Shape;1374;p68"/>
          <p:cNvSpPr/>
          <p:nvPr/>
        </p:nvSpPr>
        <p:spPr>
          <a:xfrm>
            <a:off x="2598341" y="243562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68"/>
          <p:cNvSpPr/>
          <p:nvPr/>
        </p:nvSpPr>
        <p:spPr>
          <a:xfrm>
            <a:off x="3030141" y="1979811"/>
            <a:ext cx="1671340" cy="1089521"/>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6" name="Google Shape;1376;p68"/>
          <p:cNvSpPr txBox="1"/>
          <p:nvPr/>
        </p:nvSpPr>
        <p:spPr>
          <a:xfrm>
            <a:off x="3214291" y="2163961"/>
            <a:ext cx="1355161"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Guard relay</a:t>
            </a:r>
            <a:endParaRPr b="0" i="0" sz="1600" u="none" cap="none" strike="noStrike">
              <a:solidFill>
                <a:schemeClr val="dk1"/>
              </a:solidFill>
              <a:latin typeface="Calibri"/>
              <a:ea typeface="Calibri"/>
              <a:cs typeface="Calibri"/>
              <a:sym typeface="Calibri"/>
            </a:endParaRPr>
          </a:p>
        </p:txBody>
      </p:sp>
      <p:sp>
        <p:nvSpPr>
          <p:cNvPr id="1377" name="Google Shape;1377;p68"/>
          <p:cNvSpPr txBox="1"/>
          <p:nvPr/>
        </p:nvSpPr>
        <p:spPr>
          <a:xfrm>
            <a:off x="3214291" y="2458541"/>
            <a:ext cx="1355161"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Knows your IP, not the site</a:t>
            </a:r>
            <a:endParaRPr b="0" i="0" sz="1200" u="none" cap="none" strike="noStrike">
              <a:solidFill>
                <a:schemeClr val="dk1"/>
              </a:solidFill>
              <a:latin typeface="Calibri"/>
              <a:ea typeface="Calibri"/>
              <a:cs typeface="Calibri"/>
              <a:sym typeface="Calibri"/>
            </a:endParaRPr>
          </a:p>
        </p:txBody>
      </p:sp>
      <p:sp>
        <p:nvSpPr>
          <p:cNvPr id="1378" name="Google Shape;1378;p68"/>
          <p:cNvSpPr/>
          <p:nvPr/>
        </p:nvSpPr>
        <p:spPr>
          <a:xfrm>
            <a:off x="4828480" y="243562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9" name="Google Shape;1379;p68"/>
          <p:cNvSpPr/>
          <p:nvPr/>
        </p:nvSpPr>
        <p:spPr>
          <a:xfrm>
            <a:off x="5260280" y="2086471"/>
            <a:ext cx="1671340" cy="876201"/>
          </a:xfrm>
          <a:prstGeom prst="roundRect">
            <a:avLst>
              <a:gd fmla="val 86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0" name="Google Shape;1380;p68"/>
          <p:cNvSpPr txBox="1"/>
          <p:nvPr/>
        </p:nvSpPr>
        <p:spPr>
          <a:xfrm>
            <a:off x="5444430" y="2270621"/>
            <a:ext cx="1355161"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Middle relay</a:t>
            </a:r>
            <a:endParaRPr b="0" i="0" sz="1600" u="none" cap="none" strike="noStrike">
              <a:solidFill>
                <a:schemeClr val="dk1"/>
              </a:solidFill>
              <a:latin typeface="Calibri"/>
              <a:ea typeface="Calibri"/>
              <a:cs typeface="Calibri"/>
              <a:sym typeface="Calibri"/>
            </a:endParaRPr>
          </a:p>
        </p:txBody>
      </p:sp>
      <p:sp>
        <p:nvSpPr>
          <p:cNvPr id="1381" name="Google Shape;1381;p68"/>
          <p:cNvSpPr txBox="1"/>
          <p:nvPr/>
        </p:nvSpPr>
        <p:spPr>
          <a:xfrm>
            <a:off x="5444430" y="2565202"/>
            <a:ext cx="1355161"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Knows neither end</a:t>
            </a:r>
            <a:endParaRPr b="0" i="0" sz="1200" u="none" cap="none" strike="noStrike">
              <a:solidFill>
                <a:schemeClr val="dk1"/>
              </a:solidFill>
              <a:latin typeface="Calibri"/>
              <a:ea typeface="Calibri"/>
              <a:cs typeface="Calibri"/>
              <a:sym typeface="Calibri"/>
            </a:endParaRPr>
          </a:p>
        </p:txBody>
      </p:sp>
      <p:sp>
        <p:nvSpPr>
          <p:cNvPr id="1382" name="Google Shape;1382;p68"/>
          <p:cNvSpPr/>
          <p:nvPr/>
        </p:nvSpPr>
        <p:spPr>
          <a:xfrm>
            <a:off x="7058620" y="243562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3" name="Google Shape;1383;p68"/>
          <p:cNvSpPr/>
          <p:nvPr/>
        </p:nvSpPr>
        <p:spPr>
          <a:xfrm>
            <a:off x="7490420" y="1979811"/>
            <a:ext cx="1671340" cy="1089521"/>
          </a:xfrm>
          <a:prstGeom prst="roundRect">
            <a:avLst>
              <a:gd fmla="val 69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68"/>
          <p:cNvSpPr txBox="1"/>
          <p:nvPr/>
        </p:nvSpPr>
        <p:spPr>
          <a:xfrm>
            <a:off x="7674570" y="2163961"/>
            <a:ext cx="1355161"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Exit relay</a:t>
            </a:r>
            <a:endParaRPr b="0" i="0" sz="1600" u="none" cap="none" strike="noStrike">
              <a:solidFill>
                <a:schemeClr val="dk1"/>
              </a:solidFill>
              <a:latin typeface="Calibri"/>
              <a:ea typeface="Calibri"/>
              <a:cs typeface="Calibri"/>
              <a:sym typeface="Calibri"/>
            </a:endParaRPr>
          </a:p>
        </p:txBody>
      </p:sp>
      <p:sp>
        <p:nvSpPr>
          <p:cNvPr id="1385" name="Google Shape;1385;p68"/>
          <p:cNvSpPr txBox="1"/>
          <p:nvPr/>
        </p:nvSpPr>
        <p:spPr>
          <a:xfrm>
            <a:off x="7674570" y="2458541"/>
            <a:ext cx="1355161"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Knows the site, not you</a:t>
            </a:r>
            <a:endParaRPr b="0" i="0" sz="1200" u="none" cap="none" strike="noStrike">
              <a:solidFill>
                <a:schemeClr val="dk1"/>
              </a:solidFill>
              <a:latin typeface="Calibri"/>
              <a:ea typeface="Calibri"/>
              <a:cs typeface="Calibri"/>
              <a:sym typeface="Calibri"/>
            </a:endParaRPr>
          </a:p>
        </p:txBody>
      </p:sp>
      <p:sp>
        <p:nvSpPr>
          <p:cNvPr id="1386" name="Google Shape;1386;p68"/>
          <p:cNvSpPr/>
          <p:nvPr/>
        </p:nvSpPr>
        <p:spPr>
          <a:xfrm>
            <a:off x="9288760" y="2435622"/>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7" name="Google Shape;1387;p68"/>
          <p:cNvSpPr/>
          <p:nvPr/>
        </p:nvSpPr>
        <p:spPr>
          <a:xfrm>
            <a:off x="9720560" y="1879501"/>
            <a:ext cx="1658640" cy="1290141"/>
          </a:xfrm>
          <a:prstGeom prst="roundRect">
            <a:avLst>
              <a:gd fmla="val 590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8" name="Google Shape;1388;p68"/>
          <p:cNvSpPr txBox="1"/>
          <p:nvPr/>
        </p:nvSpPr>
        <p:spPr>
          <a:xfrm>
            <a:off x="9898360" y="2057301"/>
            <a:ext cx="1355161"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Website</a:t>
            </a:r>
            <a:endParaRPr b="0" i="0" sz="1600" u="none" cap="none" strike="noStrike">
              <a:solidFill>
                <a:schemeClr val="dk1"/>
              </a:solidFill>
              <a:latin typeface="Calibri"/>
              <a:ea typeface="Calibri"/>
              <a:cs typeface="Calibri"/>
              <a:sym typeface="Calibri"/>
            </a:endParaRPr>
          </a:p>
        </p:txBody>
      </p:sp>
      <p:sp>
        <p:nvSpPr>
          <p:cNvPr id="1389" name="Google Shape;1389;p68"/>
          <p:cNvSpPr txBox="1"/>
          <p:nvPr/>
        </p:nvSpPr>
        <p:spPr>
          <a:xfrm>
            <a:off x="9898360" y="2351881"/>
            <a:ext cx="1355161" cy="63996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Sees the exit relay's IP, not yours</a:t>
            </a:r>
            <a:endParaRPr b="0" i="0" sz="1200" u="none" cap="none" strike="noStrike">
              <a:solidFill>
                <a:schemeClr val="dk1"/>
              </a:solidFill>
              <a:latin typeface="Calibri"/>
              <a:ea typeface="Calibri"/>
              <a:cs typeface="Calibri"/>
              <a:sym typeface="Calibri"/>
            </a:endParaRPr>
          </a:p>
        </p:txBody>
      </p:sp>
      <p:sp>
        <p:nvSpPr>
          <p:cNvPr id="1390" name="Google Shape;1390;p68"/>
          <p:cNvSpPr/>
          <p:nvPr/>
        </p:nvSpPr>
        <p:spPr>
          <a:xfrm>
            <a:off x="812800" y="4440039"/>
            <a:ext cx="51816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68"/>
          <p:cNvSpPr txBox="1"/>
          <p:nvPr/>
        </p:nvSpPr>
        <p:spPr>
          <a:xfrm>
            <a:off x="1022350" y="4649589"/>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Onion services</a:t>
            </a:r>
            <a:endParaRPr b="0" i="0" sz="1600" u="none" cap="none" strike="noStrike">
              <a:solidFill>
                <a:schemeClr val="dk1"/>
              </a:solidFill>
              <a:latin typeface="Calibri"/>
              <a:ea typeface="Calibri"/>
              <a:cs typeface="Calibri"/>
              <a:sym typeface="Calibri"/>
            </a:endParaRPr>
          </a:p>
        </p:txBody>
      </p:sp>
      <p:sp>
        <p:nvSpPr>
          <p:cNvPr id="1392" name="Google Shape;1392;p68"/>
          <p:cNvSpPr txBox="1"/>
          <p:nvPr/>
        </p:nvSpPr>
        <p:spPr>
          <a:xfrm>
            <a:off x="1022350" y="4969570"/>
            <a:ext cx="49530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Servers reachable only inside Tor. Introduction and rendezvous points connect you, so neither the visitor nor the server learns the other's IP.</a:t>
            </a:r>
            <a:endParaRPr b="0" i="0" sz="1200" u="none" cap="none" strike="noStrike">
              <a:solidFill>
                <a:schemeClr val="dk1"/>
              </a:solidFill>
              <a:latin typeface="Calibri"/>
              <a:ea typeface="Calibri"/>
              <a:cs typeface="Calibri"/>
              <a:sym typeface="Calibri"/>
            </a:endParaRPr>
          </a:p>
        </p:txBody>
      </p:sp>
      <p:sp>
        <p:nvSpPr>
          <p:cNvPr id="1393" name="Google Shape;1393;p68"/>
          <p:cNvSpPr/>
          <p:nvPr/>
        </p:nvSpPr>
        <p:spPr>
          <a:xfrm>
            <a:off x="6197600" y="4440039"/>
            <a:ext cx="51816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68"/>
          <p:cNvSpPr txBox="1"/>
          <p:nvPr/>
        </p:nvSpPr>
        <p:spPr>
          <a:xfrm>
            <a:off x="6407150" y="4649589"/>
            <a:ext cx="49530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v3 onion addresses</a:t>
            </a:r>
            <a:endParaRPr b="0" i="0" sz="1600" u="none" cap="none" strike="noStrike">
              <a:solidFill>
                <a:schemeClr val="dk1"/>
              </a:solidFill>
              <a:latin typeface="Calibri"/>
              <a:ea typeface="Calibri"/>
              <a:cs typeface="Calibri"/>
              <a:sym typeface="Calibri"/>
            </a:endParaRPr>
          </a:p>
        </p:txBody>
      </p:sp>
      <p:sp>
        <p:nvSpPr>
          <p:cNvPr id="1395" name="Google Shape;1395;p68"/>
          <p:cNvSpPr txBox="1"/>
          <p:nvPr/>
        </p:nvSpPr>
        <p:spPr>
          <a:xfrm>
            <a:off x="6407150" y="4969570"/>
            <a:ext cx="49530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56 characters that contain the site's public key. No DNS or WHOIS to look up, and lookalike clones are easy to make, so verification is critical.</a:t>
            </a:r>
            <a:endParaRPr b="0" i="0" sz="1200" u="none" cap="none" strike="noStrike">
              <a:solidFill>
                <a:schemeClr val="dk1"/>
              </a:solidFill>
              <a:latin typeface="Calibri"/>
              <a:ea typeface="Calibri"/>
              <a:cs typeface="Calibri"/>
              <a:sym typeface="Calibri"/>
            </a:endParaRPr>
          </a:p>
        </p:txBody>
      </p:sp>
      <p:sp>
        <p:nvSpPr>
          <p:cNvPr id="1396" name="Google Shape;1396;p6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401" name="Shape 1401"/>
        <p:cNvGrpSpPr/>
        <p:nvPr/>
      </p:nvGrpSpPr>
      <p:grpSpPr>
        <a:xfrm>
          <a:off x="0" y="0"/>
          <a:ext cx="0" cy="0"/>
          <a:chOff x="0" y="0"/>
          <a:chExt cx="0" cy="0"/>
        </a:xfrm>
      </p:grpSpPr>
      <p:sp>
        <p:nvSpPr>
          <p:cNvPr id="1402" name="Google Shape;1402;p6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403" name="Google Shape;1403;p6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Legitimate Uses of the Dark Web</a:t>
            </a:r>
            <a:endParaRPr b="0" i="0" sz="3200" u="none" cap="none" strike="noStrike">
              <a:solidFill>
                <a:schemeClr val="dk1"/>
              </a:solidFill>
              <a:latin typeface="Calibri"/>
              <a:ea typeface="Calibri"/>
              <a:cs typeface="Calibri"/>
              <a:sym typeface="Calibri"/>
            </a:endParaRPr>
          </a:p>
        </p:txBody>
      </p:sp>
      <p:sp>
        <p:nvSpPr>
          <p:cNvPr id="1404" name="Google Shape;1404;p69"/>
          <p:cNvSpPr txBox="1"/>
          <p:nvPr/>
        </p:nvSpPr>
        <p:spPr>
          <a:xfrm>
            <a:off x="812800" y="1879501"/>
            <a:ext cx="475488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Tor protects real people in real danger.</a:t>
            </a:r>
            <a:endParaRPr b="0" i="0" sz="1600" u="none" cap="none" strike="noStrike">
              <a:solidFill>
                <a:schemeClr val="dk1"/>
              </a:solidFill>
              <a:latin typeface="Calibri"/>
              <a:ea typeface="Calibri"/>
              <a:cs typeface="Calibri"/>
              <a:sym typeface="Calibri"/>
            </a:endParaRPr>
          </a:p>
        </p:txBody>
      </p:sp>
      <p:sp>
        <p:nvSpPr>
          <p:cNvPr id="1405" name="Google Shape;1405;p69"/>
          <p:cNvSpPr txBox="1"/>
          <p:nvPr/>
        </p:nvSpPr>
        <p:spPr>
          <a:xfrm>
            <a:off x="812800" y="2306141"/>
            <a:ext cx="4754880" cy="1422301"/>
          </a:xfrm>
          <a:prstGeom prst="rect">
            <a:avLst/>
          </a:prstGeom>
          <a:noFill/>
          <a:ln>
            <a:noFill/>
          </a:ln>
        </p:spPr>
        <p:txBody>
          <a:bodyPr anchorCtr="0" anchor="t" bIns="0" lIns="0" spcFirstLastPara="1" rIns="0" wrap="square" tIns="0">
            <a:noAutofit/>
          </a:bodyPr>
          <a:lstStyle/>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Getting around censorship</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Whistleblowing through SecureDrop</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Privacy from tracking</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Activists in hostile environments</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Security research and law enforcement</a:t>
            </a:r>
            <a:endParaRPr b="0" i="0" sz="1600" u="none" cap="none" strike="noStrike">
              <a:solidFill>
                <a:schemeClr val="dk1"/>
              </a:solidFill>
              <a:latin typeface="Calibri"/>
              <a:ea typeface="Calibri"/>
              <a:cs typeface="Calibri"/>
              <a:sym typeface="Calibri"/>
            </a:endParaRPr>
          </a:p>
        </p:txBody>
      </p:sp>
      <p:sp>
        <p:nvSpPr>
          <p:cNvPr id="1406" name="Google Shape;1406;p69"/>
          <p:cNvSpPr txBox="1"/>
          <p:nvPr/>
        </p:nvSpPr>
        <p:spPr>
          <a:xfrm>
            <a:off x="5791200" y="1879501"/>
            <a:ext cx="581152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Organizations with onion sites</a:t>
            </a:r>
            <a:endParaRPr b="0" i="0" sz="1600" u="none" cap="none" strike="noStrike">
              <a:solidFill>
                <a:schemeClr val="dk1"/>
              </a:solidFill>
              <a:latin typeface="Calibri"/>
              <a:ea typeface="Calibri"/>
              <a:cs typeface="Calibri"/>
              <a:sym typeface="Calibri"/>
            </a:endParaRPr>
          </a:p>
        </p:txBody>
      </p:sp>
      <p:graphicFrame>
        <p:nvGraphicFramePr>
          <p:cNvPr id="1407" name="Google Shape;1407;p69"/>
          <p:cNvGraphicFramePr/>
          <p:nvPr/>
        </p:nvGraphicFramePr>
        <p:xfrm>
          <a:off x="5791200" y="2224881"/>
          <a:ext cx="3000000" cy="3000000"/>
        </p:xfrm>
        <a:graphic>
          <a:graphicData uri="http://schemas.openxmlformats.org/drawingml/2006/table">
            <a:tbl>
              <a:tblPr>
                <a:noFill/>
                <a:tableStyleId>{52132169-1C29-4672-87D5-AC5C3417310D}</a:tableStyleId>
              </a:tblPr>
              <a:tblGrid>
                <a:gridCol w="2011650"/>
                <a:gridCol w="357635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Organization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Why it runs one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Facebook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Reachable where Facebook is blocked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ProPublica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First major news outlet on Tor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The New York Times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Readers in censored countries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BBC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Access where BBC content is blocked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CIA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Read the site and send tips privately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DuckDuckGo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Private search from inside Tor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408" name="Google Shape;1408;p69"/>
          <p:cNvSpPr txBox="1"/>
          <p:nvPr/>
        </p:nvSpPr>
        <p:spPr>
          <a:xfrm>
            <a:off x="5791200" y="4539258"/>
            <a:ext cx="581152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Get their addresses from the organization's own site or </a:t>
            </a:r>
            <a:r>
              <a:rPr b="0" i="0" lang="en-US" sz="1200" u="sng" cap="none" strike="noStrike">
                <a:solidFill>
                  <a:srgbClr val="5B6570"/>
                </a:solidFill>
                <a:latin typeface="IBM Plex Sans"/>
                <a:ea typeface="IBM Plex Sans"/>
                <a:cs typeface="IBM Plex Sans"/>
                <a:sym typeface="IBM Plex Sans"/>
                <a:hlinkClick r:id="rId4">
                  <a:extLst>
                    <a:ext uri="{A12FA001-AC4F-418D-AE19-62706E023703}">
                      <ahyp:hlinkClr val="tx"/>
                    </a:ext>
                  </a:extLst>
                </a:hlinkClick>
              </a:rPr>
              <a:t>Tor Browser</a:t>
            </a:r>
            <a:r>
              <a:rPr b="0" i="0" lang="en-US" sz="1200" u="none" cap="none" strike="noStrike">
                <a:solidFill>
                  <a:srgbClr val="5B6570"/>
                </a:solidFill>
                <a:latin typeface="IBM Plex Sans"/>
                <a:ea typeface="IBM Plex Sans"/>
                <a:cs typeface="IBM Plex Sans"/>
                <a:sym typeface="IBM Plex Sans"/>
              </a:rPr>
              <a:t>'s ".onion available" button, never from a link list.</a:t>
            </a:r>
            <a:endParaRPr b="0" i="0" sz="1200" u="none" cap="none" strike="noStrike">
              <a:solidFill>
                <a:schemeClr val="dk1"/>
              </a:solidFill>
              <a:latin typeface="Calibri"/>
              <a:ea typeface="Calibri"/>
              <a:cs typeface="Calibri"/>
              <a:sym typeface="Calibri"/>
            </a:endParaRPr>
          </a:p>
        </p:txBody>
      </p:sp>
      <p:sp>
        <p:nvSpPr>
          <p:cNvPr id="1409" name="Google Shape;1409;p69"/>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69"/>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Myth check:</a:t>
            </a:r>
            <a:r>
              <a:rPr b="0" i="0" lang="en-US" sz="1200" u="none" cap="none" strike="noStrike">
                <a:solidFill>
                  <a:srgbClr val="F3F1EA"/>
                </a:solidFill>
                <a:latin typeface="IBM Plex Sans"/>
                <a:ea typeface="IBM Plex Sans"/>
                <a:cs typeface="IBM Plex Sans"/>
                <a:sym typeface="IBM Plex Sans"/>
              </a:rPr>
              <a:t> Using Tor is legal in the US and most countries. What you do with it can be illegal.</a:t>
            </a:r>
            <a:endParaRPr b="0" i="0" sz="1200" u="none" cap="none" strike="noStrike">
              <a:solidFill>
                <a:schemeClr val="dk1"/>
              </a:solidFill>
              <a:latin typeface="Calibri"/>
              <a:ea typeface="Calibri"/>
              <a:cs typeface="Calibri"/>
              <a:sym typeface="Calibri"/>
            </a:endParaRPr>
          </a:p>
        </p:txBody>
      </p:sp>
      <p:sp>
        <p:nvSpPr>
          <p:cNvPr id="1411" name="Google Shape;1411;p6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416" name="Shape 1416"/>
        <p:cNvGrpSpPr/>
        <p:nvPr/>
      </p:nvGrpSpPr>
      <p:grpSpPr>
        <a:xfrm>
          <a:off x="0" y="0"/>
          <a:ext cx="0" cy="0"/>
          <a:chOff x="0" y="0"/>
          <a:chExt cx="0" cy="0"/>
        </a:xfrm>
      </p:grpSpPr>
      <p:sp>
        <p:nvSpPr>
          <p:cNvPr id="1417" name="Google Shape;1417;p7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418" name="Google Shape;1418;p7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Cybercrime Supply Chain</a:t>
            </a:r>
            <a:endParaRPr b="0" i="0" sz="3200" u="none" cap="none" strike="noStrike">
              <a:solidFill>
                <a:schemeClr val="dk1"/>
              </a:solidFill>
              <a:latin typeface="Calibri"/>
              <a:ea typeface="Calibri"/>
              <a:cs typeface="Calibri"/>
              <a:sym typeface="Calibri"/>
            </a:endParaRPr>
          </a:p>
        </p:txBody>
      </p:sp>
      <p:sp>
        <p:nvSpPr>
          <p:cNvPr id="1419" name="Google Shape;1419;p70"/>
          <p:cNvSpPr/>
          <p:nvPr/>
        </p:nvSpPr>
        <p:spPr>
          <a:xfrm>
            <a:off x="812800" y="1879501"/>
            <a:ext cx="3420467"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0" name="Google Shape;1420;p70"/>
          <p:cNvSpPr txBox="1"/>
          <p:nvPr/>
        </p:nvSpPr>
        <p:spPr>
          <a:xfrm>
            <a:off x="1022350" y="2089051"/>
            <a:ext cx="312142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421" name="Google Shape;1421;p70"/>
          <p:cNvSpPr txBox="1"/>
          <p:nvPr/>
        </p:nvSpPr>
        <p:spPr>
          <a:xfrm>
            <a:off x="1022350" y="237857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Malware developers</a:t>
            </a:r>
            <a:endParaRPr b="0" i="0" sz="1600" u="none" cap="none" strike="noStrike">
              <a:solidFill>
                <a:schemeClr val="dk1"/>
              </a:solidFill>
              <a:latin typeface="Calibri"/>
              <a:ea typeface="Calibri"/>
              <a:cs typeface="Calibri"/>
              <a:sym typeface="Calibri"/>
            </a:endParaRPr>
          </a:p>
        </p:txBody>
      </p:sp>
      <p:sp>
        <p:nvSpPr>
          <p:cNvPr id="1422" name="Google Shape;1422;p70"/>
          <p:cNvSpPr txBox="1"/>
          <p:nvPr/>
        </p:nvSpPr>
        <p:spPr>
          <a:xfrm>
            <a:off x="1022350" y="269855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Build infostealers and rent them out as a service.</a:t>
            </a:r>
            <a:endParaRPr b="0" i="0" sz="1200" u="none" cap="none" strike="noStrike">
              <a:solidFill>
                <a:schemeClr val="dk1"/>
              </a:solidFill>
              <a:latin typeface="Calibri"/>
              <a:ea typeface="Calibri"/>
              <a:cs typeface="Calibri"/>
              <a:sym typeface="Calibri"/>
            </a:endParaRPr>
          </a:p>
        </p:txBody>
      </p:sp>
      <p:sp>
        <p:nvSpPr>
          <p:cNvPr id="1423" name="Google Shape;1423;p70"/>
          <p:cNvSpPr/>
          <p:nvPr/>
        </p:nvSpPr>
        <p:spPr>
          <a:xfrm>
            <a:off x="4385667" y="1879501"/>
            <a:ext cx="3420566"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4" name="Google Shape;1424;p70"/>
          <p:cNvSpPr txBox="1"/>
          <p:nvPr/>
        </p:nvSpPr>
        <p:spPr>
          <a:xfrm>
            <a:off x="4595217" y="2089051"/>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425" name="Google Shape;1425;p70"/>
          <p:cNvSpPr txBox="1"/>
          <p:nvPr/>
        </p:nvSpPr>
        <p:spPr>
          <a:xfrm>
            <a:off x="4595217" y="237857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Infostealer operators</a:t>
            </a:r>
            <a:endParaRPr b="0" i="0" sz="1600" u="none" cap="none" strike="noStrike">
              <a:solidFill>
                <a:schemeClr val="dk1"/>
              </a:solidFill>
              <a:latin typeface="Calibri"/>
              <a:ea typeface="Calibri"/>
              <a:cs typeface="Calibri"/>
              <a:sym typeface="Calibri"/>
            </a:endParaRPr>
          </a:p>
        </p:txBody>
      </p:sp>
      <p:sp>
        <p:nvSpPr>
          <p:cNvPr id="1426" name="Google Shape;1426;p70"/>
          <p:cNvSpPr txBox="1"/>
          <p:nvPr/>
        </p:nvSpPr>
        <p:spPr>
          <a:xfrm>
            <a:off x="4595217" y="269855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Spread the malware and collect the stolen logs.</a:t>
            </a:r>
            <a:endParaRPr b="0" i="0" sz="1200" u="none" cap="none" strike="noStrike">
              <a:solidFill>
                <a:schemeClr val="dk1"/>
              </a:solidFill>
              <a:latin typeface="Calibri"/>
              <a:ea typeface="Calibri"/>
              <a:cs typeface="Calibri"/>
              <a:sym typeface="Calibri"/>
            </a:endParaRPr>
          </a:p>
        </p:txBody>
      </p:sp>
      <p:sp>
        <p:nvSpPr>
          <p:cNvPr id="1427" name="Google Shape;1427;p70"/>
          <p:cNvSpPr/>
          <p:nvPr/>
        </p:nvSpPr>
        <p:spPr>
          <a:xfrm>
            <a:off x="7958634" y="1879501"/>
            <a:ext cx="3420566"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8" name="Google Shape;1428;p70"/>
          <p:cNvSpPr txBox="1"/>
          <p:nvPr/>
        </p:nvSpPr>
        <p:spPr>
          <a:xfrm>
            <a:off x="8168184" y="2089051"/>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429" name="Google Shape;1429;p70"/>
          <p:cNvSpPr txBox="1"/>
          <p:nvPr/>
        </p:nvSpPr>
        <p:spPr>
          <a:xfrm>
            <a:off x="8168184" y="237857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Log shops and channels</a:t>
            </a:r>
            <a:endParaRPr b="0" i="0" sz="1600" u="none" cap="none" strike="noStrike">
              <a:solidFill>
                <a:schemeClr val="dk1"/>
              </a:solidFill>
              <a:latin typeface="Calibri"/>
              <a:ea typeface="Calibri"/>
              <a:cs typeface="Calibri"/>
              <a:sym typeface="Calibri"/>
            </a:endParaRPr>
          </a:p>
        </p:txBody>
      </p:sp>
      <p:sp>
        <p:nvSpPr>
          <p:cNvPr id="1430" name="Google Shape;1430;p70"/>
          <p:cNvSpPr txBox="1"/>
          <p:nvPr/>
        </p:nvSpPr>
        <p:spPr>
          <a:xfrm>
            <a:off x="8168184" y="269855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Sell logs and account access on markets and Telegram.</a:t>
            </a:r>
            <a:endParaRPr b="0" i="0" sz="1200" u="none" cap="none" strike="noStrike">
              <a:solidFill>
                <a:schemeClr val="dk1"/>
              </a:solidFill>
              <a:latin typeface="Calibri"/>
              <a:ea typeface="Calibri"/>
              <a:cs typeface="Calibri"/>
              <a:sym typeface="Calibri"/>
            </a:endParaRPr>
          </a:p>
        </p:txBody>
      </p:sp>
      <p:sp>
        <p:nvSpPr>
          <p:cNvPr id="1431" name="Google Shape;1431;p70"/>
          <p:cNvSpPr/>
          <p:nvPr/>
        </p:nvSpPr>
        <p:spPr>
          <a:xfrm>
            <a:off x="812800" y="3502422"/>
            <a:ext cx="3420467"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70"/>
          <p:cNvSpPr txBox="1"/>
          <p:nvPr/>
        </p:nvSpPr>
        <p:spPr>
          <a:xfrm>
            <a:off x="1022350" y="3711972"/>
            <a:ext cx="312142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433" name="Google Shape;1433;p70"/>
          <p:cNvSpPr txBox="1"/>
          <p:nvPr/>
        </p:nvSpPr>
        <p:spPr>
          <a:xfrm>
            <a:off x="1022350" y="400149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Initial access brokers</a:t>
            </a:r>
            <a:endParaRPr b="0" i="0" sz="1600" u="none" cap="none" strike="noStrike">
              <a:solidFill>
                <a:schemeClr val="dk1"/>
              </a:solidFill>
              <a:latin typeface="Calibri"/>
              <a:ea typeface="Calibri"/>
              <a:cs typeface="Calibri"/>
              <a:sym typeface="Calibri"/>
            </a:endParaRPr>
          </a:p>
        </p:txBody>
      </p:sp>
      <p:sp>
        <p:nvSpPr>
          <p:cNvPr id="1434" name="Google Shape;1434;p70"/>
          <p:cNvSpPr txBox="1"/>
          <p:nvPr/>
        </p:nvSpPr>
        <p:spPr>
          <a:xfrm>
            <a:off x="1022350" y="4321473"/>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Turn stolen logins into network access and sell it.</a:t>
            </a:r>
            <a:endParaRPr b="0" i="0" sz="1200" u="none" cap="none" strike="noStrike">
              <a:solidFill>
                <a:schemeClr val="dk1"/>
              </a:solidFill>
              <a:latin typeface="Calibri"/>
              <a:ea typeface="Calibri"/>
              <a:cs typeface="Calibri"/>
              <a:sym typeface="Calibri"/>
            </a:endParaRPr>
          </a:p>
        </p:txBody>
      </p:sp>
      <p:sp>
        <p:nvSpPr>
          <p:cNvPr id="1435" name="Google Shape;1435;p70"/>
          <p:cNvSpPr/>
          <p:nvPr/>
        </p:nvSpPr>
        <p:spPr>
          <a:xfrm>
            <a:off x="4385667" y="3502422"/>
            <a:ext cx="3420566"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6" name="Google Shape;1436;p70"/>
          <p:cNvSpPr txBox="1"/>
          <p:nvPr/>
        </p:nvSpPr>
        <p:spPr>
          <a:xfrm>
            <a:off x="4595217" y="3711972"/>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1437" name="Google Shape;1437;p70"/>
          <p:cNvSpPr txBox="1"/>
          <p:nvPr/>
        </p:nvSpPr>
        <p:spPr>
          <a:xfrm>
            <a:off x="4595217" y="400149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Ransomware affiliates</a:t>
            </a:r>
            <a:endParaRPr b="0" i="0" sz="1600" u="none" cap="none" strike="noStrike">
              <a:solidFill>
                <a:schemeClr val="dk1"/>
              </a:solidFill>
              <a:latin typeface="Calibri"/>
              <a:ea typeface="Calibri"/>
              <a:cs typeface="Calibri"/>
              <a:sym typeface="Calibri"/>
            </a:endParaRPr>
          </a:p>
        </p:txBody>
      </p:sp>
      <p:sp>
        <p:nvSpPr>
          <p:cNvPr id="1438" name="Google Shape;1438;p70"/>
          <p:cNvSpPr txBox="1"/>
          <p:nvPr/>
        </p:nvSpPr>
        <p:spPr>
          <a:xfrm>
            <a:off x="4595217" y="4321473"/>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Rent the ransomware and carry out the attacks.</a:t>
            </a:r>
            <a:endParaRPr b="0" i="0" sz="1200" u="none" cap="none" strike="noStrike">
              <a:solidFill>
                <a:schemeClr val="dk1"/>
              </a:solidFill>
              <a:latin typeface="Calibri"/>
              <a:ea typeface="Calibri"/>
              <a:cs typeface="Calibri"/>
              <a:sym typeface="Calibri"/>
            </a:endParaRPr>
          </a:p>
        </p:txBody>
      </p:sp>
      <p:sp>
        <p:nvSpPr>
          <p:cNvPr id="1439" name="Google Shape;1439;p70"/>
          <p:cNvSpPr/>
          <p:nvPr/>
        </p:nvSpPr>
        <p:spPr>
          <a:xfrm>
            <a:off x="7958634" y="3502422"/>
            <a:ext cx="3420566" cy="1470521"/>
          </a:xfrm>
          <a:prstGeom prst="roundRect">
            <a:avLst>
              <a:gd fmla="val 518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0" name="Google Shape;1440;p70"/>
          <p:cNvSpPr txBox="1"/>
          <p:nvPr/>
        </p:nvSpPr>
        <p:spPr>
          <a:xfrm>
            <a:off x="8168184" y="3711972"/>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1441" name="Google Shape;1441;p70"/>
          <p:cNvSpPr txBox="1"/>
          <p:nvPr/>
        </p:nvSpPr>
        <p:spPr>
          <a:xfrm>
            <a:off x="8168184" y="400149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RaaS and leak sites</a:t>
            </a:r>
            <a:endParaRPr b="0" i="0" sz="1600" u="none" cap="none" strike="noStrike">
              <a:solidFill>
                <a:schemeClr val="dk1"/>
              </a:solidFill>
              <a:latin typeface="Calibri"/>
              <a:ea typeface="Calibri"/>
              <a:cs typeface="Calibri"/>
              <a:sym typeface="Calibri"/>
            </a:endParaRPr>
          </a:p>
        </p:txBody>
      </p:sp>
      <p:sp>
        <p:nvSpPr>
          <p:cNvPr id="1442" name="Google Shape;1442;p70"/>
          <p:cNvSpPr txBox="1"/>
          <p:nvPr/>
        </p:nvSpPr>
        <p:spPr>
          <a:xfrm>
            <a:off x="8168184" y="4321473"/>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Encrypt and steal data, then threaten to publish it.</a:t>
            </a:r>
            <a:endParaRPr b="0" i="0" sz="1200" u="none" cap="none" strike="noStrike">
              <a:solidFill>
                <a:schemeClr val="dk1"/>
              </a:solidFill>
              <a:latin typeface="Calibri"/>
              <a:ea typeface="Calibri"/>
              <a:cs typeface="Calibri"/>
              <a:sym typeface="Calibri"/>
            </a:endParaRPr>
          </a:p>
        </p:txBody>
      </p:sp>
      <p:sp>
        <p:nvSpPr>
          <p:cNvPr id="1443" name="Google Shape;1443;p70"/>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4" name="Google Shape;1444;p70"/>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Where defenders fit:</a:t>
            </a:r>
            <a:r>
              <a:rPr b="0" i="0" lang="en-US" sz="1200" u="none" cap="none" strike="noStrike">
                <a:solidFill>
                  <a:srgbClr val="F3F1EA"/>
                </a:solidFill>
                <a:latin typeface="IBM Plex Sans"/>
                <a:ea typeface="IBM Plex Sans"/>
                <a:cs typeface="IBM Plex Sans"/>
                <a:sym typeface="IBM Plex Sans"/>
              </a:rPr>
              <a:t> stealer-log hits, access listings, and leak-site posts are early warnings.</a:t>
            </a:r>
            <a:endParaRPr b="0" i="0" sz="1200" u="none" cap="none" strike="noStrike">
              <a:solidFill>
                <a:schemeClr val="dk1"/>
              </a:solidFill>
              <a:latin typeface="Calibri"/>
              <a:ea typeface="Calibri"/>
              <a:cs typeface="Calibri"/>
              <a:sym typeface="Calibri"/>
            </a:endParaRPr>
          </a:p>
        </p:txBody>
      </p:sp>
      <p:sp>
        <p:nvSpPr>
          <p:cNvPr id="1445" name="Google Shape;1445;p7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450" name="Shape 1450"/>
        <p:cNvGrpSpPr/>
        <p:nvPr/>
      </p:nvGrpSpPr>
      <p:grpSpPr>
        <a:xfrm>
          <a:off x="0" y="0"/>
          <a:ext cx="0" cy="0"/>
          <a:chOff x="0" y="0"/>
          <a:chExt cx="0" cy="0"/>
        </a:xfrm>
      </p:grpSpPr>
      <p:sp>
        <p:nvSpPr>
          <p:cNvPr id="1451" name="Google Shape;1451;p7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452" name="Google Shape;1452;p7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Finding Underground Sources</a:t>
            </a:r>
            <a:endParaRPr b="0" i="0" sz="3200" u="none" cap="none" strike="noStrike">
              <a:solidFill>
                <a:schemeClr val="dk1"/>
              </a:solidFill>
              <a:latin typeface="Calibri"/>
              <a:ea typeface="Calibri"/>
              <a:cs typeface="Calibri"/>
              <a:sym typeface="Calibri"/>
            </a:endParaRPr>
          </a:p>
        </p:txBody>
      </p:sp>
      <p:sp>
        <p:nvSpPr>
          <p:cNvPr id="1453" name="Google Shape;1453;p71"/>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There’s no Google for the dark web the onion search engines are thin and stale, so analysts mostly pivot from mentions elsewhere.</a:t>
            </a:r>
            <a:endParaRPr b="0" i="0" sz="1600" u="none" cap="none" strike="noStrike">
              <a:solidFill>
                <a:schemeClr val="dk1"/>
              </a:solidFill>
              <a:latin typeface="Calibri"/>
              <a:ea typeface="Calibri"/>
              <a:cs typeface="Calibri"/>
              <a:sym typeface="Calibri"/>
            </a:endParaRPr>
          </a:p>
        </p:txBody>
      </p:sp>
      <p:sp>
        <p:nvSpPr>
          <p:cNvPr id="1454" name="Google Shape;1454;p71"/>
          <p:cNvSpPr/>
          <p:nvPr/>
        </p:nvSpPr>
        <p:spPr>
          <a:xfrm>
            <a:off x="812800" y="3106638"/>
            <a:ext cx="52070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5" name="Google Shape;1455;p71"/>
          <p:cNvSpPr txBox="1"/>
          <p:nvPr/>
        </p:nvSpPr>
        <p:spPr>
          <a:xfrm>
            <a:off x="1022350" y="3316188"/>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Onion sites</a:t>
            </a:r>
            <a:endParaRPr b="0" i="0" sz="1600" u="none" cap="none" strike="noStrike">
              <a:solidFill>
                <a:schemeClr val="dk1"/>
              </a:solidFill>
              <a:latin typeface="Calibri"/>
              <a:ea typeface="Calibri"/>
              <a:cs typeface="Calibri"/>
              <a:sym typeface="Calibri"/>
            </a:endParaRPr>
          </a:p>
        </p:txBody>
      </p:sp>
      <p:sp>
        <p:nvSpPr>
          <p:cNvPr id="1456" name="Google Shape;1456;p71"/>
          <p:cNvSpPr txBox="1"/>
          <p:nvPr/>
        </p:nvSpPr>
        <p:spPr>
          <a:xfrm>
            <a:off x="1022350" y="3636169"/>
            <a:ext cx="4979416" cy="8686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Ahmia</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ahmia.fi</a:t>
            </a:r>
            <a:r>
              <a:rPr b="0" i="0" lang="en-US" sz="1200" u="none" cap="none" strike="noStrike">
                <a:solidFill>
                  <a:srgbClr val="3B4854"/>
                </a:solidFill>
                <a:latin typeface="IBM Plex Sans"/>
                <a:ea typeface="IBM Plex Sans"/>
                <a:cs typeface="IBM Plex Sans"/>
                <a:sym typeface="IBM Plex Sans"/>
              </a:rPr>
              <a:t>) searches onion sites from a normal browser; Torch, Haystak and Tor66 run inside Tor. Coverage is thin, stale and full of clones verify; every hit. Skip “hidden wiki” link lists.</a:t>
            </a:r>
            <a:endParaRPr b="0" i="0" sz="1200" u="none" cap="none" strike="noStrike">
              <a:solidFill>
                <a:schemeClr val="dk1"/>
              </a:solidFill>
              <a:latin typeface="Calibri"/>
              <a:ea typeface="Calibri"/>
              <a:cs typeface="Calibri"/>
              <a:sym typeface="Calibri"/>
            </a:endParaRPr>
          </a:p>
        </p:txBody>
      </p:sp>
      <p:sp>
        <p:nvSpPr>
          <p:cNvPr id="1457" name="Google Shape;1457;p71"/>
          <p:cNvSpPr/>
          <p:nvPr/>
        </p:nvSpPr>
        <p:spPr>
          <a:xfrm>
            <a:off x="6172200" y="3106638"/>
            <a:ext cx="5207000"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8" name="Google Shape;1458;p71"/>
          <p:cNvSpPr txBox="1"/>
          <p:nvPr/>
        </p:nvSpPr>
        <p:spPr>
          <a:xfrm>
            <a:off x="6381750" y="3316188"/>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Forums and markets</a:t>
            </a:r>
            <a:endParaRPr b="0" i="0" sz="1600" u="none" cap="none" strike="noStrike">
              <a:solidFill>
                <a:schemeClr val="dk1"/>
              </a:solidFill>
              <a:latin typeface="Calibri"/>
              <a:ea typeface="Calibri"/>
              <a:cs typeface="Calibri"/>
              <a:sym typeface="Calibri"/>
            </a:endParaRPr>
          </a:p>
        </p:txBody>
      </p:sp>
      <p:sp>
        <p:nvSpPr>
          <p:cNvPr id="1459" name="Google Shape;1459;p71"/>
          <p:cNvSpPr txBox="1"/>
          <p:nvPr/>
        </p:nvSpPr>
        <p:spPr>
          <a:xfrm>
            <a:off x="6381750" y="3636169"/>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Many run on the clear web behind vetting. Security news, vendor reports, court filings, and takedowns name the ones that matter.</a:t>
            </a:r>
            <a:endParaRPr b="0" i="0" sz="1200" u="none" cap="none" strike="noStrike">
              <a:solidFill>
                <a:schemeClr val="dk1"/>
              </a:solidFill>
              <a:latin typeface="Calibri"/>
              <a:ea typeface="Calibri"/>
              <a:cs typeface="Calibri"/>
              <a:sym typeface="Calibri"/>
            </a:endParaRPr>
          </a:p>
        </p:txBody>
      </p:sp>
      <p:sp>
        <p:nvSpPr>
          <p:cNvPr id="1460" name="Google Shape;1460;p71"/>
          <p:cNvSpPr/>
          <p:nvPr/>
        </p:nvSpPr>
        <p:spPr>
          <a:xfrm>
            <a:off x="812800" y="4660999"/>
            <a:ext cx="52070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1" name="Google Shape;1461;p71"/>
          <p:cNvSpPr txBox="1"/>
          <p:nvPr/>
        </p:nvSpPr>
        <p:spPr>
          <a:xfrm>
            <a:off x="1022350" y="4870549"/>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Telegram</a:t>
            </a:r>
            <a:endParaRPr b="0" i="0" sz="1600" u="none" cap="none" strike="noStrike">
              <a:solidFill>
                <a:schemeClr val="dk1"/>
              </a:solidFill>
              <a:latin typeface="Calibri"/>
              <a:ea typeface="Calibri"/>
              <a:cs typeface="Calibri"/>
              <a:sym typeface="Calibri"/>
            </a:endParaRPr>
          </a:p>
        </p:txBody>
      </p:sp>
      <p:sp>
        <p:nvSpPr>
          <p:cNvPr id="1462" name="Google Shape;1462;p71"/>
          <p:cNvSpPr txBox="1"/>
          <p:nvPr/>
        </p:nvSpPr>
        <p:spPr>
          <a:xfrm>
            <a:off x="1022350" y="5190530"/>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site:</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t.me</a:t>
            </a:r>
            <a:r>
              <a:rPr b="0" i="0" lang="en-US" sz="1200" u="none" cap="none" strike="noStrike">
                <a:solidFill>
                  <a:srgbClr val="3B4854"/>
                </a:solidFill>
                <a:latin typeface="IBM Plex Sans"/>
                <a:ea typeface="IBM Plex Sans"/>
                <a:cs typeface="IBM Plex Sans"/>
                <a:sym typeface="IBM Plex Sans"/>
              </a:rPr>
              <a:t> dorks, Telegram's global search, </a:t>
            </a: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t.me/s/</a:t>
            </a:r>
            <a:r>
              <a:rPr b="0" i="0" lang="en-US" sz="1200" u="none" cap="none" strike="noStrike">
                <a:solidFill>
                  <a:srgbClr val="3B4854"/>
                </a:solidFill>
                <a:latin typeface="IBM Plex Sans"/>
                <a:ea typeface="IBM Plex Sans"/>
                <a:cs typeface="IBM Plex Sans"/>
                <a:sym typeface="IBM Plex Sans"/>
              </a:rPr>
              <a:t> web previews that need no account, forwarded messages, and </a:t>
            </a: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TGStat</a:t>
            </a:r>
            <a:r>
              <a:rPr b="0" i="0" lang="en-US" sz="1200" u="none" cap="none" strike="noStrike">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1463" name="Google Shape;1463;p71"/>
          <p:cNvSpPr/>
          <p:nvPr/>
        </p:nvSpPr>
        <p:spPr>
          <a:xfrm>
            <a:off x="6172200" y="4660999"/>
            <a:ext cx="52070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4" name="Google Shape;1464;p71"/>
          <p:cNvSpPr txBox="1"/>
          <p:nvPr/>
        </p:nvSpPr>
        <p:spPr>
          <a:xfrm>
            <a:off x="6381750" y="4870549"/>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Ransomware leak sites</a:t>
            </a:r>
            <a:endParaRPr b="0" i="0" sz="1600" u="none" cap="none" strike="noStrike">
              <a:solidFill>
                <a:schemeClr val="dk1"/>
              </a:solidFill>
              <a:latin typeface="Calibri"/>
              <a:ea typeface="Calibri"/>
              <a:cs typeface="Calibri"/>
              <a:sym typeface="Calibri"/>
            </a:endParaRPr>
          </a:p>
        </p:txBody>
      </p:sp>
      <p:sp>
        <p:nvSpPr>
          <p:cNvPr id="1465" name="Google Shape;1465;p71"/>
          <p:cNvSpPr txBox="1"/>
          <p:nvPr/>
        </p:nvSpPr>
        <p:spPr>
          <a:xfrm>
            <a:off x="6381750" y="5190530"/>
            <a:ext cx="497941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Ransom notes, trackers like </a:t>
            </a: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ransomware.live</a:t>
            </a:r>
            <a:r>
              <a:rPr b="0" i="0" lang="en-US" sz="1200" u="none" cap="none" strike="noStrike">
                <a:solidFill>
                  <a:srgbClr val="3B4854"/>
                </a:solidFill>
                <a:latin typeface="IBM Plex Sans"/>
                <a:ea typeface="IBM Plex Sans"/>
                <a:cs typeface="IBM Plex Sans"/>
                <a:sym typeface="IBM Plex Sans"/>
              </a:rPr>
              <a:t> and </a:t>
            </a:r>
            <a:r>
              <a:rPr b="0" i="0"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ransomlook.io</a:t>
            </a:r>
            <a:r>
              <a:rPr b="0" i="0" lang="en-US" sz="1200" u="none" cap="none" strike="noStrike">
                <a:solidFill>
                  <a:srgbClr val="3B4854"/>
                </a:solidFill>
                <a:latin typeface="IBM Plex Sans"/>
                <a:ea typeface="IBM Plex Sans"/>
                <a:cs typeface="IBM Plex Sans"/>
                <a:sym typeface="IBM Plex Sans"/>
              </a:rPr>
              <a:t>, CISA #StopRansomware advisories, and security news.</a:t>
            </a:r>
            <a:endParaRPr b="0" i="0" sz="1200" u="none" cap="none" strike="noStrike">
              <a:solidFill>
                <a:schemeClr val="dk1"/>
              </a:solidFill>
              <a:latin typeface="Calibri"/>
              <a:ea typeface="Calibri"/>
              <a:cs typeface="Calibri"/>
              <a:sym typeface="Calibri"/>
            </a:endParaRPr>
          </a:p>
        </p:txBody>
      </p:sp>
      <p:sp>
        <p:nvSpPr>
          <p:cNvPr id="1466" name="Google Shape;1466;p7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471" name="Shape 1471"/>
        <p:cNvGrpSpPr/>
        <p:nvPr/>
      </p:nvGrpSpPr>
      <p:grpSpPr>
        <a:xfrm>
          <a:off x="0" y="0"/>
          <a:ext cx="0" cy="0"/>
          <a:chOff x="0" y="0"/>
          <a:chExt cx="0" cy="0"/>
        </a:xfrm>
      </p:grpSpPr>
      <p:sp>
        <p:nvSpPr>
          <p:cNvPr id="1472" name="Google Shape;1472;p7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473" name="Google Shape;1473;p7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Verifying What You Find There</a:t>
            </a:r>
            <a:endParaRPr b="0" i="0" sz="3200" u="none" cap="none" strike="noStrike">
              <a:solidFill>
                <a:schemeClr val="dk1"/>
              </a:solidFill>
              <a:latin typeface="Calibri"/>
              <a:ea typeface="Calibri"/>
              <a:cs typeface="Calibri"/>
              <a:sym typeface="Calibri"/>
            </a:endParaRPr>
          </a:p>
        </p:txBody>
      </p:sp>
      <p:sp>
        <p:nvSpPr>
          <p:cNvPr id="1474" name="Google Shape;1474;p72"/>
          <p:cNvSpPr txBox="1"/>
          <p:nvPr/>
        </p:nvSpPr>
        <p:spPr>
          <a:xfrm>
            <a:off x="812800" y="1879501"/>
            <a:ext cx="501904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Before you trust a lead</a:t>
            </a:r>
            <a:endParaRPr b="0" i="0" sz="1600" u="none" cap="none" strike="noStrike">
              <a:solidFill>
                <a:schemeClr val="dk1"/>
              </a:solidFill>
              <a:latin typeface="Calibri"/>
              <a:ea typeface="Calibri"/>
              <a:cs typeface="Calibri"/>
              <a:sym typeface="Calibri"/>
            </a:endParaRPr>
          </a:p>
        </p:txBody>
      </p:sp>
      <p:sp>
        <p:nvSpPr>
          <p:cNvPr id="1475" name="Google Shape;1475;p72"/>
          <p:cNvSpPr txBox="1"/>
          <p:nvPr/>
        </p:nvSpPr>
        <p:spPr>
          <a:xfrm>
            <a:off x="812800" y="2224881"/>
            <a:ext cx="5019040" cy="1991221"/>
          </a:xfrm>
          <a:prstGeom prst="rect">
            <a:avLst/>
          </a:prstGeom>
          <a:noFill/>
          <a:ln>
            <a:noFill/>
          </a:ln>
        </p:spPr>
        <p:txBody>
          <a:bodyPr anchorCtr="0" anchor="t" bIns="0" lIns="0" spcFirstLastPara="1" rIns="0" wrap="square" tIns="0">
            <a:noAutofit/>
          </a:bodyPr>
          <a:lstStyle/>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Is it a v3 address (56 characters)?</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Do two independent sources confirm it?</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Does a PGP-signed mirror list verify?</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Is the lead recent?</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Could it be a clone or a re-posted old leak?</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Is it logged with UTC time, source, and confidence?</a:t>
            </a:r>
            <a:endParaRPr b="0" i="0" sz="1600" u="none" cap="none" strike="noStrike">
              <a:solidFill>
                <a:schemeClr val="dk1"/>
              </a:solidFill>
              <a:latin typeface="Calibri"/>
              <a:ea typeface="Calibri"/>
              <a:cs typeface="Calibri"/>
              <a:sym typeface="Calibri"/>
            </a:endParaRPr>
          </a:p>
        </p:txBody>
      </p:sp>
      <p:sp>
        <p:nvSpPr>
          <p:cNvPr id="1476" name="Google Shape;1476;p72"/>
          <p:cNvSpPr txBox="1"/>
          <p:nvPr/>
        </p:nvSpPr>
        <p:spPr>
          <a:xfrm>
            <a:off x="6045200" y="1879501"/>
            <a:ext cx="5547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Takedowns confirm what was real</a:t>
            </a:r>
            <a:endParaRPr b="0" i="0" sz="1600" u="none" cap="none" strike="noStrike">
              <a:solidFill>
                <a:schemeClr val="dk1"/>
              </a:solidFill>
              <a:latin typeface="Calibri"/>
              <a:ea typeface="Calibri"/>
              <a:cs typeface="Calibri"/>
              <a:sym typeface="Calibri"/>
            </a:endParaRPr>
          </a:p>
        </p:txBody>
      </p:sp>
      <p:graphicFrame>
        <p:nvGraphicFramePr>
          <p:cNvPr id="1477" name="Google Shape;1477;p72"/>
          <p:cNvGraphicFramePr/>
          <p:nvPr/>
        </p:nvGraphicFramePr>
        <p:xfrm>
          <a:off x="6045200" y="2224881"/>
          <a:ext cx="3000000" cy="3000000"/>
        </p:xfrm>
        <a:graphic>
          <a:graphicData uri="http://schemas.openxmlformats.org/drawingml/2006/table">
            <a:tbl>
              <a:tblPr>
                <a:noFill/>
                <a:tableStyleId>{52132169-1C29-4672-87D5-AC5C3417310D}</a:tableStyleId>
              </a:tblPr>
              <a:tblGrid>
                <a:gridCol w="1706850"/>
                <a:gridCol w="2560250"/>
                <a:gridCol w="10669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Operation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Target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Date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Operation Cronos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LockBit ransomware; its leak site was taken over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Feb 2024</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Cookie Monster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Genesis Market, which sold stolen cookies and logins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Apr 2023</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Operation Magnus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RedLine and META infostealers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Oct 2024</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Lumma disruption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Lumma infostealer; about 2,300 domains seized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May 2025</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478" name="Google Shape;1478;p72"/>
          <p:cNvSpPr txBox="1"/>
          <p:nvPr/>
        </p:nvSpPr>
        <p:spPr>
          <a:xfrm>
            <a:off x="6045200" y="4516636"/>
            <a:ext cx="554736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Court filings explain how each operation worked, and analysts watch where users migrate next.</a:t>
            </a:r>
            <a:endParaRPr b="0" i="0" sz="1200" u="none" cap="none" strike="noStrike">
              <a:solidFill>
                <a:schemeClr val="dk1"/>
              </a:solidFill>
              <a:latin typeface="Calibri"/>
              <a:ea typeface="Calibri"/>
              <a:cs typeface="Calibri"/>
              <a:sym typeface="Calibri"/>
            </a:endParaRPr>
          </a:p>
        </p:txBody>
      </p:sp>
      <p:sp>
        <p:nvSpPr>
          <p:cNvPr id="1479" name="Google Shape;1479;p7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484" name="Shape 1484"/>
        <p:cNvGrpSpPr/>
        <p:nvPr/>
      </p:nvGrpSpPr>
      <p:grpSpPr>
        <a:xfrm>
          <a:off x="0" y="0"/>
          <a:ext cx="0" cy="0"/>
          <a:chOff x="0" y="0"/>
          <a:chExt cx="0" cy="0"/>
        </a:xfrm>
      </p:grpSpPr>
      <p:sp>
        <p:nvSpPr>
          <p:cNvPr id="1485" name="Google Shape;1485;p7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486" name="Google Shape;1486;p7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What a Stealer Log Contains</a:t>
            </a:r>
            <a:endParaRPr b="0" i="0" sz="3200" u="none" cap="none" strike="noStrike">
              <a:solidFill>
                <a:schemeClr val="dk1"/>
              </a:solidFill>
              <a:latin typeface="Calibri"/>
              <a:ea typeface="Calibri"/>
              <a:cs typeface="Calibri"/>
              <a:sym typeface="Calibri"/>
            </a:endParaRPr>
          </a:p>
        </p:txBody>
      </p:sp>
      <p:sp>
        <p:nvSpPr>
          <p:cNvPr id="1487" name="Google Shape;1487;p73"/>
          <p:cNvSpPr txBox="1"/>
          <p:nvPr/>
        </p:nvSpPr>
        <p:spPr>
          <a:xfrm>
            <a:off x="812800" y="1879501"/>
            <a:ext cx="6553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Why it's worse than a typical breach</a:t>
            </a:r>
            <a:endParaRPr b="0" i="0" sz="1600" u="none" cap="none" strike="noStrike">
              <a:solidFill>
                <a:schemeClr val="dk1"/>
              </a:solidFill>
              <a:latin typeface="Calibri"/>
              <a:ea typeface="Calibri"/>
              <a:cs typeface="Calibri"/>
              <a:sym typeface="Calibri"/>
            </a:endParaRPr>
          </a:p>
        </p:txBody>
      </p:sp>
      <p:graphicFrame>
        <p:nvGraphicFramePr>
          <p:cNvPr id="1488" name="Google Shape;1488;p73"/>
          <p:cNvGraphicFramePr/>
          <p:nvPr/>
        </p:nvGraphicFramePr>
        <p:xfrm>
          <a:off x="812800" y="2224881"/>
          <a:ext cx="3000000" cy="3000000"/>
        </p:xfrm>
        <a:graphic>
          <a:graphicData uri="http://schemas.openxmlformats.org/drawingml/2006/table">
            <a:tbl>
              <a:tblPr>
                <a:noFill/>
                <a:tableStyleId>{52132169-1C29-4672-87D5-AC5C3417310D}</a:tableStyleId>
              </a:tblPr>
              <a:tblGrid>
                <a:gridCol w="3175000"/>
                <a:gridCol w="31750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Typical data breach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Stealer log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One website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Every site saved in the browser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Passwords often hashed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Passwords in plaintext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Often months or years old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Often days or hours old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 session data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Live session cookies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Shows an email was exposed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Shows exact login URLs: VPN, SSO, admin panels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489" name="Google Shape;1489;p73"/>
          <p:cNvSpPr/>
          <p:nvPr/>
        </p:nvSpPr>
        <p:spPr>
          <a:xfrm>
            <a:off x="7467600" y="1879501"/>
            <a:ext cx="3911600" cy="2727722"/>
          </a:xfrm>
          <a:prstGeom prst="roundRect">
            <a:avLst>
              <a:gd fmla="val 279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0" name="Google Shape;1490;p73"/>
          <p:cNvSpPr txBox="1"/>
          <p:nvPr/>
        </p:nvSpPr>
        <p:spPr>
          <a:xfrm>
            <a:off x="7677150" y="2089051"/>
            <a:ext cx="3632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MFA BYPASS</a:t>
            </a:r>
            <a:endParaRPr b="0" i="0" sz="1200" u="none" cap="none" strike="noStrike">
              <a:solidFill>
                <a:schemeClr val="dk1"/>
              </a:solidFill>
              <a:latin typeface="Calibri"/>
              <a:ea typeface="Calibri"/>
              <a:cs typeface="Calibri"/>
              <a:sym typeface="Calibri"/>
            </a:endParaRPr>
          </a:p>
        </p:txBody>
      </p:sp>
      <p:sp>
        <p:nvSpPr>
          <p:cNvPr id="1491" name="Google Shape;1491;p73"/>
          <p:cNvSpPr txBox="1"/>
          <p:nvPr/>
        </p:nvSpPr>
        <p:spPr>
          <a:xfrm>
            <a:off x="7677150" y="2378571"/>
            <a:ext cx="3632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Pass-the-cookie</a:t>
            </a:r>
            <a:endParaRPr b="0" i="0" sz="1600" u="none" cap="none" strike="noStrike">
              <a:solidFill>
                <a:schemeClr val="dk1"/>
              </a:solidFill>
              <a:latin typeface="Calibri"/>
              <a:ea typeface="Calibri"/>
              <a:cs typeface="Calibri"/>
              <a:sym typeface="Calibri"/>
            </a:endParaRPr>
          </a:p>
        </p:txBody>
      </p:sp>
      <p:sp>
        <p:nvSpPr>
          <p:cNvPr id="1492" name="Google Shape;1492;p73"/>
          <p:cNvSpPr txBox="1"/>
          <p:nvPr/>
        </p:nvSpPr>
        <p:spPr>
          <a:xfrm>
            <a:off x="7677150" y="2698552"/>
            <a:ext cx="3632200"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stolen session cookie says "this browser already logged in," so the site may skip the password and MFA prompt.</a:t>
            </a:r>
            <a:endParaRPr b="0" i="0" sz="1200" u="none" cap="none" strike="noStrike">
              <a:solidFill>
                <a:schemeClr val="dk1"/>
              </a:solidFill>
              <a:latin typeface="Calibri"/>
              <a:ea typeface="Calibri"/>
              <a:cs typeface="Calibri"/>
              <a:sym typeface="Calibri"/>
            </a:endParaRPr>
          </a:p>
        </p:txBody>
      </p:sp>
      <p:sp>
        <p:nvSpPr>
          <p:cNvPr id="1493" name="Google Shape;1493;p73"/>
          <p:cNvSpPr txBox="1"/>
          <p:nvPr/>
        </p:nvSpPr>
        <p:spPr>
          <a:xfrm>
            <a:off x="7677150" y="3437632"/>
            <a:ext cx="36322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MITRE ATT&amp;CK</a:t>
            </a:r>
            <a:r>
              <a:rPr b="0" i="0" lang="en-US" sz="1200" u="none" cap="none" strike="noStrike">
                <a:solidFill>
                  <a:srgbClr val="3B4854"/>
                </a:solidFill>
                <a:latin typeface="IBM Plex Sans"/>
                <a:ea typeface="IBM Plex Sans"/>
                <a:cs typeface="IBM Plex Sans"/>
                <a:sym typeface="IBM Plex Sans"/>
              </a:rPr>
              <a:t> T1539 (steal) and T1550.004 (use).</a:t>
            </a:r>
            <a:endParaRPr b="0" i="0" sz="1200" u="none" cap="none" strike="noStrike">
              <a:solidFill>
                <a:schemeClr val="dk1"/>
              </a:solidFill>
              <a:latin typeface="Calibri"/>
              <a:ea typeface="Calibri"/>
              <a:cs typeface="Calibri"/>
              <a:sym typeface="Calibri"/>
            </a:endParaRPr>
          </a:p>
        </p:txBody>
      </p:sp>
      <p:sp>
        <p:nvSpPr>
          <p:cNvPr id="1494" name="Google Shape;1494;p73"/>
          <p:cNvSpPr txBox="1"/>
          <p:nvPr/>
        </p:nvSpPr>
        <p:spPr>
          <a:xfrm>
            <a:off x="7677150" y="3955752"/>
            <a:ext cx="36322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Respond by revoking sessions, not just resetting passwords.</a:t>
            </a:r>
            <a:endParaRPr b="0" i="0" sz="1200" u="none" cap="none" strike="noStrike">
              <a:solidFill>
                <a:schemeClr val="dk1"/>
              </a:solidFill>
              <a:latin typeface="Calibri"/>
              <a:ea typeface="Calibri"/>
              <a:cs typeface="Calibri"/>
              <a:sym typeface="Calibri"/>
            </a:endParaRPr>
          </a:p>
        </p:txBody>
      </p:sp>
      <p:sp>
        <p:nvSpPr>
          <p:cNvPr id="1495" name="Google Shape;1495;p73"/>
          <p:cNvSpPr txBox="1"/>
          <p:nvPr/>
        </p:nvSpPr>
        <p:spPr>
          <a:xfrm>
            <a:off x="812800" y="5621040"/>
            <a:ext cx="10820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Infostealers grab saved passwords, cookies, autofill data, crypto wallets, and system details in seconds, and they're rented out as a service.</a:t>
            </a:r>
            <a:endParaRPr b="0" i="0" sz="1200" u="none" cap="none" strike="noStrike">
              <a:solidFill>
                <a:schemeClr val="dk1"/>
              </a:solidFill>
              <a:latin typeface="Calibri"/>
              <a:ea typeface="Calibri"/>
              <a:cs typeface="Calibri"/>
              <a:sym typeface="Calibri"/>
            </a:endParaRPr>
          </a:p>
        </p:txBody>
      </p:sp>
      <p:sp>
        <p:nvSpPr>
          <p:cNvPr id="1496" name="Google Shape;1496;p7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
        <p:nvSpPr>
          <p:cNvPr id="1497" name="Google Shape;1497;p73"/>
          <p:cNvSpPr/>
          <p:nvPr/>
        </p:nvSpPr>
        <p:spPr>
          <a:xfrm>
            <a:off x="813816" y="4434840"/>
            <a:ext cx="6556248" cy="1115568"/>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8" name="Google Shape;1498;p73"/>
          <p:cNvSpPr txBox="1"/>
          <p:nvPr/>
        </p:nvSpPr>
        <p:spPr>
          <a:xfrm>
            <a:off x="1021590" y="4515682"/>
            <a:ext cx="6135600" cy="210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HOW THEY ARE SOLD</a:t>
            </a:r>
            <a:endParaRPr b="0" i="0" sz="1200" u="none" cap="none" strike="noStrike">
              <a:solidFill>
                <a:schemeClr val="dk1"/>
              </a:solidFill>
              <a:latin typeface="Calibri"/>
              <a:ea typeface="Calibri"/>
              <a:cs typeface="Calibri"/>
              <a:sym typeface="Calibri"/>
            </a:endParaRPr>
          </a:p>
        </p:txBody>
      </p:sp>
      <p:sp>
        <p:nvSpPr>
          <p:cNvPr id="1499" name="Google Shape;1499;p73"/>
          <p:cNvSpPr txBox="1"/>
          <p:nvPr/>
        </p:nvSpPr>
        <p:spPr>
          <a:xfrm>
            <a:off x="1024140" y="4750902"/>
            <a:ext cx="6135600" cy="6585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Telegram channels and Discord servers run vending bots: a live feed posts new infections, you search by domain or URL, pay in crypto, and the bot delivers instantly. Freshness is the product an hour-old log still has working session cookies.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504" name="Shape 1504"/>
        <p:cNvGrpSpPr/>
        <p:nvPr/>
      </p:nvGrpSpPr>
      <p:grpSpPr>
        <a:xfrm>
          <a:off x="0" y="0"/>
          <a:ext cx="0" cy="0"/>
          <a:chOff x="0" y="0"/>
          <a:chExt cx="0" cy="0"/>
        </a:xfrm>
      </p:grpSpPr>
      <p:sp>
        <p:nvSpPr>
          <p:cNvPr id="1505" name="Google Shape;1505;p74"/>
          <p:cNvSpPr txBox="1"/>
          <p:nvPr/>
        </p:nvSpPr>
        <p:spPr>
          <a:xfrm>
            <a:off x="812800" y="166122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MODULE 6 · CASE STUDY: SNOWFLAKE 2024</a:t>
            </a:r>
            <a:endParaRPr b="0" i="0" sz="1200" u="none" cap="none" strike="noStrike">
              <a:solidFill>
                <a:schemeClr val="dk1"/>
              </a:solidFill>
              <a:latin typeface="Calibri"/>
              <a:ea typeface="Calibri"/>
              <a:cs typeface="Calibri"/>
              <a:sym typeface="Calibri"/>
            </a:endParaRPr>
          </a:p>
        </p:txBody>
      </p:sp>
      <p:sp>
        <p:nvSpPr>
          <p:cNvPr id="1506" name="Google Shape;1506;p74"/>
          <p:cNvSpPr txBox="1"/>
          <p:nvPr/>
        </p:nvSpPr>
        <p:spPr>
          <a:xfrm>
            <a:off x="812800" y="207774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Space Grotesk"/>
              <a:buNone/>
            </a:pPr>
            <a:r>
              <a:rPr b="1" i="0" lang="en-US" sz="10000" u="none" cap="none" strike="noStrike">
                <a:solidFill>
                  <a:srgbClr val="E3A33B"/>
                </a:solidFill>
                <a:latin typeface="Space Grotesk"/>
                <a:ea typeface="Space Grotesk"/>
                <a:cs typeface="Space Grotesk"/>
                <a:sym typeface="Space Grotesk"/>
              </a:rPr>
              <a:t>~165</a:t>
            </a:r>
            <a:endParaRPr b="0" i="0" sz="10000" u="none" cap="none" strike="noStrike">
              <a:solidFill>
                <a:schemeClr val="dk1"/>
              </a:solidFill>
              <a:latin typeface="Calibri"/>
              <a:ea typeface="Calibri"/>
              <a:cs typeface="Calibri"/>
              <a:sym typeface="Calibri"/>
            </a:endParaRPr>
          </a:p>
        </p:txBody>
      </p:sp>
      <p:sp>
        <p:nvSpPr>
          <p:cNvPr id="1507" name="Google Shape;1507;p74"/>
          <p:cNvSpPr txBox="1"/>
          <p:nvPr/>
        </p:nvSpPr>
        <p:spPr>
          <a:xfrm>
            <a:off x="812800" y="3550940"/>
            <a:ext cx="7239000" cy="5689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600"/>
              <a:buFont typeface="Space Grotesk"/>
              <a:buNone/>
            </a:pPr>
            <a:r>
              <a:rPr b="0" i="0" lang="en-US" sz="1600" u="none" cap="none" strike="noStrike">
                <a:solidFill>
                  <a:srgbClr val="F3F1EA"/>
                </a:solidFill>
                <a:latin typeface="Space Grotesk"/>
                <a:ea typeface="Space Grotesk"/>
                <a:cs typeface="Space Grotesk"/>
                <a:sym typeface="Space Grotesk"/>
              </a:rPr>
              <a:t>organizations were notified after attackers logged into Snowflake customer accounts with credentials stolen by infostealers.</a:t>
            </a:r>
            <a:endParaRPr b="0" i="0" sz="1600" u="none" cap="none" strike="noStrike">
              <a:solidFill>
                <a:schemeClr val="dk1"/>
              </a:solidFill>
              <a:latin typeface="Calibri"/>
              <a:ea typeface="Calibri"/>
              <a:cs typeface="Calibri"/>
              <a:sym typeface="Calibri"/>
            </a:endParaRPr>
          </a:p>
        </p:txBody>
      </p:sp>
      <p:sp>
        <p:nvSpPr>
          <p:cNvPr id="1508" name="Google Shape;1508;p74"/>
          <p:cNvSpPr txBox="1"/>
          <p:nvPr/>
        </p:nvSpPr>
        <p:spPr>
          <a:xfrm>
            <a:off x="812800" y="4323060"/>
            <a:ext cx="8509000" cy="4572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The accounts had no MFA · some credentials were up to four years old · at least 79.7% had prior exposure · no Snowflake platform vulnerability was exploited</a:t>
            </a:r>
            <a:endParaRPr b="0" i="0" sz="1200" u="none" cap="none" strike="noStrike">
              <a:solidFill>
                <a:schemeClr val="dk1"/>
              </a:solidFill>
              <a:latin typeface="Calibri"/>
              <a:ea typeface="Calibri"/>
              <a:cs typeface="Calibri"/>
              <a:sym typeface="Calibri"/>
            </a:endParaRPr>
          </a:p>
        </p:txBody>
      </p:sp>
      <p:sp>
        <p:nvSpPr>
          <p:cNvPr id="1509" name="Google Shape;1509;p74"/>
          <p:cNvSpPr txBox="1"/>
          <p:nvPr/>
        </p:nvSpPr>
        <p:spPr>
          <a:xfrm>
            <a:off x="812800" y="498346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Source: Mandiant and Snowflake (UNC5537 investigation)</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514" name="Shape 1514"/>
        <p:cNvGrpSpPr/>
        <p:nvPr/>
      </p:nvGrpSpPr>
      <p:grpSpPr>
        <a:xfrm>
          <a:off x="0" y="0"/>
          <a:ext cx="0" cy="0"/>
          <a:chOff x="0" y="0"/>
          <a:chExt cx="0" cy="0"/>
        </a:xfrm>
      </p:grpSpPr>
      <p:sp>
        <p:nvSpPr>
          <p:cNvPr id="1515" name="Google Shape;1515;p7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FEATURED RESOURCE</a:t>
            </a:r>
            <a:endParaRPr b="0" i="0" sz="1200" u="none" cap="none" strike="noStrike">
              <a:solidFill>
                <a:schemeClr val="dk1"/>
              </a:solidFill>
              <a:latin typeface="Calibri"/>
              <a:ea typeface="Calibri"/>
              <a:cs typeface="Calibri"/>
              <a:sym typeface="Calibri"/>
            </a:endParaRPr>
          </a:p>
        </p:txBody>
      </p:sp>
      <p:sp>
        <p:nvSpPr>
          <p:cNvPr id="1516" name="Google Shape;1516;p7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Flare: Dark Web Intelligence</a:t>
            </a:r>
            <a:endParaRPr b="0" i="0" sz="3200" u="none" cap="none" strike="noStrike">
              <a:solidFill>
                <a:schemeClr val="dk1"/>
              </a:solidFill>
              <a:latin typeface="Calibri"/>
              <a:ea typeface="Calibri"/>
              <a:cs typeface="Calibri"/>
              <a:sym typeface="Calibri"/>
            </a:endParaRPr>
          </a:p>
        </p:txBody>
      </p:sp>
      <p:sp>
        <p:nvSpPr>
          <p:cNvPr id="1517" name="Google Shape;1517;p75"/>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Search an archive of the underground instead of visiting it </a:t>
            </a:r>
            <a:r>
              <a:rPr b="0" i="0" lang="en-US" sz="1600" u="sng" cap="none" strike="noStrike">
                <a:solidFill>
                  <a:srgbClr val="0F1B26"/>
                </a:solidFill>
                <a:latin typeface="Space Grotesk"/>
                <a:ea typeface="Space Grotesk"/>
                <a:cs typeface="Space Grotesk"/>
                <a:sym typeface="Space Grotesk"/>
                <a:hlinkClick r:id="rId3">
                  <a:extLst>
                    <a:ext uri="{A12FA001-AC4F-418D-AE19-62706E023703}">
                      <ahyp:hlinkClr val="tx"/>
                    </a:ext>
                  </a:extLst>
                </a:hlinkClick>
              </a:rPr>
              <a:t>flare.io</a:t>
            </a:r>
            <a:r>
              <a:rPr b="0" i="0" lang="en-US" sz="1600" u="none" cap="none" strike="noStrike">
                <a:solidFill>
                  <a:srgbClr val="0F1B26"/>
                </a:solidFill>
                <a:latin typeface="Space Grotesk"/>
                <a:ea typeface="Space Grotesk"/>
                <a:cs typeface="Space Grotesk"/>
                <a:sym typeface="Space Grotesk"/>
              </a:rPr>
              <a:t>.</a:t>
            </a:r>
            <a:endParaRPr b="0" i="0" sz="1600" u="none" cap="none" strike="noStrike">
              <a:solidFill>
                <a:schemeClr val="dk1"/>
              </a:solidFill>
              <a:latin typeface="Calibri"/>
              <a:ea typeface="Calibri"/>
              <a:cs typeface="Calibri"/>
              <a:sym typeface="Calibri"/>
            </a:endParaRPr>
          </a:p>
        </p:txBody>
      </p:sp>
      <p:graphicFrame>
        <p:nvGraphicFramePr>
          <p:cNvPr id="1518" name="Google Shape;1518;p75"/>
          <p:cNvGraphicFramePr/>
          <p:nvPr/>
        </p:nvGraphicFramePr>
        <p:xfrm>
          <a:off x="812800" y="2356941"/>
          <a:ext cx="3000000" cy="3000000"/>
        </p:xfrm>
        <a:graphic>
          <a:graphicData uri="http://schemas.openxmlformats.org/drawingml/2006/table">
            <a:tbl>
              <a:tblPr>
                <a:noFill/>
                <a:tableStyleId>{52132169-1C29-4672-87D5-AC5C3417310D}</a:tableStyleId>
              </a:tblPr>
              <a:tblGrid>
                <a:gridCol w="2171700"/>
                <a:gridCol w="26543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Flare monitors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Coverage Flare cites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Cybercriminal forums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160+ on Tor, I2P, and the clear web</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Telegram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127,000+ channels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Ransomware leak sites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100+</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Stealer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159M+ archived; 1M+ new each week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Leaked credentials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20B+</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519" name="Google Shape;1519;p75"/>
          <p:cNvSpPr/>
          <p:nvPr/>
        </p:nvSpPr>
        <p:spPr>
          <a:xfrm>
            <a:off x="5943600" y="2356941"/>
            <a:ext cx="5435600" cy="2760663"/>
          </a:xfrm>
          <a:prstGeom prst="roundRect">
            <a:avLst>
              <a:gd fmla="val 276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0" name="Google Shape;1520;p75"/>
          <p:cNvSpPr txBox="1"/>
          <p:nvPr/>
        </p:nvSpPr>
        <p:spPr>
          <a:xfrm>
            <a:off x="6153150" y="2566491"/>
            <a:ext cx="52171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Real-time alerts</a:t>
            </a:r>
            <a:endParaRPr b="0" i="0" sz="1600" u="none" cap="none" strike="noStrike">
              <a:solidFill>
                <a:schemeClr val="dk1"/>
              </a:solidFill>
              <a:latin typeface="Calibri"/>
              <a:ea typeface="Calibri"/>
              <a:cs typeface="Calibri"/>
              <a:sym typeface="Calibri"/>
            </a:endParaRPr>
          </a:p>
        </p:txBody>
      </p:sp>
      <p:sp>
        <p:nvSpPr>
          <p:cNvPr id="1521" name="Google Shape;1521;p75"/>
          <p:cNvSpPr txBox="1"/>
          <p:nvPr/>
        </p:nvSpPr>
        <p:spPr>
          <a:xfrm>
            <a:off x="6153150" y="2835672"/>
            <a:ext cx="52171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Mentions of your domains, brands, or executives</a:t>
            </a:r>
            <a:endParaRPr b="0" i="0" sz="1200" u="none" cap="none" strike="noStrike">
              <a:solidFill>
                <a:schemeClr val="dk1"/>
              </a:solidFill>
              <a:latin typeface="Calibri"/>
              <a:ea typeface="Calibri"/>
              <a:cs typeface="Calibri"/>
              <a:sym typeface="Calibri"/>
            </a:endParaRPr>
          </a:p>
        </p:txBody>
      </p:sp>
      <p:sp>
        <p:nvSpPr>
          <p:cNvPr id="1522" name="Google Shape;1522;p75"/>
          <p:cNvSpPr txBox="1"/>
          <p:nvPr/>
        </p:nvSpPr>
        <p:spPr>
          <a:xfrm>
            <a:off x="6153150" y="3183632"/>
            <a:ext cx="52171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Stealer-log detection</a:t>
            </a:r>
            <a:endParaRPr b="0" i="0" sz="1600" u="none" cap="none" strike="noStrike">
              <a:solidFill>
                <a:schemeClr val="dk1"/>
              </a:solidFill>
              <a:latin typeface="Calibri"/>
              <a:ea typeface="Calibri"/>
              <a:cs typeface="Calibri"/>
              <a:sym typeface="Calibri"/>
            </a:endParaRPr>
          </a:p>
        </p:txBody>
      </p:sp>
      <p:sp>
        <p:nvSpPr>
          <p:cNvPr id="1523" name="Google Shape;1523;p75"/>
          <p:cNvSpPr txBox="1"/>
          <p:nvPr/>
        </p:nvSpPr>
        <p:spPr>
          <a:xfrm>
            <a:off x="6153150" y="3452813"/>
            <a:ext cx="52171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Corporate credentials in stealer logs and combolists</a:t>
            </a:r>
            <a:endParaRPr b="0" i="0" sz="1200" u="none" cap="none" strike="noStrike">
              <a:solidFill>
                <a:schemeClr val="dk1"/>
              </a:solidFill>
              <a:latin typeface="Calibri"/>
              <a:ea typeface="Calibri"/>
              <a:cs typeface="Calibri"/>
              <a:sym typeface="Calibri"/>
            </a:endParaRPr>
          </a:p>
        </p:txBody>
      </p:sp>
      <p:sp>
        <p:nvSpPr>
          <p:cNvPr id="1524" name="Google Shape;1524;p75"/>
          <p:cNvSpPr txBox="1"/>
          <p:nvPr/>
        </p:nvSpPr>
        <p:spPr>
          <a:xfrm>
            <a:off x="6153150" y="3800773"/>
            <a:ext cx="52171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Automated remediation</a:t>
            </a:r>
            <a:endParaRPr b="0" i="0" sz="1600" u="none" cap="none" strike="noStrike">
              <a:solidFill>
                <a:schemeClr val="dk1"/>
              </a:solidFill>
              <a:latin typeface="Calibri"/>
              <a:ea typeface="Calibri"/>
              <a:cs typeface="Calibri"/>
              <a:sym typeface="Calibri"/>
            </a:endParaRPr>
          </a:p>
        </p:txBody>
      </p:sp>
      <p:sp>
        <p:nvSpPr>
          <p:cNvPr id="1525" name="Google Shape;1525;p75"/>
          <p:cNvSpPr txBox="1"/>
          <p:nvPr/>
        </p:nvSpPr>
        <p:spPr>
          <a:xfrm>
            <a:off x="6153150" y="4069953"/>
            <a:ext cx="52171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Resets passwords and revokes sessions via Entra ID or Okta</a:t>
            </a:r>
            <a:endParaRPr b="0" i="0" sz="1200" u="none" cap="none" strike="noStrike">
              <a:solidFill>
                <a:schemeClr val="dk1"/>
              </a:solidFill>
              <a:latin typeface="Calibri"/>
              <a:ea typeface="Calibri"/>
              <a:cs typeface="Calibri"/>
              <a:sym typeface="Calibri"/>
            </a:endParaRPr>
          </a:p>
        </p:txBody>
      </p:sp>
      <p:sp>
        <p:nvSpPr>
          <p:cNvPr id="1526" name="Google Shape;1526;p75"/>
          <p:cNvSpPr txBox="1"/>
          <p:nvPr/>
        </p:nvSpPr>
        <p:spPr>
          <a:xfrm>
            <a:off x="6153150" y="4417913"/>
            <a:ext cx="52171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Free trial</a:t>
            </a:r>
            <a:endParaRPr b="0" i="0" sz="1600" u="none" cap="none" strike="noStrike">
              <a:solidFill>
                <a:schemeClr val="dk1"/>
              </a:solidFill>
              <a:latin typeface="Calibri"/>
              <a:ea typeface="Calibri"/>
              <a:cs typeface="Calibri"/>
              <a:sym typeface="Calibri"/>
            </a:endParaRPr>
          </a:p>
        </p:txBody>
      </p:sp>
      <p:sp>
        <p:nvSpPr>
          <p:cNvPr id="1527" name="Google Shape;1527;p75"/>
          <p:cNvSpPr txBox="1"/>
          <p:nvPr/>
        </p:nvSpPr>
        <p:spPr>
          <a:xfrm>
            <a:off x="6153150" y="4687094"/>
            <a:ext cx="521716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Shows your real exposure; use only an authorized domain</a:t>
            </a:r>
            <a:endParaRPr b="0" i="0" sz="1200" u="none" cap="none" strike="noStrike">
              <a:solidFill>
                <a:schemeClr val="dk1"/>
              </a:solidFill>
              <a:latin typeface="Calibri"/>
              <a:ea typeface="Calibri"/>
              <a:cs typeface="Calibri"/>
              <a:sym typeface="Calibri"/>
            </a:endParaRPr>
          </a:p>
        </p:txBody>
      </p:sp>
      <p:sp>
        <p:nvSpPr>
          <p:cNvPr id="1528" name="Google Shape;1528;p7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533" name="Shape 1533"/>
        <p:cNvGrpSpPr/>
        <p:nvPr/>
      </p:nvGrpSpPr>
      <p:grpSpPr>
        <a:xfrm>
          <a:off x="0" y="0"/>
          <a:ext cx="0" cy="0"/>
          <a:chOff x="0" y="0"/>
          <a:chExt cx="0" cy="0"/>
        </a:xfrm>
      </p:grpSpPr>
      <p:sp>
        <p:nvSpPr>
          <p:cNvPr id="1534" name="Google Shape;1534;p7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FEATURED RESOURCE</a:t>
            </a:r>
            <a:endParaRPr b="0" i="0" sz="1200" u="none" cap="none" strike="noStrike">
              <a:solidFill>
                <a:schemeClr val="dk1"/>
              </a:solidFill>
              <a:latin typeface="Calibri"/>
              <a:ea typeface="Calibri"/>
              <a:cs typeface="Calibri"/>
              <a:sym typeface="Calibri"/>
            </a:endParaRPr>
          </a:p>
        </p:txBody>
      </p:sp>
      <p:sp>
        <p:nvSpPr>
          <p:cNvPr id="1535" name="Google Shape;1535;p7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Darkroom: A Free Dark Web Lab</a:t>
            </a:r>
            <a:endParaRPr b="0" i="0" sz="3200" u="none" cap="none" strike="noStrike">
              <a:solidFill>
                <a:schemeClr val="dk1"/>
              </a:solidFill>
              <a:latin typeface="Calibri"/>
              <a:ea typeface="Calibri"/>
              <a:cs typeface="Calibri"/>
              <a:sym typeface="Calibri"/>
            </a:endParaRPr>
          </a:p>
        </p:txBody>
      </p:sp>
      <p:sp>
        <p:nvSpPr>
          <p:cNvPr id="1536" name="Google Shape;1536;p76"/>
          <p:cNvSpPr txBox="1"/>
          <p:nvPr/>
        </p:nvSpPr>
        <p:spPr>
          <a:xfrm>
            <a:off x="812800" y="1879501"/>
            <a:ext cx="5019040" cy="54848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A simulated dark web investigation from </a:t>
            </a:r>
            <a:r>
              <a:rPr b="0" i="0" lang="en-US" sz="1600" u="sng" cap="none" strike="noStrike">
                <a:solidFill>
                  <a:srgbClr val="0F1B26"/>
                </a:solidFill>
                <a:latin typeface="Space Grotesk"/>
                <a:ea typeface="Space Grotesk"/>
                <a:cs typeface="Space Grotesk"/>
                <a:sym typeface="Space Grotesk"/>
                <a:hlinkClick r:id="rId3">
                  <a:extLst>
                    <a:ext uri="{A12FA001-AC4F-418D-AE19-62706E023703}">
                      <ahyp:hlinkClr val="tx"/>
                    </a:ext>
                  </a:extLst>
                </a:hlinkClick>
              </a:rPr>
              <a:t>Flare Academy</a:t>
            </a:r>
            <a:r>
              <a:rPr b="0" i="0" lang="en-US" sz="1600" u="none" cap="none" strike="noStrike">
                <a:solidFill>
                  <a:srgbClr val="0F1B26"/>
                </a:solidFill>
                <a:latin typeface="Space Grotesk"/>
                <a:ea typeface="Space Grotesk"/>
                <a:cs typeface="Space Grotesk"/>
                <a:sym typeface="Space Grotesk"/>
              </a:rPr>
              <a:t>, with no dark web required.</a:t>
            </a:r>
            <a:endParaRPr b="0" i="0" sz="1600" u="none" cap="none" strike="noStrike">
              <a:solidFill>
                <a:schemeClr val="dk1"/>
              </a:solidFill>
              <a:latin typeface="Calibri"/>
              <a:ea typeface="Calibri"/>
              <a:cs typeface="Calibri"/>
              <a:sym typeface="Calibri"/>
            </a:endParaRPr>
          </a:p>
        </p:txBody>
      </p:sp>
      <p:graphicFrame>
        <p:nvGraphicFramePr>
          <p:cNvPr id="1537" name="Google Shape;1537;p76"/>
          <p:cNvGraphicFramePr/>
          <p:nvPr/>
        </p:nvGraphicFramePr>
        <p:xfrm>
          <a:off x="812800" y="2580382"/>
          <a:ext cx="3000000" cy="3000000"/>
        </p:xfrm>
        <a:graphic>
          <a:graphicData uri="http://schemas.openxmlformats.org/drawingml/2006/table">
            <a:tbl>
              <a:tblPr>
                <a:noFill/>
                <a:tableStyleId>{52132169-1C29-4672-87D5-AC5C3417310D}</a:tableStyleId>
              </a:tblPr>
              <a:tblGrid>
                <a:gridCol w="1254725"/>
                <a:gridCol w="35712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Detail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Darkroom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Launched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August 2026</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course, community, and certification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Access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flare.io/darkroom</a:t>
                      </a:r>
                      <a:r>
                        <a:rPr lang="en-US" sz="1200" u="none" cap="none" strike="noStrike">
                          <a:solidFill>
                            <a:srgbClr val="3B4854"/>
                          </a:solidFill>
                          <a:latin typeface="IBM Plex Sans"/>
                          <a:ea typeface="IBM Plex Sans"/>
                          <a:cs typeface="IBM Plex Sans"/>
                          <a:sym typeface="IBM Plex Sans"/>
                        </a:rPr>
                        <a:t>, then the Flare Discord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Time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About 4 hours, self-paced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Finish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Certification, badge, and CPE credits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538" name="Google Shape;1538;p76"/>
          <p:cNvSpPr/>
          <p:nvPr/>
        </p:nvSpPr>
        <p:spPr>
          <a:xfrm>
            <a:off x="5943600" y="1879501"/>
            <a:ext cx="5435600" cy="2064841"/>
          </a:xfrm>
          <a:prstGeom prst="roundRect">
            <a:avLst>
              <a:gd fmla="val 369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9" name="Google Shape;1539;p76"/>
          <p:cNvSpPr txBox="1"/>
          <p:nvPr/>
        </p:nvSpPr>
        <p:spPr>
          <a:xfrm>
            <a:off x="6153150" y="2089051"/>
            <a:ext cx="52171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What you do in the lab</a:t>
            </a:r>
            <a:endParaRPr b="0" i="0" sz="1600" u="none" cap="none" strike="noStrike">
              <a:solidFill>
                <a:schemeClr val="dk1"/>
              </a:solidFill>
              <a:latin typeface="Calibri"/>
              <a:ea typeface="Calibri"/>
              <a:cs typeface="Calibri"/>
              <a:sym typeface="Calibri"/>
            </a:endParaRPr>
          </a:p>
        </p:txBody>
      </p:sp>
      <p:sp>
        <p:nvSpPr>
          <p:cNvPr id="1540" name="Google Shape;1540;p76"/>
          <p:cNvSpPr txBox="1"/>
          <p:nvPr/>
        </p:nvSpPr>
        <p:spPr>
          <a:xfrm>
            <a:off x="6153150" y="2409031"/>
            <a:ext cx="5217160" cy="1325761"/>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Investigate simulated forum threads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Analyze stealer logs and credential databases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Triage breaches in an alert console</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Trace cryptocurrency transactions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Examine ransomware operations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Negotiate with AI-simulated threat actors</a:t>
            </a:r>
            <a:endParaRPr b="0" i="0" sz="1200" u="none" cap="none" strike="noStrike">
              <a:solidFill>
                <a:schemeClr val="dk1"/>
              </a:solidFill>
              <a:latin typeface="Calibri"/>
              <a:ea typeface="Calibri"/>
              <a:cs typeface="Calibri"/>
              <a:sym typeface="Calibri"/>
            </a:endParaRPr>
          </a:p>
        </p:txBody>
      </p:sp>
      <p:sp>
        <p:nvSpPr>
          <p:cNvPr id="1541" name="Google Shape;1541;p76"/>
          <p:cNvSpPr/>
          <p:nvPr/>
        </p:nvSpPr>
        <p:spPr>
          <a:xfrm>
            <a:off x="5943600" y="4096742"/>
            <a:ext cx="5435600" cy="1168301"/>
          </a:xfrm>
          <a:prstGeom prst="roundRect">
            <a:avLst>
              <a:gd fmla="val 6522"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2" name="Google Shape;1542;p76"/>
          <p:cNvSpPr txBox="1"/>
          <p:nvPr/>
        </p:nvSpPr>
        <p:spPr>
          <a:xfrm>
            <a:off x="6146800" y="4299942"/>
            <a:ext cx="5230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sng" cap="none" strike="noStrike">
                <a:solidFill>
                  <a:srgbClr val="F3F1EA"/>
                </a:solidFill>
                <a:latin typeface="IBM Plex Sans"/>
                <a:ea typeface="IBM Plex Sans"/>
                <a:cs typeface="IBM Plex Sans"/>
                <a:sym typeface="IBM Plex Sans"/>
                <a:hlinkClick r:id="rId5">
                  <a:extLst>
                    <a:ext uri="{A12FA001-AC4F-418D-AE19-62706E023703}">
                      <ahyp:hlinkClr val="tx"/>
                    </a:ext>
                  </a:extLst>
                </a:hlinkClick>
              </a:rPr>
              <a:t>Flare Academy</a:t>
            </a:r>
            <a:r>
              <a:rPr b="1" i="0" lang="en-US" sz="1600" u="none" cap="none" strike="noStrike">
                <a:solidFill>
                  <a:srgbClr val="F3F1EA"/>
                </a:solidFill>
                <a:latin typeface="IBM Plex Sans"/>
                <a:ea typeface="IBM Plex Sans"/>
                <a:cs typeface="IBM Plex Sans"/>
                <a:sym typeface="IBM Plex Sans"/>
              </a:rPr>
              <a:t> (free)</a:t>
            </a:r>
            <a:endParaRPr b="0" i="0" sz="1600" u="none" cap="none" strike="noStrike">
              <a:solidFill>
                <a:schemeClr val="dk1"/>
              </a:solidFill>
              <a:latin typeface="Calibri"/>
              <a:ea typeface="Calibri"/>
              <a:cs typeface="Calibri"/>
              <a:sym typeface="Calibri"/>
            </a:endParaRPr>
          </a:p>
        </p:txBody>
      </p:sp>
      <p:sp>
        <p:nvSpPr>
          <p:cNvPr id="1543" name="Google Shape;1543;p76"/>
          <p:cNvSpPr txBox="1"/>
          <p:nvPr/>
        </p:nvSpPr>
        <p:spPr>
          <a:xfrm>
            <a:off x="6146800" y="4619923"/>
            <a:ext cx="523036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Expert-led training, 40+ hours of replays, research, and a Discord community with Flare's researchers.</a:t>
            </a:r>
            <a:endParaRPr b="0" i="0" sz="1200" u="none" cap="none" strike="noStrike">
              <a:solidFill>
                <a:schemeClr val="dk1"/>
              </a:solidFill>
              <a:latin typeface="Calibri"/>
              <a:ea typeface="Calibri"/>
              <a:cs typeface="Calibri"/>
              <a:sym typeface="Calibri"/>
            </a:endParaRPr>
          </a:p>
        </p:txBody>
      </p:sp>
      <p:sp>
        <p:nvSpPr>
          <p:cNvPr id="1544" name="Google Shape;1544;p7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549" name="Shape 1549"/>
        <p:cNvGrpSpPr/>
        <p:nvPr/>
      </p:nvGrpSpPr>
      <p:grpSpPr>
        <a:xfrm>
          <a:off x="0" y="0"/>
          <a:ext cx="0" cy="0"/>
          <a:chOff x="0" y="0"/>
          <a:chExt cx="0" cy="0"/>
        </a:xfrm>
      </p:grpSpPr>
      <p:sp>
        <p:nvSpPr>
          <p:cNvPr id="1550" name="Google Shape;1550;p7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551" name="Google Shape;1551;p7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Free and Paid Platforms</a:t>
            </a:r>
            <a:endParaRPr b="0" i="0" sz="3200" u="none" cap="none" strike="noStrike">
              <a:solidFill>
                <a:schemeClr val="dk1"/>
              </a:solidFill>
              <a:latin typeface="Calibri"/>
              <a:ea typeface="Calibri"/>
              <a:cs typeface="Calibri"/>
              <a:sym typeface="Calibri"/>
            </a:endParaRPr>
          </a:p>
        </p:txBody>
      </p:sp>
      <p:sp>
        <p:nvSpPr>
          <p:cNvPr id="1552" name="Google Shape;1552;p77"/>
          <p:cNvSpPr txBox="1"/>
          <p:nvPr/>
        </p:nvSpPr>
        <p:spPr>
          <a:xfrm>
            <a:off x="812800" y="1879501"/>
            <a:ext cx="57912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Free and freemium</a:t>
            </a:r>
            <a:endParaRPr b="0" i="0" sz="1600" u="none" cap="none" strike="noStrike">
              <a:solidFill>
                <a:schemeClr val="dk1"/>
              </a:solidFill>
              <a:latin typeface="Calibri"/>
              <a:ea typeface="Calibri"/>
              <a:cs typeface="Calibri"/>
              <a:sym typeface="Calibri"/>
            </a:endParaRPr>
          </a:p>
        </p:txBody>
      </p:sp>
      <p:graphicFrame>
        <p:nvGraphicFramePr>
          <p:cNvPr id="1553" name="Google Shape;1553;p77"/>
          <p:cNvGraphicFramePr/>
          <p:nvPr/>
        </p:nvGraphicFramePr>
        <p:xfrm>
          <a:off x="812800" y="2224881"/>
          <a:ext cx="3000000" cy="3000000"/>
        </p:xfrm>
        <a:graphic>
          <a:graphicData uri="http://schemas.openxmlformats.org/drawingml/2006/table">
            <a:tbl>
              <a:tblPr>
                <a:noFill/>
                <a:tableStyleId>{52132169-1C29-4672-87D5-AC5C3417310D}</a:tableStyleId>
              </a:tblPr>
              <a:tblGrid>
                <a:gridCol w="2788925"/>
                <a:gridCol w="30815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Tool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it's for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Hudson Rock</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hudsonrock.com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Stealer-log lookups; free monitoring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SOCRadar</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socradar.io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domain-level exposure scan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Have I Been Pwned</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haveibeenpwned.com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Breaches and stealer logs by email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Intelligence X</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intelx.io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Leaks, pastes, Tor and I2P; limited free tier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ransomware.live</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ransomlook.io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Track leak sites without visiting them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554" name="Google Shape;1554;p77"/>
          <p:cNvSpPr txBox="1"/>
          <p:nvPr/>
        </p:nvSpPr>
        <p:spPr>
          <a:xfrm>
            <a:off x="6705600" y="1879501"/>
            <a:ext cx="486054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Paid enterprise</a:t>
            </a:r>
            <a:endParaRPr b="0" i="0" sz="1600" u="none" cap="none" strike="noStrike">
              <a:solidFill>
                <a:schemeClr val="dk1"/>
              </a:solidFill>
              <a:latin typeface="Calibri"/>
              <a:ea typeface="Calibri"/>
              <a:cs typeface="Calibri"/>
              <a:sym typeface="Calibri"/>
            </a:endParaRPr>
          </a:p>
        </p:txBody>
      </p:sp>
      <p:sp>
        <p:nvSpPr>
          <p:cNvPr id="1555" name="Google Shape;1555;p77"/>
          <p:cNvSpPr/>
          <p:nvPr/>
        </p:nvSpPr>
        <p:spPr>
          <a:xfrm>
            <a:off x="6705600" y="2224881"/>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6" name="Google Shape;1556;p77"/>
          <p:cNvSpPr txBox="1"/>
          <p:nvPr/>
        </p:nvSpPr>
        <p:spPr>
          <a:xfrm>
            <a:off x="6705600" y="2224881"/>
            <a:ext cx="2298700"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Flare (free trial)</a:t>
            </a:r>
            <a:endParaRPr b="0" i="0" sz="1200" u="none" cap="none" strike="noStrike">
              <a:solidFill>
                <a:schemeClr val="dk1"/>
              </a:solidFill>
              <a:latin typeface="Calibri"/>
              <a:ea typeface="Calibri"/>
              <a:cs typeface="Calibri"/>
              <a:sym typeface="Calibri"/>
            </a:endParaRPr>
          </a:p>
        </p:txBody>
      </p:sp>
      <p:sp>
        <p:nvSpPr>
          <p:cNvPr id="1557" name="Google Shape;1557;p77"/>
          <p:cNvSpPr/>
          <p:nvPr/>
        </p:nvSpPr>
        <p:spPr>
          <a:xfrm>
            <a:off x="9080500" y="2224881"/>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8" name="Google Shape;1558;p77"/>
          <p:cNvSpPr txBox="1"/>
          <p:nvPr/>
        </p:nvSpPr>
        <p:spPr>
          <a:xfrm>
            <a:off x="9080500" y="2224881"/>
            <a:ext cx="2390648"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3">
                  <a:extLst>
                    <a:ext uri="{A12FA001-AC4F-418D-AE19-62706E023703}">
                      <ahyp:hlinkClr val="tx"/>
                    </a:ext>
                  </a:extLst>
                </a:hlinkClick>
              </a:rPr>
              <a:t>Recorded Future</a:t>
            </a:r>
            <a:endParaRPr b="0" i="0" sz="1200" u="none" cap="none" strike="noStrike">
              <a:solidFill>
                <a:schemeClr val="dk1"/>
              </a:solidFill>
              <a:latin typeface="Calibri"/>
              <a:ea typeface="Calibri"/>
              <a:cs typeface="Calibri"/>
              <a:sym typeface="Calibri"/>
            </a:endParaRPr>
          </a:p>
        </p:txBody>
      </p:sp>
      <p:sp>
        <p:nvSpPr>
          <p:cNvPr id="1559" name="Google Shape;1559;p77"/>
          <p:cNvSpPr/>
          <p:nvPr/>
        </p:nvSpPr>
        <p:spPr>
          <a:xfrm>
            <a:off x="6705600" y="267950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0" name="Google Shape;1560;p77"/>
          <p:cNvSpPr txBox="1"/>
          <p:nvPr/>
        </p:nvSpPr>
        <p:spPr>
          <a:xfrm>
            <a:off x="6705600" y="2679502"/>
            <a:ext cx="2298700"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4">
                  <a:extLst>
                    <a:ext uri="{A12FA001-AC4F-418D-AE19-62706E023703}">
                      <ahyp:hlinkClr val="tx"/>
                    </a:ext>
                  </a:extLst>
                </a:hlinkClick>
              </a:rPr>
              <a:t>Flashpoint</a:t>
            </a:r>
            <a:endParaRPr b="0" i="0" sz="1200" u="none" cap="none" strike="noStrike">
              <a:solidFill>
                <a:schemeClr val="dk1"/>
              </a:solidFill>
              <a:latin typeface="Calibri"/>
              <a:ea typeface="Calibri"/>
              <a:cs typeface="Calibri"/>
              <a:sym typeface="Calibri"/>
            </a:endParaRPr>
          </a:p>
        </p:txBody>
      </p:sp>
      <p:sp>
        <p:nvSpPr>
          <p:cNvPr id="1561" name="Google Shape;1561;p77"/>
          <p:cNvSpPr/>
          <p:nvPr/>
        </p:nvSpPr>
        <p:spPr>
          <a:xfrm>
            <a:off x="9080500" y="267950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2" name="Google Shape;1562;p77"/>
          <p:cNvSpPr txBox="1"/>
          <p:nvPr/>
        </p:nvSpPr>
        <p:spPr>
          <a:xfrm>
            <a:off x="9080500" y="2679502"/>
            <a:ext cx="2390648"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5">
                  <a:extLst>
                    <a:ext uri="{A12FA001-AC4F-418D-AE19-62706E023703}">
                      <ahyp:hlinkClr val="tx"/>
                    </a:ext>
                  </a:extLst>
                </a:hlinkClick>
              </a:rPr>
              <a:t>Intel 471</a:t>
            </a:r>
            <a:endParaRPr b="0" i="0" sz="1200" u="none" cap="none" strike="noStrike">
              <a:solidFill>
                <a:schemeClr val="dk1"/>
              </a:solidFill>
              <a:latin typeface="Calibri"/>
              <a:ea typeface="Calibri"/>
              <a:cs typeface="Calibri"/>
              <a:sym typeface="Calibri"/>
            </a:endParaRPr>
          </a:p>
        </p:txBody>
      </p:sp>
      <p:sp>
        <p:nvSpPr>
          <p:cNvPr id="1563" name="Google Shape;1563;p77"/>
          <p:cNvSpPr/>
          <p:nvPr/>
        </p:nvSpPr>
        <p:spPr>
          <a:xfrm>
            <a:off x="6705600" y="313412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4" name="Google Shape;1564;p77"/>
          <p:cNvSpPr txBox="1"/>
          <p:nvPr/>
        </p:nvSpPr>
        <p:spPr>
          <a:xfrm>
            <a:off x="6705600" y="3134122"/>
            <a:ext cx="2298700"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6">
                  <a:extLst>
                    <a:ext uri="{A12FA001-AC4F-418D-AE19-62706E023703}">
                      <ahyp:hlinkClr val="tx"/>
                    </a:ext>
                  </a:extLst>
                </a:hlinkClick>
              </a:rPr>
              <a:t>KELA</a:t>
            </a:r>
            <a:endParaRPr b="0" i="0" sz="1200" u="none" cap="none" strike="noStrike">
              <a:solidFill>
                <a:schemeClr val="dk1"/>
              </a:solidFill>
              <a:latin typeface="Calibri"/>
              <a:ea typeface="Calibri"/>
              <a:cs typeface="Calibri"/>
              <a:sym typeface="Calibri"/>
            </a:endParaRPr>
          </a:p>
        </p:txBody>
      </p:sp>
      <p:sp>
        <p:nvSpPr>
          <p:cNvPr id="1565" name="Google Shape;1565;p77"/>
          <p:cNvSpPr/>
          <p:nvPr/>
        </p:nvSpPr>
        <p:spPr>
          <a:xfrm>
            <a:off x="9080500" y="313412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6" name="Google Shape;1566;p77"/>
          <p:cNvSpPr txBox="1"/>
          <p:nvPr/>
        </p:nvSpPr>
        <p:spPr>
          <a:xfrm>
            <a:off x="9080500" y="3134122"/>
            <a:ext cx="2390648"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7">
                  <a:extLst>
                    <a:ext uri="{A12FA001-AC4F-418D-AE19-62706E023703}">
                      <ahyp:hlinkClr val="tx"/>
                    </a:ext>
                  </a:extLst>
                </a:hlinkClick>
              </a:rPr>
              <a:t>DarkOwl</a:t>
            </a:r>
            <a:r>
              <a:rPr b="0" i="0" lang="en-US" sz="1200" u="none" cap="none" strike="noStrike">
                <a:solidFill>
                  <a:srgbClr val="0F1B26"/>
                </a:solidFill>
                <a:latin typeface="IBM Plex Sans"/>
                <a:ea typeface="IBM Plex Sans"/>
                <a:cs typeface="IBM Plex Sans"/>
                <a:sym typeface="IBM Plex Sans"/>
              </a:rPr>
              <a:t> Vision</a:t>
            </a:r>
            <a:endParaRPr b="0" i="0" sz="1200" u="none" cap="none" strike="noStrike">
              <a:solidFill>
                <a:schemeClr val="dk1"/>
              </a:solidFill>
              <a:latin typeface="Calibri"/>
              <a:ea typeface="Calibri"/>
              <a:cs typeface="Calibri"/>
              <a:sym typeface="Calibri"/>
            </a:endParaRPr>
          </a:p>
        </p:txBody>
      </p:sp>
      <p:sp>
        <p:nvSpPr>
          <p:cNvPr id="1567" name="Google Shape;1567;p77"/>
          <p:cNvSpPr/>
          <p:nvPr/>
        </p:nvSpPr>
        <p:spPr>
          <a:xfrm>
            <a:off x="6705600" y="358874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8" name="Google Shape;1568;p77"/>
          <p:cNvSpPr txBox="1"/>
          <p:nvPr/>
        </p:nvSpPr>
        <p:spPr>
          <a:xfrm>
            <a:off x="6705600" y="3588742"/>
            <a:ext cx="2298700"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8">
                  <a:extLst>
                    <a:ext uri="{A12FA001-AC4F-418D-AE19-62706E023703}">
                      <ahyp:hlinkClr val="tx"/>
                    </a:ext>
                  </a:extLst>
                </a:hlinkClick>
              </a:rPr>
              <a:t>Cybersixgill</a:t>
            </a:r>
            <a:r>
              <a:rPr b="0" i="0" lang="en-US" sz="1200" u="none" cap="none" strike="noStrike">
                <a:solidFill>
                  <a:srgbClr val="0F1B26"/>
                </a:solidFill>
                <a:latin typeface="IBM Plex Sans"/>
                <a:ea typeface="IBM Plex Sans"/>
                <a:cs typeface="IBM Plex Sans"/>
                <a:sym typeface="IBM Plex Sans"/>
              </a:rPr>
              <a:t> (Bitsight)</a:t>
            </a:r>
            <a:endParaRPr b="0" i="0" sz="1200" u="none" cap="none" strike="noStrike">
              <a:solidFill>
                <a:schemeClr val="dk1"/>
              </a:solidFill>
              <a:latin typeface="Calibri"/>
              <a:ea typeface="Calibri"/>
              <a:cs typeface="Calibri"/>
              <a:sym typeface="Calibri"/>
            </a:endParaRPr>
          </a:p>
        </p:txBody>
      </p:sp>
      <p:sp>
        <p:nvSpPr>
          <p:cNvPr id="1569" name="Google Shape;1569;p77"/>
          <p:cNvSpPr/>
          <p:nvPr/>
        </p:nvSpPr>
        <p:spPr>
          <a:xfrm>
            <a:off x="9080500" y="3588742"/>
            <a:ext cx="2298700" cy="378420"/>
          </a:xfrm>
          <a:prstGeom prst="roundRect">
            <a:avLst>
              <a:gd fmla="val 1342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0" name="Google Shape;1570;p77"/>
          <p:cNvSpPr txBox="1"/>
          <p:nvPr/>
        </p:nvSpPr>
        <p:spPr>
          <a:xfrm>
            <a:off x="9080500" y="3588742"/>
            <a:ext cx="2390648" cy="378420"/>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19">
                  <a:extLst>
                    <a:ext uri="{A12FA001-AC4F-418D-AE19-62706E023703}">
                      <ahyp:hlinkClr val="tx"/>
                    </a:ext>
                  </a:extLst>
                </a:hlinkClick>
              </a:rPr>
              <a:t>ZeroFox</a:t>
            </a:r>
            <a:endParaRPr b="0" i="0" sz="1200" u="none" cap="none" strike="noStrike">
              <a:solidFill>
                <a:schemeClr val="dk1"/>
              </a:solidFill>
              <a:latin typeface="Calibri"/>
              <a:ea typeface="Calibri"/>
              <a:cs typeface="Calibri"/>
              <a:sym typeface="Calibri"/>
            </a:endParaRPr>
          </a:p>
        </p:txBody>
      </p:sp>
      <p:sp>
        <p:nvSpPr>
          <p:cNvPr id="1571" name="Google Shape;1571;p77"/>
          <p:cNvSpPr/>
          <p:nvPr/>
        </p:nvSpPr>
        <p:spPr>
          <a:xfrm>
            <a:off x="6705600" y="4043363"/>
            <a:ext cx="2298700" cy="591741"/>
          </a:xfrm>
          <a:prstGeom prst="roundRect">
            <a:avLst>
              <a:gd fmla="val 85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2" name="Google Shape;1572;p77"/>
          <p:cNvSpPr txBox="1"/>
          <p:nvPr/>
        </p:nvSpPr>
        <p:spPr>
          <a:xfrm>
            <a:off x="6705600" y="4043363"/>
            <a:ext cx="2298700" cy="591741"/>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none" cap="none" strike="noStrike">
                <a:solidFill>
                  <a:srgbClr val="0F1B26"/>
                </a:solidFill>
                <a:latin typeface="IBM Plex Sans"/>
                <a:ea typeface="IBM Plex Sans"/>
                <a:cs typeface="IBM Plex Sans"/>
                <a:sym typeface="IBM Plex Sans"/>
              </a:rPr>
              <a:t>CrowdStrike Falcon Intelligence Recon</a:t>
            </a:r>
            <a:endParaRPr b="0" i="0" sz="1200" u="none" cap="none" strike="noStrike">
              <a:solidFill>
                <a:schemeClr val="dk1"/>
              </a:solidFill>
              <a:latin typeface="Calibri"/>
              <a:ea typeface="Calibri"/>
              <a:cs typeface="Calibri"/>
              <a:sym typeface="Calibri"/>
            </a:endParaRPr>
          </a:p>
        </p:txBody>
      </p:sp>
      <p:sp>
        <p:nvSpPr>
          <p:cNvPr id="1573" name="Google Shape;1573;p77"/>
          <p:cNvSpPr/>
          <p:nvPr/>
        </p:nvSpPr>
        <p:spPr>
          <a:xfrm>
            <a:off x="9080500" y="4043363"/>
            <a:ext cx="2298700" cy="591741"/>
          </a:xfrm>
          <a:prstGeom prst="roundRect">
            <a:avLst>
              <a:gd fmla="val 858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4" name="Google Shape;1574;p77"/>
          <p:cNvSpPr txBox="1"/>
          <p:nvPr/>
        </p:nvSpPr>
        <p:spPr>
          <a:xfrm>
            <a:off x="9080500" y="4043363"/>
            <a:ext cx="2390648" cy="591741"/>
          </a:xfrm>
          <a:prstGeom prst="rect">
            <a:avLst/>
          </a:prstGeom>
          <a:noFill/>
          <a:ln>
            <a:noFill/>
          </a:ln>
        </p:spPr>
        <p:txBody>
          <a:bodyPr anchorCtr="0" anchor="t" bIns="76200" lIns="127000" spcFirstLastPara="1" rIns="127000" wrap="square" tIns="76200">
            <a:noAutofit/>
          </a:bodyPr>
          <a:lstStyle/>
          <a:p>
            <a:pPr indent="0" lvl="0" marL="0" marR="0" rtl="0" algn="l">
              <a:lnSpc>
                <a:spcPct val="140000"/>
              </a:lnSpc>
              <a:spcBef>
                <a:spcPts val="0"/>
              </a:spcBef>
              <a:spcAft>
                <a:spcPts val="0"/>
              </a:spcAft>
              <a:buClr>
                <a:srgbClr val="0F1B26"/>
              </a:buClr>
              <a:buSzPts val="1200"/>
              <a:buFont typeface="IBM Plex Sans"/>
              <a:buNone/>
            </a:pPr>
            <a:r>
              <a:rPr b="0" i="0" lang="en-US" sz="1200" u="sng" cap="none" strike="noStrike">
                <a:solidFill>
                  <a:srgbClr val="0F1B26"/>
                </a:solidFill>
                <a:latin typeface="IBM Plex Sans"/>
                <a:ea typeface="IBM Plex Sans"/>
                <a:cs typeface="IBM Plex Sans"/>
                <a:sym typeface="IBM Plex Sans"/>
                <a:hlinkClick r:id="rId20">
                  <a:extLst>
                    <a:ext uri="{A12FA001-AC4F-418D-AE19-62706E023703}">
                      <ahyp:hlinkClr val="tx"/>
                    </a:ext>
                  </a:extLst>
                </a:hlinkClick>
              </a:rPr>
              <a:t>SpyCloud</a:t>
            </a:r>
            <a:endParaRPr b="0" i="0" sz="1200" u="none" cap="none" strike="noStrike">
              <a:solidFill>
                <a:schemeClr val="dk1"/>
              </a:solidFill>
              <a:latin typeface="Calibri"/>
              <a:ea typeface="Calibri"/>
              <a:cs typeface="Calibri"/>
              <a:sym typeface="Calibri"/>
            </a:endParaRPr>
          </a:p>
        </p:txBody>
      </p:sp>
      <p:sp>
        <p:nvSpPr>
          <p:cNvPr id="1575" name="Google Shape;1575;p77"/>
          <p:cNvSpPr txBox="1"/>
          <p:nvPr/>
        </p:nvSpPr>
        <p:spPr>
          <a:xfrm>
            <a:off x="6705600" y="4736703"/>
            <a:ext cx="4860544"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Compare coverage, history, freshness, context, integrations, collection ethics, and cost.</a:t>
            </a:r>
            <a:endParaRPr b="0" i="0" sz="1200" u="none" cap="none" strike="noStrike">
              <a:solidFill>
                <a:schemeClr val="dk1"/>
              </a:solidFill>
              <a:latin typeface="Calibri"/>
              <a:ea typeface="Calibri"/>
              <a:cs typeface="Calibri"/>
              <a:sym typeface="Calibri"/>
            </a:endParaRPr>
          </a:p>
        </p:txBody>
      </p:sp>
      <p:sp>
        <p:nvSpPr>
          <p:cNvPr id="1576" name="Google Shape;1576;p7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581" name="Shape 1581"/>
        <p:cNvGrpSpPr/>
        <p:nvPr/>
      </p:nvGrpSpPr>
      <p:grpSpPr>
        <a:xfrm>
          <a:off x="0" y="0"/>
          <a:ext cx="0" cy="0"/>
          <a:chOff x="0" y="0"/>
          <a:chExt cx="0" cy="0"/>
        </a:xfrm>
      </p:grpSpPr>
      <p:sp>
        <p:nvSpPr>
          <p:cNvPr id="1582" name="Google Shape;1582;p7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583" name="Google Shape;1583;p7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Safe Research Practices</a:t>
            </a:r>
            <a:endParaRPr b="0" i="0" sz="3200" u="none" cap="none" strike="noStrike">
              <a:solidFill>
                <a:schemeClr val="dk1"/>
              </a:solidFill>
              <a:latin typeface="Calibri"/>
              <a:ea typeface="Calibri"/>
              <a:cs typeface="Calibri"/>
              <a:sym typeface="Calibri"/>
            </a:endParaRPr>
          </a:p>
        </p:txBody>
      </p:sp>
      <p:sp>
        <p:nvSpPr>
          <p:cNvPr id="1584" name="Google Shape;1584;p78"/>
          <p:cNvSpPr/>
          <p:nvPr/>
        </p:nvSpPr>
        <p:spPr>
          <a:xfrm>
            <a:off x="812800" y="1879501"/>
            <a:ext cx="3386634" cy="2354362"/>
          </a:xfrm>
          <a:prstGeom prst="roundRect">
            <a:avLst>
              <a:gd fmla="val 32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5" name="Google Shape;1585;p78"/>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FIRST</a:t>
            </a:r>
            <a:endParaRPr b="0" i="0" sz="1200" u="none" cap="none" strike="noStrike">
              <a:solidFill>
                <a:schemeClr val="dk1"/>
              </a:solidFill>
              <a:latin typeface="Calibri"/>
              <a:ea typeface="Calibri"/>
              <a:cs typeface="Calibri"/>
              <a:sym typeface="Calibri"/>
            </a:endParaRPr>
          </a:p>
        </p:txBody>
      </p:sp>
      <p:sp>
        <p:nvSpPr>
          <p:cNvPr id="1586" name="Google Shape;1586;p78"/>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Authorization</a:t>
            </a:r>
            <a:endParaRPr b="0" i="0" sz="1600" u="none" cap="none" strike="noStrike">
              <a:solidFill>
                <a:schemeClr val="dk1"/>
              </a:solidFill>
              <a:latin typeface="Calibri"/>
              <a:ea typeface="Calibri"/>
              <a:cs typeface="Calibri"/>
              <a:sym typeface="Calibri"/>
            </a:endParaRPr>
          </a:p>
        </p:txBody>
      </p:sp>
      <p:sp>
        <p:nvSpPr>
          <p:cNvPr id="1587" name="Google Shape;1587;p78"/>
          <p:cNvSpPr txBox="1"/>
          <p:nvPr/>
        </p:nvSpPr>
        <p:spPr>
          <a:xfrm>
            <a:off x="1022350" y="2698552"/>
            <a:ext cx="3086235" cy="883841"/>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Written scope, allowed actions, data handling, and escalation contacts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Legal counsel reviews the plan</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Passive viewing only, unless approved</a:t>
            </a:r>
            <a:endParaRPr b="0" i="0" sz="1200" u="none" cap="none" strike="noStrike">
              <a:solidFill>
                <a:schemeClr val="dk1"/>
              </a:solidFill>
              <a:latin typeface="Calibri"/>
              <a:ea typeface="Calibri"/>
              <a:cs typeface="Calibri"/>
              <a:sym typeface="Calibri"/>
            </a:endParaRPr>
          </a:p>
        </p:txBody>
      </p:sp>
      <p:sp>
        <p:nvSpPr>
          <p:cNvPr id="1588" name="Google Shape;1588;p78"/>
          <p:cNvSpPr/>
          <p:nvPr/>
        </p:nvSpPr>
        <p:spPr>
          <a:xfrm>
            <a:off x="4402634" y="1879501"/>
            <a:ext cx="3386733" cy="2354362"/>
          </a:xfrm>
          <a:prstGeom prst="roundRect">
            <a:avLst>
              <a:gd fmla="val 32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9" name="Google Shape;1589;p78"/>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ISOLATE</a:t>
            </a:r>
            <a:endParaRPr b="0" i="0" sz="1200" u="none" cap="none" strike="noStrike">
              <a:solidFill>
                <a:schemeClr val="dk1"/>
              </a:solidFill>
              <a:latin typeface="Calibri"/>
              <a:ea typeface="Calibri"/>
              <a:cs typeface="Calibri"/>
              <a:sym typeface="Calibri"/>
            </a:endParaRPr>
          </a:p>
        </p:txBody>
      </p:sp>
      <p:sp>
        <p:nvSpPr>
          <p:cNvPr id="1590" name="Google Shape;1590;p78"/>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Environment</a:t>
            </a:r>
            <a:endParaRPr b="0" i="0" sz="1600" u="none" cap="none" strike="noStrike">
              <a:solidFill>
                <a:schemeClr val="dk1"/>
              </a:solidFill>
              <a:latin typeface="Calibri"/>
              <a:ea typeface="Calibri"/>
              <a:cs typeface="Calibri"/>
              <a:sym typeface="Calibri"/>
            </a:endParaRPr>
          </a:p>
        </p:txBody>
      </p:sp>
      <p:sp>
        <p:nvSpPr>
          <p:cNvPr id="1591" name="Google Shape;1591;p78"/>
          <p:cNvSpPr txBox="1"/>
          <p:nvPr/>
        </p:nvSpPr>
        <p:spPr>
          <a:xfrm>
            <a:off x="4612184" y="2698552"/>
            <a:ext cx="3086338" cy="1104801"/>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3B4854"/>
              </a:buClr>
              <a:buSzPts val="1200"/>
              <a:buFont typeface="IBM Plex Sans"/>
              <a:buChar char="•"/>
            </a:pP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Whonix</a:t>
            </a:r>
            <a:r>
              <a:rPr b="0" i="0" lang="en-US" sz="1200" u="none" cap="none" strike="noStrike">
                <a:solidFill>
                  <a:srgbClr val="3B4854"/>
                </a:solidFill>
                <a:latin typeface="IBM Plex Sans"/>
                <a:ea typeface="IBM Plex Sans"/>
                <a:cs typeface="IBM Plex Sans"/>
                <a:sym typeface="IBM Plex Sans"/>
              </a:rPr>
              <a:t>: Gateway and Workstation VMs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Tails</a:t>
            </a:r>
            <a:r>
              <a:rPr b="0" i="0" lang="en-US" sz="1200" u="none" cap="none" strike="noStrike">
                <a:solidFill>
                  <a:srgbClr val="3B4854"/>
                </a:solidFill>
                <a:latin typeface="IBM Plex Sans"/>
                <a:ea typeface="IBM Plex Sans"/>
                <a:cs typeface="IBM Plex Sans"/>
                <a:sym typeface="IBM Plex Sans"/>
              </a:rPr>
              <a:t>: amnesic USB system, now part of the Tor Project</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Tor Browser</a:t>
            </a:r>
            <a:r>
              <a:rPr b="0" i="0" lang="en-US" sz="1200" u="none" cap="none" strike="noStrike">
                <a:solidFill>
                  <a:srgbClr val="3B4854"/>
                </a:solidFill>
                <a:latin typeface="IBM Plex Sans"/>
                <a:ea typeface="IBM Plex Sans"/>
                <a:cs typeface="IBM Plex Sans"/>
                <a:sym typeface="IBM Plex Sans"/>
              </a:rPr>
              <a:t> on Safest: JavaScript off everywhere</a:t>
            </a:r>
            <a:endParaRPr b="0" i="0" sz="1200" u="none" cap="none" strike="noStrike">
              <a:solidFill>
                <a:schemeClr val="dk1"/>
              </a:solidFill>
              <a:latin typeface="Calibri"/>
              <a:ea typeface="Calibri"/>
              <a:cs typeface="Calibri"/>
              <a:sym typeface="Calibri"/>
            </a:endParaRPr>
          </a:p>
        </p:txBody>
      </p:sp>
      <p:sp>
        <p:nvSpPr>
          <p:cNvPr id="1592" name="Google Shape;1592;p78"/>
          <p:cNvSpPr/>
          <p:nvPr/>
        </p:nvSpPr>
        <p:spPr>
          <a:xfrm>
            <a:off x="7992566" y="1879501"/>
            <a:ext cx="3386634" cy="2354362"/>
          </a:xfrm>
          <a:prstGeom prst="roundRect">
            <a:avLst>
              <a:gd fmla="val 323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3" name="Google Shape;1593;p78"/>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TEMP</a:t>
            </a:r>
            <a:endParaRPr b="0" i="0" sz="1200" u="none" cap="none" strike="noStrike">
              <a:solidFill>
                <a:schemeClr val="dk1"/>
              </a:solidFill>
              <a:latin typeface="Calibri"/>
              <a:ea typeface="Calibri"/>
              <a:cs typeface="Calibri"/>
              <a:sym typeface="Calibri"/>
            </a:endParaRPr>
          </a:p>
        </p:txBody>
      </p:sp>
      <p:sp>
        <p:nvSpPr>
          <p:cNvPr id="1594" name="Google Shape;1594;p78"/>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Only with written sign-off</a:t>
            </a:r>
            <a:endParaRPr b="0" i="0" sz="1600" u="none" cap="none" strike="noStrike">
              <a:solidFill>
                <a:schemeClr val="dk1"/>
              </a:solidFill>
              <a:latin typeface="Calibri"/>
              <a:ea typeface="Calibri"/>
              <a:cs typeface="Calibri"/>
              <a:sym typeface="Calibri"/>
            </a:endParaRPr>
          </a:p>
        </p:txBody>
      </p:sp>
      <p:sp>
        <p:nvSpPr>
          <p:cNvPr id="1595" name="Google Shape;1595;p78"/>
          <p:cNvSpPr txBox="1"/>
          <p:nvPr/>
        </p:nvSpPr>
        <p:spPr>
          <a:xfrm>
            <a:off x="8202116" y="2698552"/>
            <a:ext cx="3086235" cy="1325761"/>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Download files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Buy anything</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Engage threat actors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Use your real identity</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Log in with stolen credentials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Store plaintext passwords</a:t>
            </a:r>
            <a:endParaRPr b="0" i="0" sz="1200" u="none" cap="none" strike="noStrike">
              <a:solidFill>
                <a:schemeClr val="dk1"/>
              </a:solidFill>
              <a:latin typeface="Calibri"/>
              <a:ea typeface="Calibri"/>
              <a:cs typeface="Calibri"/>
              <a:sym typeface="Calibri"/>
            </a:endParaRPr>
          </a:p>
        </p:txBody>
      </p:sp>
      <p:sp>
        <p:nvSpPr>
          <p:cNvPr id="1596" name="Google Shape;1596;p78"/>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97" name="Google Shape;1597;p78"/>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In this class: intelligence platforms, the Darkroom lab, and instructor-led onion demos only — none of the TEMP column, ever.</a:t>
            </a:r>
            <a:endParaRPr b="0" i="0" sz="1200" u="none" cap="none" strike="noStrike">
              <a:solidFill>
                <a:schemeClr val="dk1"/>
              </a:solidFill>
              <a:latin typeface="Calibri"/>
              <a:ea typeface="Calibri"/>
              <a:cs typeface="Calibri"/>
              <a:sym typeface="Calibri"/>
            </a:endParaRPr>
          </a:p>
        </p:txBody>
      </p:sp>
      <p:sp>
        <p:nvSpPr>
          <p:cNvPr id="1598" name="Google Shape;1598;p7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603" name="Shape 1603"/>
        <p:cNvGrpSpPr/>
        <p:nvPr/>
      </p:nvGrpSpPr>
      <p:grpSpPr>
        <a:xfrm>
          <a:off x="0" y="0"/>
          <a:ext cx="0" cy="0"/>
          <a:chOff x="0" y="0"/>
          <a:chExt cx="0" cy="0"/>
        </a:xfrm>
      </p:grpSpPr>
      <p:sp>
        <p:nvSpPr>
          <p:cNvPr id="1604" name="Google Shape;1604;p7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6 · DARK WEB &amp; THREAT INTEL</a:t>
            </a:r>
            <a:endParaRPr b="0" i="0" sz="1200" u="none" cap="none" strike="noStrike">
              <a:solidFill>
                <a:schemeClr val="dk1"/>
              </a:solidFill>
              <a:latin typeface="Calibri"/>
              <a:ea typeface="Calibri"/>
              <a:cs typeface="Calibri"/>
              <a:sym typeface="Calibri"/>
            </a:endParaRPr>
          </a:p>
        </p:txBody>
      </p:sp>
      <p:sp>
        <p:nvSpPr>
          <p:cNvPr id="1605" name="Google Shape;1605;p7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If You Encounter Illegal Content</a:t>
            </a:r>
            <a:endParaRPr b="0" i="0" sz="3200" u="none" cap="none" strike="noStrike">
              <a:solidFill>
                <a:schemeClr val="dk1"/>
              </a:solidFill>
              <a:latin typeface="Calibri"/>
              <a:ea typeface="Calibri"/>
              <a:cs typeface="Calibri"/>
              <a:sym typeface="Calibri"/>
            </a:endParaRPr>
          </a:p>
        </p:txBody>
      </p:sp>
      <p:sp>
        <p:nvSpPr>
          <p:cNvPr id="1606" name="Google Shape;1606;p79"/>
          <p:cNvSpPr/>
          <p:nvPr/>
        </p:nvSpPr>
        <p:spPr>
          <a:xfrm>
            <a:off x="812800" y="1879501"/>
            <a:ext cx="5187950" cy="3962499"/>
          </a:xfrm>
          <a:prstGeom prst="roundRect">
            <a:avLst>
              <a:gd fmla="val 19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7" name="Google Shape;1607;p79"/>
          <p:cNvSpPr txBox="1"/>
          <p:nvPr/>
        </p:nvSpPr>
        <p:spPr>
          <a:xfrm>
            <a:off x="1022350" y="2089051"/>
            <a:ext cx="49596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Child sexual abuse material</a:t>
            </a:r>
            <a:endParaRPr b="0" i="0" sz="1600" u="none" cap="none" strike="noStrike">
              <a:solidFill>
                <a:schemeClr val="dk1"/>
              </a:solidFill>
              <a:latin typeface="Calibri"/>
              <a:ea typeface="Calibri"/>
              <a:cs typeface="Calibri"/>
              <a:sym typeface="Calibri"/>
            </a:endParaRPr>
          </a:p>
        </p:txBody>
      </p:sp>
      <p:sp>
        <p:nvSpPr>
          <p:cNvPr id="1608" name="Google Shape;1608;p79"/>
          <p:cNvSpPr txBox="1"/>
          <p:nvPr/>
        </p:nvSpPr>
        <p:spPr>
          <a:xfrm>
            <a:off x="1022350" y="2459831"/>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609" name="Google Shape;1609;p79"/>
          <p:cNvSpPr txBox="1"/>
          <p:nvPr/>
        </p:nvSpPr>
        <p:spPr>
          <a:xfrm>
            <a:off x="1327150" y="2459831"/>
            <a:ext cx="2727452"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Stop immediately</a:t>
            </a:r>
            <a:r>
              <a:rPr b="0" i="0" lang="en-US" sz="1200" u="none" cap="none" strike="noStrike">
                <a:solidFill>
                  <a:srgbClr val="3B4854"/>
                </a:solidFill>
                <a:latin typeface="IBM Plex Sans"/>
                <a:ea typeface="IBM Plex Sans"/>
                <a:cs typeface="IBM Plex Sans"/>
                <a:sym typeface="IBM Plex Sans"/>
              </a:rPr>
              <a:t> and close the page.</a:t>
            </a:r>
            <a:endParaRPr b="0" i="0" sz="1200" u="none" cap="none" strike="noStrike">
              <a:solidFill>
                <a:schemeClr val="dk1"/>
              </a:solidFill>
              <a:latin typeface="Calibri"/>
              <a:ea typeface="Calibri"/>
              <a:cs typeface="Calibri"/>
              <a:sym typeface="Calibri"/>
            </a:endParaRPr>
          </a:p>
        </p:txBody>
      </p:sp>
      <p:sp>
        <p:nvSpPr>
          <p:cNvPr id="1610" name="Google Shape;1610;p79"/>
          <p:cNvSpPr txBox="1"/>
          <p:nvPr/>
        </p:nvSpPr>
        <p:spPr>
          <a:xfrm>
            <a:off x="1022350" y="2807791"/>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611" name="Google Shape;1611;p79"/>
          <p:cNvSpPr txBox="1"/>
          <p:nvPr/>
        </p:nvSpPr>
        <p:spPr>
          <a:xfrm>
            <a:off x="1327150" y="2807791"/>
            <a:ext cx="42661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Don't</a:t>
            </a:r>
            <a:r>
              <a:rPr b="0" i="0" lang="en-US" sz="1200" u="none" cap="none" strike="noStrike">
                <a:solidFill>
                  <a:srgbClr val="3B4854"/>
                </a:solidFill>
                <a:latin typeface="IBM Plex Sans"/>
                <a:ea typeface="IBM Plex Sans"/>
                <a:cs typeface="IBM Plex Sans"/>
                <a:sym typeface="IBM Plex Sans"/>
              </a:rPr>
              <a:t> screenshot, save, copy, forward, or show it to anyone.</a:t>
            </a:r>
            <a:endParaRPr b="0" i="0" sz="1200" u="none" cap="none" strike="noStrike">
              <a:solidFill>
                <a:schemeClr val="dk1"/>
              </a:solidFill>
              <a:latin typeface="Calibri"/>
              <a:ea typeface="Calibri"/>
              <a:cs typeface="Calibri"/>
              <a:sym typeface="Calibri"/>
            </a:endParaRPr>
          </a:p>
        </p:txBody>
      </p:sp>
      <p:sp>
        <p:nvSpPr>
          <p:cNvPr id="1612" name="Google Shape;1612;p79"/>
          <p:cNvSpPr txBox="1"/>
          <p:nvPr/>
        </p:nvSpPr>
        <p:spPr>
          <a:xfrm>
            <a:off x="1022350" y="315575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613" name="Google Shape;1613;p79"/>
          <p:cNvSpPr txBox="1"/>
          <p:nvPr/>
        </p:nvSpPr>
        <p:spPr>
          <a:xfrm>
            <a:off x="1327150" y="3155752"/>
            <a:ext cx="464261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Report it</a:t>
            </a:r>
            <a:r>
              <a:rPr b="0" i="0" lang="en-US" sz="1200" u="none" cap="none" strike="noStrike">
                <a:solidFill>
                  <a:srgbClr val="3B4854"/>
                </a:solidFill>
                <a:latin typeface="IBM Plex Sans"/>
                <a:ea typeface="IBM Plex Sans"/>
                <a:cs typeface="IBM Plex Sans"/>
                <a:sym typeface="IBM Plex Sans"/>
              </a:rPr>
              <a:t> to the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NCMEC CyberTipline</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report.cybertip.org</a:t>
            </a:r>
            <a:r>
              <a:rPr b="0" i="0" lang="en-US" sz="1200" u="none" cap="none" strike="noStrike">
                <a:solidFill>
                  <a:srgbClr val="3B4854"/>
                </a:solidFill>
                <a:latin typeface="IBM Plex Sans"/>
                <a:ea typeface="IBM Plex Sans"/>
                <a:cs typeface="IBM Plex Sans"/>
                <a:sym typeface="IBM Plex Sans"/>
              </a:rPr>
              <a:t> or 1-800-843-5678, available 24/7.</a:t>
            </a:r>
            <a:endParaRPr b="0" i="0" sz="1200" u="none" cap="none" strike="noStrike">
              <a:solidFill>
                <a:schemeClr val="dk1"/>
              </a:solidFill>
              <a:latin typeface="Calibri"/>
              <a:ea typeface="Calibri"/>
              <a:cs typeface="Calibri"/>
              <a:sym typeface="Calibri"/>
            </a:endParaRPr>
          </a:p>
        </p:txBody>
      </p:sp>
      <p:sp>
        <p:nvSpPr>
          <p:cNvPr id="1614" name="Google Shape;1614;p79"/>
          <p:cNvSpPr txBox="1"/>
          <p:nvPr/>
        </p:nvSpPr>
        <p:spPr>
          <a:xfrm>
            <a:off x="1022350" y="3724672"/>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615" name="Google Shape;1615;p79"/>
          <p:cNvSpPr txBox="1"/>
          <p:nvPr/>
        </p:nvSpPr>
        <p:spPr>
          <a:xfrm>
            <a:off x="1327150" y="3724672"/>
            <a:ext cx="464261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Tell</a:t>
            </a:r>
            <a:r>
              <a:rPr b="0" i="0" lang="en-US" sz="1200" u="none" cap="none" strike="noStrike">
                <a:solidFill>
                  <a:srgbClr val="3B4854"/>
                </a:solidFill>
                <a:latin typeface="IBM Plex Sans"/>
                <a:ea typeface="IBM Plex Sans"/>
                <a:cs typeface="IBM Plex Sans"/>
                <a:sym typeface="IBM Plex Sans"/>
              </a:rPr>
              <a:t> your instructor</a:t>
            </a:r>
            <a:r>
              <a:rPr lang="en-US" sz="1200">
                <a:solidFill>
                  <a:srgbClr val="3B4854"/>
                </a:solidFill>
                <a:latin typeface="IBM Plex Sans"/>
                <a:ea typeface="IBM Plex Sans"/>
                <a:cs typeface="IBM Plex Sans"/>
                <a:sym typeface="IBM Plex Sans"/>
              </a:rPr>
              <a:t>/</a:t>
            </a:r>
            <a:r>
              <a:rPr b="0" i="0" lang="en-US" sz="1200" u="none" cap="none" strike="noStrike">
                <a:solidFill>
                  <a:srgbClr val="3B4854"/>
                </a:solidFill>
                <a:latin typeface="IBM Plex Sans"/>
                <a:ea typeface="IBM Plex Sans"/>
                <a:cs typeface="IBM Plex Sans"/>
                <a:sym typeface="IBM Plex Sans"/>
              </a:rPr>
              <a:t> supervisor </a:t>
            </a:r>
            <a:r>
              <a:rPr lang="en-US" sz="1200">
                <a:solidFill>
                  <a:srgbClr val="3B4854"/>
                </a:solidFill>
                <a:latin typeface="IBM Plex Sans"/>
                <a:ea typeface="IBM Plex Sans"/>
                <a:cs typeface="IBM Plex Sans"/>
                <a:sym typeface="IBM Plex Sans"/>
              </a:rPr>
              <a:t>or</a:t>
            </a:r>
            <a:r>
              <a:rPr b="0" i="0" lang="en-US" sz="1200" u="none" cap="none" strike="noStrike">
                <a:solidFill>
                  <a:srgbClr val="3B4854"/>
                </a:solidFill>
                <a:latin typeface="IBM Plex Sans"/>
                <a:ea typeface="IBM Plex Sans"/>
                <a:cs typeface="IBM Plex Sans"/>
                <a:sym typeface="IBM Plex Sans"/>
              </a:rPr>
              <a:t> follow your organization's policy.</a:t>
            </a:r>
            <a:endParaRPr b="0" i="0" sz="1200" u="none" cap="none" strike="noStrike">
              <a:solidFill>
                <a:schemeClr val="dk1"/>
              </a:solidFill>
              <a:latin typeface="Calibri"/>
              <a:ea typeface="Calibri"/>
              <a:cs typeface="Calibri"/>
              <a:sym typeface="Calibri"/>
            </a:endParaRPr>
          </a:p>
        </p:txBody>
      </p:sp>
      <p:sp>
        <p:nvSpPr>
          <p:cNvPr id="1616" name="Google Shape;1616;p79"/>
          <p:cNvSpPr/>
          <p:nvPr/>
        </p:nvSpPr>
        <p:spPr>
          <a:xfrm>
            <a:off x="6203950" y="1879501"/>
            <a:ext cx="5175250" cy="3962499"/>
          </a:xfrm>
          <a:prstGeom prst="roundRect">
            <a:avLst>
              <a:gd fmla="val 1923"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7" name="Google Shape;1617;p79"/>
          <p:cNvSpPr txBox="1"/>
          <p:nvPr/>
        </p:nvSpPr>
        <p:spPr>
          <a:xfrm>
            <a:off x="6407150" y="2082701"/>
            <a:ext cx="49596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Protect your wellbeing</a:t>
            </a:r>
            <a:endParaRPr b="0" i="0" sz="1600" u="none" cap="none" strike="noStrike">
              <a:solidFill>
                <a:schemeClr val="dk1"/>
              </a:solidFill>
              <a:latin typeface="Calibri"/>
              <a:ea typeface="Calibri"/>
              <a:cs typeface="Calibri"/>
              <a:sym typeface="Calibri"/>
            </a:endParaRPr>
          </a:p>
        </p:txBody>
      </p:sp>
      <p:sp>
        <p:nvSpPr>
          <p:cNvPr id="1618" name="Google Shape;1618;p79"/>
          <p:cNvSpPr txBox="1"/>
          <p:nvPr/>
        </p:nvSpPr>
        <p:spPr>
          <a:xfrm>
            <a:off x="6407150" y="2428081"/>
            <a:ext cx="4959604"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B8C5CE"/>
              </a:buClr>
              <a:buSzPts val="1200"/>
              <a:buFont typeface="IBM Plex Sans"/>
              <a:buNone/>
            </a:pPr>
            <a:r>
              <a:rPr b="0" i="0" lang="en-US" sz="1200" u="none" cap="none" strike="noStrike">
                <a:solidFill>
                  <a:srgbClr val="B8C5CE"/>
                </a:solidFill>
                <a:latin typeface="IBM Plex Sans"/>
                <a:ea typeface="IBM Plex Sans"/>
                <a:cs typeface="IBM Plex Sans"/>
                <a:sym typeface="IBM Plex Sans"/>
              </a:rPr>
              <a:t>Disturbing content affects everyone who sees it. That's normal, not a weakness.</a:t>
            </a:r>
            <a:endParaRPr b="0" i="0" sz="1200" u="none" cap="none" strike="noStrike">
              <a:solidFill>
                <a:schemeClr val="dk1"/>
              </a:solidFill>
              <a:latin typeface="Calibri"/>
              <a:ea typeface="Calibri"/>
              <a:cs typeface="Calibri"/>
              <a:sym typeface="Calibri"/>
            </a:endParaRPr>
          </a:p>
        </p:txBody>
      </p:sp>
      <p:sp>
        <p:nvSpPr>
          <p:cNvPr id="1619" name="Google Shape;1619;p79"/>
          <p:cNvSpPr txBox="1"/>
          <p:nvPr/>
        </p:nvSpPr>
        <p:spPr>
          <a:xfrm>
            <a:off x="6407150" y="2971602"/>
            <a:ext cx="4959604" cy="1104801"/>
          </a:xfrm>
          <a:prstGeom prst="rect">
            <a:avLst/>
          </a:prstGeom>
          <a:noFill/>
          <a:ln>
            <a:noFill/>
          </a:ln>
        </p:spPr>
        <p:txBody>
          <a:bodyPr anchorCtr="0" anchor="t" bIns="0" lIns="0" spcFirstLastPara="1" rIns="0" wrap="square" tIns="0">
            <a:noAutofit/>
          </a:bodyPr>
          <a:lstStyle/>
          <a:p>
            <a:pPr indent="-182880" lvl="0" marL="182880" marR="0" rtl="0" algn="l">
              <a:lnSpc>
                <a:spcPct val="145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Prefer text-first tools; blur or hide images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Limit session length and take breaks</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Decompress before going to sleep</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Talk to peers, a supervisor, or a counselor</a:t>
            </a:r>
            <a:endParaRPr b="0" i="0" sz="1200" u="none" cap="none" strike="noStrike">
              <a:solidFill>
                <a:schemeClr val="dk1"/>
              </a:solidFill>
              <a:latin typeface="Calibri"/>
              <a:ea typeface="Calibri"/>
              <a:cs typeface="Calibri"/>
              <a:sym typeface="Calibri"/>
            </a:endParaRPr>
          </a:p>
          <a:p>
            <a:pPr indent="-182880" lvl="0" marL="182880" marR="0" rtl="0" algn="l">
              <a:lnSpc>
                <a:spcPct val="145000"/>
              </a:lnSpc>
              <a:spcBef>
                <a:spcPts val="0"/>
              </a:spcBef>
              <a:spcAft>
                <a:spcPts val="0"/>
              </a:spcAft>
              <a:buClr>
                <a:srgbClr val="B8C5CE"/>
              </a:buClr>
              <a:buSzPts val="1200"/>
              <a:buFont typeface="IBM Plex Sans"/>
              <a:buChar char="•"/>
            </a:pPr>
            <a:r>
              <a:rPr b="0" i="0" lang="en-US" sz="1200" u="none" cap="none" strike="noStrike">
                <a:solidFill>
                  <a:srgbClr val="B8C5CE"/>
                </a:solidFill>
                <a:latin typeface="IBM Plex Sans"/>
                <a:ea typeface="IBM Plex Sans"/>
                <a:cs typeface="IBM Plex Sans"/>
                <a:sym typeface="IBM Plex Sans"/>
              </a:rPr>
              <a:t>It's okay to step away from a task</a:t>
            </a:r>
            <a:endParaRPr b="0" i="0" sz="1200" u="none" cap="none" strike="noStrike">
              <a:solidFill>
                <a:schemeClr val="dk1"/>
              </a:solidFill>
              <a:latin typeface="Calibri"/>
              <a:ea typeface="Calibri"/>
              <a:cs typeface="Calibri"/>
              <a:sym typeface="Calibri"/>
            </a:endParaRPr>
          </a:p>
        </p:txBody>
      </p:sp>
      <p:sp>
        <p:nvSpPr>
          <p:cNvPr id="1620" name="Google Shape;1620;p7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6: Dark Web &amp; Threat Intel</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625" name="Shape 1625"/>
        <p:cNvGrpSpPr/>
        <p:nvPr/>
      </p:nvGrpSpPr>
      <p:grpSpPr>
        <a:xfrm>
          <a:off x="0" y="0"/>
          <a:ext cx="0" cy="0"/>
          <a:chOff x="0" y="0"/>
          <a:chExt cx="0" cy="0"/>
        </a:xfrm>
      </p:grpSpPr>
      <p:sp>
        <p:nvSpPr>
          <p:cNvPr id="1626" name="Google Shape;1626;p80"/>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07</a:t>
            </a:r>
            <a:endParaRPr b="0" i="0" sz="10000" u="none" cap="none" strike="noStrike">
              <a:solidFill>
                <a:schemeClr val="dk1"/>
              </a:solidFill>
              <a:latin typeface="Calibri"/>
              <a:ea typeface="Calibri"/>
              <a:cs typeface="Calibri"/>
              <a:sym typeface="Calibri"/>
            </a:endParaRPr>
          </a:p>
        </p:txBody>
      </p:sp>
      <p:sp>
        <p:nvSpPr>
          <p:cNvPr id="1627" name="Google Shape;1627;p80"/>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Verification &amp; Reporting</a:t>
            </a:r>
            <a:endParaRPr b="0" i="0" sz="4800" u="none" cap="none" strike="noStrike">
              <a:solidFill>
                <a:schemeClr val="dk1"/>
              </a:solidFill>
              <a:latin typeface="Calibri"/>
              <a:ea typeface="Calibri"/>
              <a:cs typeface="Calibri"/>
              <a:sym typeface="Calibri"/>
            </a:endParaRPr>
          </a:p>
        </p:txBody>
      </p:sp>
      <p:sp>
        <p:nvSpPr>
          <p:cNvPr id="1628" name="Google Shape;1628;p80"/>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Turn raw collection into findings people can trust, act on, and defend.</a:t>
            </a:r>
            <a:endParaRPr b="0" i="0" sz="1600" u="none" cap="none" strike="noStrike">
              <a:solidFill>
                <a:schemeClr val="dk1"/>
              </a:solidFill>
              <a:latin typeface="Calibri"/>
              <a:ea typeface="Calibri"/>
              <a:cs typeface="Calibri"/>
              <a:sym typeface="Calibri"/>
            </a:endParaRPr>
          </a:p>
        </p:txBody>
      </p:sp>
      <p:sp>
        <p:nvSpPr>
          <p:cNvPr id="1629" name="Google Shape;1629;p80"/>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SOURCES · IDENTITY · IMAGES · CONFIDENCE · EVIDENCE · REPORTS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634" name="Shape 1634"/>
        <p:cNvGrpSpPr/>
        <p:nvPr/>
      </p:nvGrpSpPr>
      <p:grpSpPr>
        <a:xfrm>
          <a:off x="0" y="0"/>
          <a:ext cx="0" cy="0"/>
          <a:chOff x="0" y="0"/>
          <a:chExt cx="0" cy="0"/>
        </a:xfrm>
      </p:grpSpPr>
      <p:sp>
        <p:nvSpPr>
          <p:cNvPr id="1635" name="Google Shape;1635;p8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VERIFICATION &amp; REPORTING</a:t>
            </a:r>
            <a:endParaRPr b="0" i="0" sz="1200" u="none" cap="none" strike="noStrike">
              <a:solidFill>
                <a:schemeClr val="dk1"/>
              </a:solidFill>
              <a:latin typeface="Calibri"/>
              <a:ea typeface="Calibri"/>
              <a:cs typeface="Calibri"/>
              <a:sym typeface="Calibri"/>
            </a:endParaRPr>
          </a:p>
        </p:txBody>
      </p:sp>
      <p:sp>
        <p:nvSpPr>
          <p:cNvPr id="1636" name="Google Shape;1636;p8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Evaluating a Source</a:t>
            </a:r>
            <a:endParaRPr b="0" i="0" sz="3200" u="none" cap="none" strike="noStrike">
              <a:solidFill>
                <a:schemeClr val="dk1"/>
              </a:solidFill>
              <a:latin typeface="Calibri"/>
              <a:ea typeface="Calibri"/>
              <a:cs typeface="Calibri"/>
              <a:sym typeface="Calibri"/>
            </a:endParaRPr>
          </a:p>
        </p:txBody>
      </p:sp>
      <p:graphicFrame>
        <p:nvGraphicFramePr>
          <p:cNvPr id="1637" name="Google Shape;1637;p81"/>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324600"/>
                <a:gridCol w="4120850"/>
                <a:gridCol w="412095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Ask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Look for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Red flags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published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 named person or org with a track record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Anonymous or brand-new accounts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When?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 clear date; still current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 date; old content shared as new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Motive: inform, sell, persuade, deceive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Emotional language, an agenda, a sale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How would they know?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Direct access: they were there or own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Second-hand claims, no explanation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Where else?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Independent sources that confirm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One source, or many echoing one post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638" name="Google Shape;1638;p81"/>
          <p:cNvSpPr txBox="1"/>
          <p:nvPr/>
        </p:nvSpPr>
        <p:spPr>
          <a:xfrm>
            <a:off x="812800" y="4650879"/>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CIRCULAR REPORTING: FOUR SOURCES, ONE ORIGIN</a:t>
            </a:r>
            <a:endParaRPr b="0" i="0" sz="1200" u="none" cap="none" strike="noStrike">
              <a:solidFill>
                <a:schemeClr val="dk1"/>
              </a:solidFill>
              <a:latin typeface="Calibri"/>
              <a:ea typeface="Calibri"/>
              <a:cs typeface="Calibri"/>
              <a:sym typeface="Calibri"/>
            </a:endParaRPr>
          </a:p>
        </p:txBody>
      </p:sp>
      <p:sp>
        <p:nvSpPr>
          <p:cNvPr id="1639" name="Google Shape;1639;p81"/>
          <p:cNvSpPr/>
          <p:nvPr/>
        </p:nvSpPr>
        <p:spPr>
          <a:xfrm>
            <a:off x="812800" y="4965799"/>
            <a:ext cx="2225675" cy="876201"/>
          </a:xfrm>
          <a:prstGeom prst="roundRect">
            <a:avLst>
              <a:gd fmla="val 86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0" name="Google Shape;1640;p81"/>
          <p:cNvSpPr txBox="1"/>
          <p:nvPr/>
        </p:nvSpPr>
        <p:spPr>
          <a:xfrm>
            <a:off x="996950" y="5149949"/>
            <a:ext cx="193167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Forum post</a:t>
            </a:r>
            <a:endParaRPr b="0" i="0" sz="1600" u="none" cap="none" strike="noStrike">
              <a:solidFill>
                <a:schemeClr val="dk1"/>
              </a:solidFill>
              <a:latin typeface="Calibri"/>
              <a:ea typeface="Calibri"/>
              <a:cs typeface="Calibri"/>
              <a:sym typeface="Calibri"/>
            </a:endParaRPr>
          </a:p>
        </p:txBody>
      </p:sp>
      <p:sp>
        <p:nvSpPr>
          <p:cNvPr id="1641" name="Google Shape;1641;p81"/>
          <p:cNvSpPr txBox="1"/>
          <p:nvPr/>
        </p:nvSpPr>
        <p:spPr>
          <a:xfrm>
            <a:off x="996950" y="5444530"/>
            <a:ext cx="193167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Anonymous breach claim</a:t>
            </a:r>
            <a:endParaRPr b="0" i="0" sz="1200" u="none" cap="none" strike="noStrike">
              <a:solidFill>
                <a:schemeClr val="dk1"/>
              </a:solidFill>
              <a:latin typeface="Calibri"/>
              <a:ea typeface="Calibri"/>
              <a:cs typeface="Calibri"/>
              <a:sym typeface="Calibri"/>
            </a:endParaRPr>
          </a:p>
        </p:txBody>
      </p:sp>
      <p:sp>
        <p:nvSpPr>
          <p:cNvPr id="1642" name="Google Shape;1642;p81"/>
          <p:cNvSpPr/>
          <p:nvPr/>
        </p:nvSpPr>
        <p:spPr>
          <a:xfrm>
            <a:off x="3165475" y="531495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3" name="Google Shape;1643;p81"/>
          <p:cNvSpPr/>
          <p:nvPr/>
        </p:nvSpPr>
        <p:spPr>
          <a:xfrm>
            <a:off x="3597275" y="4965799"/>
            <a:ext cx="2225675" cy="876201"/>
          </a:xfrm>
          <a:prstGeom prst="roundRect">
            <a:avLst>
              <a:gd fmla="val 86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4" name="Google Shape;1644;p81"/>
          <p:cNvSpPr txBox="1"/>
          <p:nvPr/>
        </p:nvSpPr>
        <p:spPr>
          <a:xfrm>
            <a:off x="3781425" y="5149949"/>
            <a:ext cx="193167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Small blog</a:t>
            </a:r>
            <a:endParaRPr b="0" i="0" sz="1600" u="none" cap="none" strike="noStrike">
              <a:solidFill>
                <a:schemeClr val="dk1"/>
              </a:solidFill>
              <a:latin typeface="Calibri"/>
              <a:ea typeface="Calibri"/>
              <a:cs typeface="Calibri"/>
              <a:sym typeface="Calibri"/>
            </a:endParaRPr>
          </a:p>
        </p:txBody>
      </p:sp>
      <p:sp>
        <p:nvSpPr>
          <p:cNvPr id="1645" name="Google Shape;1645;p81"/>
          <p:cNvSpPr txBox="1"/>
          <p:nvPr/>
        </p:nvSpPr>
        <p:spPr>
          <a:xfrm>
            <a:off x="3781425" y="5444530"/>
            <a:ext cx="193167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Cites "reports online"</a:t>
            </a:r>
            <a:endParaRPr b="0" i="0" sz="1200" u="none" cap="none" strike="noStrike">
              <a:solidFill>
                <a:schemeClr val="dk1"/>
              </a:solidFill>
              <a:latin typeface="Calibri"/>
              <a:ea typeface="Calibri"/>
              <a:cs typeface="Calibri"/>
              <a:sym typeface="Calibri"/>
            </a:endParaRPr>
          </a:p>
        </p:txBody>
      </p:sp>
      <p:sp>
        <p:nvSpPr>
          <p:cNvPr id="1646" name="Google Shape;1646;p81"/>
          <p:cNvSpPr/>
          <p:nvPr/>
        </p:nvSpPr>
        <p:spPr>
          <a:xfrm>
            <a:off x="5949950" y="531495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7" name="Google Shape;1647;p81"/>
          <p:cNvSpPr/>
          <p:nvPr/>
        </p:nvSpPr>
        <p:spPr>
          <a:xfrm>
            <a:off x="6381750" y="4965799"/>
            <a:ext cx="2225675" cy="876201"/>
          </a:xfrm>
          <a:prstGeom prst="roundRect">
            <a:avLst>
              <a:gd fmla="val 86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8" name="Google Shape;1648;p81"/>
          <p:cNvSpPr txBox="1"/>
          <p:nvPr/>
        </p:nvSpPr>
        <p:spPr>
          <a:xfrm>
            <a:off x="6565900" y="5149949"/>
            <a:ext cx="193167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Larger site</a:t>
            </a:r>
            <a:endParaRPr b="0" i="0" sz="1600" u="none" cap="none" strike="noStrike">
              <a:solidFill>
                <a:schemeClr val="dk1"/>
              </a:solidFill>
              <a:latin typeface="Calibri"/>
              <a:ea typeface="Calibri"/>
              <a:cs typeface="Calibri"/>
              <a:sym typeface="Calibri"/>
            </a:endParaRPr>
          </a:p>
        </p:txBody>
      </p:sp>
      <p:sp>
        <p:nvSpPr>
          <p:cNvPr id="1649" name="Google Shape;1649;p81"/>
          <p:cNvSpPr txBox="1"/>
          <p:nvPr/>
        </p:nvSpPr>
        <p:spPr>
          <a:xfrm>
            <a:off x="6565900" y="5444530"/>
            <a:ext cx="193167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Cites the small blog</a:t>
            </a:r>
            <a:endParaRPr b="0" i="0" sz="1200" u="none" cap="none" strike="noStrike">
              <a:solidFill>
                <a:schemeClr val="dk1"/>
              </a:solidFill>
              <a:latin typeface="Calibri"/>
              <a:ea typeface="Calibri"/>
              <a:cs typeface="Calibri"/>
              <a:sym typeface="Calibri"/>
            </a:endParaRPr>
          </a:p>
        </p:txBody>
      </p:sp>
      <p:sp>
        <p:nvSpPr>
          <p:cNvPr id="1650" name="Google Shape;1650;p81"/>
          <p:cNvSpPr/>
          <p:nvPr/>
        </p:nvSpPr>
        <p:spPr>
          <a:xfrm>
            <a:off x="8734425" y="531495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1" name="Google Shape;1651;p81"/>
          <p:cNvSpPr/>
          <p:nvPr/>
        </p:nvSpPr>
        <p:spPr>
          <a:xfrm>
            <a:off x="9166225" y="4972149"/>
            <a:ext cx="2212975" cy="863501"/>
          </a:xfrm>
          <a:prstGeom prst="roundRect">
            <a:avLst>
              <a:gd fmla="val 8825"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2" name="Google Shape;1652;p81"/>
          <p:cNvSpPr txBox="1"/>
          <p:nvPr/>
        </p:nvSpPr>
        <p:spPr>
          <a:xfrm>
            <a:off x="9344025" y="5149949"/>
            <a:ext cx="193167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Social shares</a:t>
            </a:r>
            <a:endParaRPr b="0" i="0" sz="1600" u="none" cap="none" strike="noStrike">
              <a:solidFill>
                <a:schemeClr val="dk1"/>
              </a:solidFill>
              <a:latin typeface="Calibri"/>
              <a:ea typeface="Calibri"/>
              <a:cs typeface="Calibri"/>
              <a:sym typeface="Calibri"/>
            </a:endParaRPr>
          </a:p>
        </p:txBody>
      </p:sp>
      <p:sp>
        <p:nvSpPr>
          <p:cNvPr id="1653" name="Google Shape;1653;p81"/>
          <p:cNvSpPr txBox="1"/>
          <p:nvPr/>
        </p:nvSpPr>
        <p:spPr>
          <a:xfrm>
            <a:off x="9344025" y="5444530"/>
            <a:ext cx="193167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Still only one source</a:t>
            </a:r>
            <a:endParaRPr b="0" i="0" sz="1200" u="none" cap="none" strike="noStrike">
              <a:solidFill>
                <a:schemeClr val="dk1"/>
              </a:solidFill>
              <a:latin typeface="Calibri"/>
              <a:ea typeface="Calibri"/>
              <a:cs typeface="Calibri"/>
              <a:sym typeface="Calibri"/>
            </a:endParaRPr>
          </a:p>
        </p:txBody>
      </p:sp>
      <p:sp>
        <p:nvSpPr>
          <p:cNvPr id="1654" name="Google Shape;1654;p8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659" name="Shape 1659"/>
        <p:cNvGrpSpPr/>
        <p:nvPr/>
      </p:nvGrpSpPr>
      <p:grpSpPr>
        <a:xfrm>
          <a:off x="0" y="0"/>
          <a:ext cx="0" cy="0"/>
          <a:chOff x="0" y="0"/>
          <a:chExt cx="0" cy="0"/>
        </a:xfrm>
      </p:grpSpPr>
      <p:sp>
        <p:nvSpPr>
          <p:cNvPr id="1660" name="Google Shape;1660;p8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VERIFICATION &amp; REPORTING</a:t>
            </a:r>
            <a:endParaRPr b="0" i="0" sz="1200" u="none" cap="none" strike="noStrike">
              <a:solidFill>
                <a:schemeClr val="dk1"/>
              </a:solidFill>
              <a:latin typeface="Calibri"/>
              <a:ea typeface="Calibri"/>
              <a:cs typeface="Calibri"/>
              <a:sym typeface="Calibri"/>
            </a:endParaRPr>
          </a:p>
        </p:txBody>
      </p:sp>
      <p:sp>
        <p:nvSpPr>
          <p:cNvPr id="1661" name="Google Shape;1661;p8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Same Name, Different Person</a:t>
            </a:r>
            <a:endParaRPr b="0" i="0" sz="3200" u="none" cap="none" strike="noStrike">
              <a:solidFill>
                <a:schemeClr val="dk1"/>
              </a:solidFill>
              <a:latin typeface="Calibri"/>
              <a:ea typeface="Calibri"/>
              <a:cs typeface="Calibri"/>
              <a:sym typeface="Calibri"/>
            </a:endParaRPr>
          </a:p>
        </p:txBody>
      </p:sp>
      <p:sp>
        <p:nvSpPr>
          <p:cNvPr id="1662" name="Google Shape;1662;p82"/>
          <p:cNvSpPr/>
          <p:nvPr/>
        </p:nvSpPr>
        <p:spPr>
          <a:xfrm>
            <a:off x="812800" y="1879501"/>
            <a:ext cx="4826000" cy="1023541"/>
          </a:xfrm>
          <a:prstGeom prst="roundRect">
            <a:avLst>
              <a:gd fmla="val 744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3" name="Google Shape;1663;p82"/>
          <p:cNvSpPr txBox="1"/>
          <p:nvPr/>
        </p:nvSpPr>
        <p:spPr>
          <a:xfrm>
            <a:off x="1022350" y="2038251"/>
            <a:ext cx="458317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STRONG</a:t>
            </a:r>
            <a:endParaRPr b="0" i="0" sz="1200" u="none" cap="none" strike="noStrike">
              <a:solidFill>
                <a:schemeClr val="dk1"/>
              </a:solidFill>
              <a:latin typeface="Calibri"/>
              <a:ea typeface="Calibri"/>
              <a:cs typeface="Calibri"/>
              <a:sym typeface="Calibri"/>
            </a:endParaRPr>
          </a:p>
        </p:txBody>
      </p:sp>
      <p:sp>
        <p:nvSpPr>
          <p:cNvPr id="1664" name="Google Shape;1664;p82"/>
          <p:cNvSpPr txBox="1"/>
          <p:nvPr/>
        </p:nvSpPr>
        <p:spPr>
          <a:xfrm>
            <a:off x="1022350" y="2302371"/>
            <a:ext cx="458317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Email address, phone number, account ID, a photo that matches exactly across accounts</a:t>
            </a:r>
            <a:endParaRPr b="0" i="0" sz="1200" u="none" cap="none" strike="noStrike">
              <a:solidFill>
                <a:schemeClr val="dk1"/>
              </a:solidFill>
              <a:latin typeface="Calibri"/>
              <a:ea typeface="Calibri"/>
              <a:cs typeface="Calibri"/>
              <a:sym typeface="Calibri"/>
            </a:endParaRPr>
          </a:p>
        </p:txBody>
      </p:sp>
      <p:sp>
        <p:nvSpPr>
          <p:cNvPr id="1665" name="Google Shape;1665;p82"/>
          <p:cNvSpPr/>
          <p:nvPr/>
        </p:nvSpPr>
        <p:spPr>
          <a:xfrm>
            <a:off x="812800" y="3004641"/>
            <a:ext cx="4826000" cy="1023541"/>
          </a:xfrm>
          <a:prstGeom prst="roundRect">
            <a:avLst>
              <a:gd fmla="val 744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6" name="Google Shape;1666;p82"/>
          <p:cNvSpPr txBox="1"/>
          <p:nvPr/>
        </p:nvSpPr>
        <p:spPr>
          <a:xfrm>
            <a:off x="1022350" y="3163391"/>
            <a:ext cx="458317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MEDIUM</a:t>
            </a:r>
            <a:endParaRPr b="0" i="0" sz="1200" u="none" cap="none" strike="noStrike">
              <a:solidFill>
                <a:schemeClr val="dk1"/>
              </a:solidFill>
              <a:latin typeface="Calibri"/>
              <a:ea typeface="Calibri"/>
              <a:cs typeface="Calibri"/>
              <a:sym typeface="Calibri"/>
            </a:endParaRPr>
          </a:p>
        </p:txBody>
      </p:sp>
      <p:sp>
        <p:nvSpPr>
          <p:cNvPr id="1667" name="Google Shape;1667;p82"/>
          <p:cNvSpPr txBox="1"/>
          <p:nvPr/>
        </p:nvSpPr>
        <p:spPr>
          <a:xfrm>
            <a:off x="1022350" y="3427512"/>
            <a:ext cx="458317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Uncommon name plus city, employer plus job title, the same profile photo, writing style</a:t>
            </a:r>
            <a:endParaRPr b="0" i="0" sz="1200" u="none" cap="none" strike="noStrike">
              <a:solidFill>
                <a:schemeClr val="dk1"/>
              </a:solidFill>
              <a:latin typeface="Calibri"/>
              <a:ea typeface="Calibri"/>
              <a:cs typeface="Calibri"/>
              <a:sym typeface="Calibri"/>
            </a:endParaRPr>
          </a:p>
        </p:txBody>
      </p:sp>
      <p:sp>
        <p:nvSpPr>
          <p:cNvPr id="1668" name="Google Shape;1668;p82"/>
          <p:cNvSpPr/>
          <p:nvPr/>
        </p:nvSpPr>
        <p:spPr>
          <a:xfrm>
            <a:off x="812800" y="4129782"/>
            <a:ext cx="4826000" cy="1023541"/>
          </a:xfrm>
          <a:prstGeom prst="roundRect">
            <a:avLst>
              <a:gd fmla="val 744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69" name="Google Shape;1669;p82"/>
          <p:cNvSpPr txBox="1"/>
          <p:nvPr/>
        </p:nvSpPr>
        <p:spPr>
          <a:xfrm>
            <a:off x="1022350" y="4288532"/>
            <a:ext cx="458317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WEAK</a:t>
            </a:r>
            <a:endParaRPr b="0" i="0" sz="1200" u="none" cap="none" strike="noStrike">
              <a:solidFill>
                <a:schemeClr val="dk1"/>
              </a:solidFill>
              <a:latin typeface="Calibri"/>
              <a:ea typeface="Calibri"/>
              <a:cs typeface="Calibri"/>
              <a:sym typeface="Calibri"/>
            </a:endParaRPr>
          </a:p>
        </p:txBody>
      </p:sp>
      <p:sp>
        <p:nvSpPr>
          <p:cNvPr id="1670" name="Google Shape;1670;p82"/>
          <p:cNvSpPr txBox="1"/>
          <p:nvPr/>
        </p:nvSpPr>
        <p:spPr>
          <a:xfrm>
            <a:off x="1022350" y="4552652"/>
            <a:ext cx="458317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Common name, first name only, a city, a hobby, a generic username like mike123</a:t>
            </a:r>
            <a:endParaRPr b="0" i="0" sz="1200" u="none" cap="none" strike="noStrike">
              <a:solidFill>
                <a:schemeClr val="dk1"/>
              </a:solidFill>
              <a:latin typeface="Calibri"/>
              <a:ea typeface="Calibri"/>
              <a:cs typeface="Calibri"/>
              <a:sym typeface="Calibri"/>
            </a:endParaRPr>
          </a:p>
        </p:txBody>
      </p:sp>
      <p:sp>
        <p:nvSpPr>
          <p:cNvPr id="1671" name="Google Shape;1671;p82"/>
          <p:cNvSpPr txBox="1"/>
          <p:nvPr/>
        </p:nvSpPr>
        <p:spPr>
          <a:xfrm>
            <a:off x="6045200" y="1879501"/>
            <a:ext cx="554736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Fictional example: Jordan Lee, IT admin at Security-Inc</a:t>
            </a:r>
            <a:endParaRPr b="0" i="0" sz="1600" u="none" cap="none" strike="noStrike">
              <a:solidFill>
                <a:schemeClr val="dk1"/>
              </a:solidFill>
              <a:latin typeface="Calibri"/>
              <a:ea typeface="Calibri"/>
              <a:cs typeface="Calibri"/>
              <a:sym typeface="Calibri"/>
            </a:endParaRPr>
          </a:p>
        </p:txBody>
      </p:sp>
      <p:graphicFrame>
        <p:nvGraphicFramePr>
          <p:cNvPr id="1672" name="Google Shape;1672;p82"/>
          <p:cNvGraphicFramePr/>
          <p:nvPr/>
        </p:nvGraphicFramePr>
        <p:xfrm>
          <a:off x="6045200" y="2224881"/>
          <a:ext cx="3000000" cy="3000000"/>
        </p:xfrm>
        <a:graphic>
          <a:graphicData uri="http://schemas.openxmlformats.org/drawingml/2006/table">
            <a:tbl>
              <a:tblPr>
                <a:noFill/>
                <a:tableStyleId>{52132169-1C29-4672-87D5-AC5C3417310D}</a:tableStyleId>
              </a:tblPr>
              <a:tblGrid>
                <a:gridCol w="3520375"/>
                <a:gridCol w="18136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Account found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Decision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LinkedIn: name, employer, role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 (medium)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GitHub: commit email in company format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 (strong)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Instagram: same profile photo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 after image check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Reddit "jordanlee": other city, other job</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A63A2B"/>
                        </a:buClr>
                        <a:buSzPts val="1200"/>
                        <a:buFont typeface="IBM Plex Sans"/>
                        <a:buNone/>
                      </a:pPr>
                      <a:r>
                        <a:rPr lang="en-US" sz="1200" u="none" cap="none" strike="noStrike">
                          <a:solidFill>
                            <a:srgbClr val="A63A2B"/>
                          </a:solidFill>
                          <a:latin typeface="IBM Plex Sans"/>
                          <a:ea typeface="IBM Plex Sans"/>
                          <a:cs typeface="IBM Plex Sans"/>
                          <a:sym typeface="IBM Plex Sans"/>
                        </a:rPr>
                        <a:t>Don't link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673" name="Google Shape;1673;p82"/>
          <p:cNvSpPr/>
          <p:nvPr/>
        </p:nvSpPr>
        <p:spPr>
          <a:xfrm>
            <a:off x="6045200" y="5059759"/>
            <a:ext cx="53340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4" name="Google Shape;1674;p82"/>
          <p:cNvSpPr txBox="1"/>
          <p:nvPr/>
        </p:nvSpPr>
        <p:spPr>
          <a:xfrm>
            <a:off x="6299200" y="5237559"/>
            <a:ext cx="501904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Rule:</a:t>
            </a:r>
            <a:r>
              <a:rPr b="0" i="0" lang="en-US" sz="1200" u="none" cap="none" strike="noStrike">
                <a:solidFill>
                  <a:srgbClr val="F3F1EA"/>
                </a:solidFill>
                <a:latin typeface="IBM Plex Sans"/>
                <a:ea typeface="IBM Plex Sans"/>
                <a:cs typeface="IBM Plex Sans"/>
                <a:sym typeface="IBM Plex Sans"/>
              </a:rPr>
              <a:t> require two independent medium-or-strong identifiers before linking accounts, and record why you linked them.</a:t>
            </a:r>
            <a:endParaRPr b="0" i="0" sz="1200" u="none" cap="none" strike="noStrike">
              <a:solidFill>
                <a:schemeClr val="dk1"/>
              </a:solidFill>
              <a:latin typeface="Calibri"/>
              <a:ea typeface="Calibri"/>
              <a:cs typeface="Calibri"/>
              <a:sym typeface="Calibri"/>
            </a:endParaRPr>
          </a:p>
        </p:txBody>
      </p:sp>
      <p:sp>
        <p:nvSpPr>
          <p:cNvPr id="1675" name="Google Shape;1675;p8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680" name="Shape 1680"/>
        <p:cNvGrpSpPr/>
        <p:nvPr/>
      </p:nvGrpSpPr>
      <p:grpSpPr>
        <a:xfrm>
          <a:off x="0" y="0"/>
          <a:ext cx="0" cy="0"/>
          <a:chOff x="0" y="0"/>
          <a:chExt cx="0" cy="0"/>
        </a:xfrm>
      </p:grpSpPr>
      <p:sp>
        <p:nvSpPr>
          <p:cNvPr id="1681" name="Google Shape;1681;p8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VERIFICATION &amp; REPORTING</a:t>
            </a:r>
            <a:endParaRPr b="0" i="0" sz="1200" u="none" cap="none" strike="noStrike">
              <a:solidFill>
                <a:schemeClr val="dk1"/>
              </a:solidFill>
              <a:latin typeface="Calibri"/>
              <a:ea typeface="Calibri"/>
              <a:cs typeface="Calibri"/>
              <a:sym typeface="Calibri"/>
            </a:endParaRPr>
          </a:p>
        </p:txBody>
      </p:sp>
      <p:sp>
        <p:nvSpPr>
          <p:cNvPr id="1682" name="Google Shape;1682;p8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Image Verification Workflow</a:t>
            </a:r>
            <a:endParaRPr b="0" i="0" sz="3200" u="none" cap="none" strike="noStrike">
              <a:solidFill>
                <a:schemeClr val="dk1"/>
              </a:solidFill>
              <a:latin typeface="Calibri"/>
              <a:ea typeface="Calibri"/>
              <a:cs typeface="Calibri"/>
              <a:sym typeface="Calibri"/>
            </a:endParaRPr>
          </a:p>
        </p:txBody>
      </p:sp>
      <p:sp>
        <p:nvSpPr>
          <p:cNvPr id="1683" name="Google Shape;1683;p83"/>
          <p:cNvSpPr/>
          <p:nvPr/>
        </p:nvSpPr>
        <p:spPr>
          <a:xfrm>
            <a:off x="812800" y="1879501"/>
            <a:ext cx="3420467" cy="1589881"/>
          </a:xfrm>
          <a:prstGeom prst="roundRect">
            <a:avLst>
              <a:gd fmla="val 479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4" name="Google Shape;1684;p83"/>
          <p:cNvSpPr txBox="1"/>
          <p:nvPr/>
        </p:nvSpPr>
        <p:spPr>
          <a:xfrm>
            <a:off x="1022350" y="2063651"/>
            <a:ext cx="312142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685" name="Google Shape;1685;p83"/>
          <p:cNvSpPr txBox="1"/>
          <p:nvPr/>
        </p:nvSpPr>
        <p:spPr>
          <a:xfrm>
            <a:off x="1022350" y="232777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Find the earliest version</a:t>
            </a:r>
            <a:endParaRPr b="0" i="0" sz="1600" u="none" cap="none" strike="noStrike">
              <a:solidFill>
                <a:schemeClr val="dk1"/>
              </a:solidFill>
              <a:latin typeface="Calibri"/>
              <a:ea typeface="Calibri"/>
              <a:cs typeface="Calibri"/>
              <a:sym typeface="Calibri"/>
            </a:endParaRPr>
          </a:p>
        </p:txBody>
      </p:sp>
      <p:sp>
        <p:nvSpPr>
          <p:cNvPr id="1686" name="Google Shape;1686;p83"/>
          <p:cNvSpPr txBox="1"/>
          <p:nvPr/>
        </p:nvSpPr>
        <p:spPr>
          <a:xfrm>
            <a:off x="1022350" y="262235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Reverse search on several engines;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TinEye</a:t>
            </a:r>
            <a:r>
              <a:rPr b="0" i="0" lang="en-US" sz="1200" u="none" cap="none" strike="noStrike">
                <a:solidFill>
                  <a:srgbClr val="3B4854"/>
                </a:solidFill>
                <a:latin typeface="IBM Plex Sans"/>
                <a:ea typeface="IBM Plex Sans"/>
                <a:cs typeface="IBM Plex Sans"/>
                <a:sym typeface="IBM Plex Sans"/>
              </a:rPr>
              <a:t> can sort by oldest.</a:t>
            </a:r>
            <a:endParaRPr b="0" i="0" sz="1200" u="none" cap="none" strike="noStrike">
              <a:solidFill>
                <a:schemeClr val="dk1"/>
              </a:solidFill>
              <a:latin typeface="Calibri"/>
              <a:ea typeface="Calibri"/>
              <a:cs typeface="Calibri"/>
              <a:sym typeface="Calibri"/>
            </a:endParaRPr>
          </a:p>
        </p:txBody>
      </p:sp>
      <p:sp>
        <p:nvSpPr>
          <p:cNvPr id="1687" name="Google Shape;1687;p83"/>
          <p:cNvSpPr/>
          <p:nvPr/>
        </p:nvSpPr>
        <p:spPr>
          <a:xfrm>
            <a:off x="4385667" y="1879501"/>
            <a:ext cx="3420566" cy="1589881"/>
          </a:xfrm>
          <a:prstGeom prst="roundRect">
            <a:avLst>
              <a:gd fmla="val 479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8" name="Google Shape;1688;p83"/>
          <p:cNvSpPr txBox="1"/>
          <p:nvPr/>
        </p:nvSpPr>
        <p:spPr>
          <a:xfrm>
            <a:off x="4595217" y="2063651"/>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689" name="Google Shape;1689;p83"/>
          <p:cNvSpPr txBox="1"/>
          <p:nvPr/>
        </p:nvSpPr>
        <p:spPr>
          <a:xfrm>
            <a:off x="4595217" y="232777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Check the metadata</a:t>
            </a:r>
            <a:endParaRPr b="0" i="0" sz="1600" u="none" cap="none" strike="noStrike">
              <a:solidFill>
                <a:schemeClr val="dk1"/>
              </a:solidFill>
              <a:latin typeface="Calibri"/>
              <a:ea typeface="Calibri"/>
              <a:cs typeface="Calibri"/>
              <a:sym typeface="Calibri"/>
            </a:endParaRPr>
          </a:p>
        </p:txBody>
      </p:sp>
      <p:sp>
        <p:nvSpPr>
          <p:cNvPr id="1690" name="Google Shape;1690;p83"/>
          <p:cNvSpPr txBox="1"/>
          <p:nvPr/>
        </p:nvSpPr>
        <p:spPr>
          <a:xfrm>
            <a:off x="4595217" y="2622352"/>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exiftool</a:t>
            </a:r>
            <a:r>
              <a:rPr b="0" i="0" lang="en-US" sz="1200" u="none" cap="none" strike="noStrike">
                <a:solidFill>
                  <a:srgbClr val="3B4854"/>
                </a:solidFill>
                <a:latin typeface="IBM Plex Sans"/>
                <a:ea typeface="IBM Plex Sans"/>
                <a:cs typeface="IBM Plex Sans"/>
                <a:sym typeface="IBM Plex Sans"/>
              </a:rPr>
              <a:t> shows device, capture time, and GPS. Platforms strip it, and it can be edited.</a:t>
            </a:r>
            <a:endParaRPr b="0" i="0" sz="1200" u="none" cap="none" strike="noStrike">
              <a:solidFill>
                <a:schemeClr val="dk1"/>
              </a:solidFill>
              <a:latin typeface="Calibri"/>
              <a:ea typeface="Calibri"/>
              <a:cs typeface="Calibri"/>
              <a:sym typeface="Calibri"/>
            </a:endParaRPr>
          </a:p>
        </p:txBody>
      </p:sp>
      <p:sp>
        <p:nvSpPr>
          <p:cNvPr id="1691" name="Google Shape;1691;p83"/>
          <p:cNvSpPr/>
          <p:nvPr/>
        </p:nvSpPr>
        <p:spPr>
          <a:xfrm>
            <a:off x="7958634" y="1879501"/>
            <a:ext cx="3420566" cy="1589881"/>
          </a:xfrm>
          <a:prstGeom prst="roundRect">
            <a:avLst>
              <a:gd fmla="val 479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2" name="Google Shape;1692;p83"/>
          <p:cNvSpPr txBox="1"/>
          <p:nvPr/>
        </p:nvSpPr>
        <p:spPr>
          <a:xfrm>
            <a:off x="8168184" y="2063651"/>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693" name="Google Shape;1693;p83"/>
          <p:cNvSpPr txBox="1"/>
          <p:nvPr/>
        </p:nvSpPr>
        <p:spPr>
          <a:xfrm>
            <a:off x="8168184" y="232777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Confirm the location</a:t>
            </a:r>
            <a:endParaRPr b="0" i="0" sz="1600" u="none" cap="none" strike="noStrike">
              <a:solidFill>
                <a:schemeClr val="dk1"/>
              </a:solidFill>
              <a:latin typeface="Calibri"/>
              <a:ea typeface="Calibri"/>
              <a:cs typeface="Calibri"/>
              <a:sym typeface="Calibri"/>
            </a:endParaRPr>
          </a:p>
        </p:txBody>
      </p:sp>
      <p:sp>
        <p:nvSpPr>
          <p:cNvPr id="1694" name="Google Shape;1694;p83"/>
          <p:cNvSpPr txBox="1"/>
          <p:nvPr/>
        </p:nvSpPr>
        <p:spPr>
          <a:xfrm>
            <a:off x="8168184" y="262235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Match signs, buildings, and terrain to maps and street-level imagery.</a:t>
            </a:r>
            <a:endParaRPr b="0" i="0" sz="1200" u="none" cap="none" strike="noStrike">
              <a:solidFill>
                <a:schemeClr val="dk1"/>
              </a:solidFill>
              <a:latin typeface="Calibri"/>
              <a:ea typeface="Calibri"/>
              <a:cs typeface="Calibri"/>
              <a:sym typeface="Calibri"/>
            </a:endParaRPr>
          </a:p>
        </p:txBody>
      </p:sp>
      <p:sp>
        <p:nvSpPr>
          <p:cNvPr id="1695" name="Google Shape;1695;p83"/>
          <p:cNvSpPr/>
          <p:nvPr/>
        </p:nvSpPr>
        <p:spPr>
          <a:xfrm>
            <a:off x="812800" y="3621782"/>
            <a:ext cx="3420467" cy="1368921"/>
          </a:xfrm>
          <a:prstGeom prst="roundRect">
            <a:avLst>
              <a:gd fmla="val 556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6" name="Google Shape;1696;p83"/>
          <p:cNvSpPr txBox="1"/>
          <p:nvPr/>
        </p:nvSpPr>
        <p:spPr>
          <a:xfrm>
            <a:off x="1022350" y="3805932"/>
            <a:ext cx="312142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697" name="Google Shape;1697;p83"/>
          <p:cNvSpPr txBox="1"/>
          <p:nvPr/>
        </p:nvSpPr>
        <p:spPr>
          <a:xfrm>
            <a:off x="1022350" y="407005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Confirm the time</a:t>
            </a:r>
            <a:endParaRPr b="0" i="0" sz="1600" u="none" cap="none" strike="noStrike">
              <a:solidFill>
                <a:schemeClr val="dk1"/>
              </a:solidFill>
              <a:latin typeface="Calibri"/>
              <a:ea typeface="Calibri"/>
              <a:cs typeface="Calibri"/>
              <a:sym typeface="Calibri"/>
            </a:endParaRPr>
          </a:p>
        </p:txBody>
      </p:sp>
      <p:sp>
        <p:nvSpPr>
          <p:cNvPr id="1698" name="Google Shape;1698;p83"/>
          <p:cNvSpPr txBox="1"/>
          <p:nvPr/>
        </p:nvSpPr>
        <p:spPr>
          <a:xfrm>
            <a:off x="1022350" y="4364633"/>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Shadows (</a:t>
            </a:r>
            <a:r>
              <a:rPr b="0" i="0"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SunCalc</a:t>
            </a:r>
            <a:r>
              <a:rPr b="0" i="0" lang="en-US" sz="1200" u="none" cap="none" strike="noStrike">
                <a:solidFill>
                  <a:srgbClr val="3B4854"/>
                </a:solidFill>
                <a:latin typeface="IBM Plex Sans"/>
                <a:ea typeface="IBM Plex Sans"/>
                <a:cs typeface="IBM Plex Sans"/>
                <a:sym typeface="IBM Plex Sans"/>
              </a:rPr>
              <a:t>), historical weather, seasonal and event clues.</a:t>
            </a:r>
            <a:endParaRPr b="0" i="0" sz="1200" u="none" cap="none" strike="noStrike">
              <a:solidFill>
                <a:schemeClr val="dk1"/>
              </a:solidFill>
              <a:latin typeface="Calibri"/>
              <a:ea typeface="Calibri"/>
              <a:cs typeface="Calibri"/>
              <a:sym typeface="Calibri"/>
            </a:endParaRPr>
          </a:p>
        </p:txBody>
      </p:sp>
      <p:sp>
        <p:nvSpPr>
          <p:cNvPr id="1699" name="Google Shape;1699;p83"/>
          <p:cNvSpPr/>
          <p:nvPr/>
        </p:nvSpPr>
        <p:spPr>
          <a:xfrm>
            <a:off x="4385667" y="3621782"/>
            <a:ext cx="3420566" cy="1368921"/>
          </a:xfrm>
          <a:prstGeom prst="roundRect">
            <a:avLst>
              <a:gd fmla="val 556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0" name="Google Shape;1700;p83"/>
          <p:cNvSpPr txBox="1"/>
          <p:nvPr/>
        </p:nvSpPr>
        <p:spPr>
          <a:xfrm>
            <a:off x="4595217" y="3805932"/>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1701" name="Google Shape;1701;p83"/>
          <p:cNvSpPr txBox="1"/>
          <p:nvPr/>
        </p:nvSpPr>
        <p:spPr>
          <a:xfrm>
            <a:off x="4595217" y="40700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Examine the content</a:t>
            </a:r>
            <a:endParaRPr b="0" i="0" sz="1600" u="none" cap="none" strike="noStrike">
              <a:solidFill>
                <a:schemeClr val="dk1"/>
              </a:solidFill>
              <a:latin typeface="Calibri"/>
              <a:ea typeface="Calibri"/>
              <a:cs typeface="Calibri"/>
              <a:sym typeface="Calibri"/>
            </a:endParaRPr>
          </a:p>
        </p:txBody>
      </p:sp>
      <p:sp>
        <p:nvSpPr>
          <p:cNvPr id="1702" name="Google Shape;1702;p83"/>
          <p:cNvSpPr txBox="1"/>
          <p:nvPr/>
        </p:nvSpPr>
        <p:spPr>
          <a:xfrm>
            <a:off x="4595217" y="4364633"/>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Lighting, warped lines, repeated patterns. Forensic filters are hints, not verdicts.</a:t>
            </a:r>
            <a:endParaRPr b="0" i="0" sz="1200" u="none" cap="none" strike="noStrike">
              <a:solidFill>
                <a:schemeClr val="dk1"/>
              </a:solidFill>
              <a:latin typeface="Calibri"/>
              <a:ea typeface="Calibri"/>
              <a:cs typeface="Calibri"/>
              <a:sym typeface="Calibri"/>
            </a:endParaRPr>
          </a:p>
        </p:txBody>
      </p:sp>
      <p:sp>
        <p:nvSpPr>
          <p:cNvPr id="1703" name="Google Shape;1703;p83"/>
          <p:cNvSpPr/>
          <p:nvPr/>
        </p:nvSpPr>
        <p:spPr>
          <a:xfrm>
            <a:off x="7958634" y="3621782"/>
            <a:ext cx="3420566" cy="1368921"/>
          </a:xfrm>
          <a:prstGeom prst="roundRect">
            <a:avLst>
              <a:gd fmla="val 556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04" name="Google Shape;1704;p83"/>
          <p:cNvSpPr txBox="1"/>
          <p:nvPr/>
        </p:nvSpPr>
        <p:spPr>
          <a:xfrm>
            <a:off x="8168184" y="3805932"/>
            <a:ext cx="312152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1705" name="Google Shape;1705;p83"/>
          <p:cNvSpPr txBox="1"/>
          <p:nvPr/>
        </p:nvSpPr>
        <p:spPr>
          <a:xfrm>
            <a:off x="8168184" y="40700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Investigate the uploader</a:t>
            </a:r>
            <a:endParaRPr b="0" i="0" sz="1600" u="none" cap="none" strike="noStrike">
              <a:solidFill>
                <a:schemeClr val="dk1"/>
              </a:solidFill>
              <a:latin typeface="Calibri"/>
              <a:ea typeface="Calibri"/>
              <a:cs typeface="Calibri"/>
              <a:sym typeface="Calibri"/>
            </a:endParaRPr>
          </a:p>
        </p:txBody>
      </p:sp>
      <p:sp>
        <p:nvSpPr>
          <p:cNvPr id="1706" name="Google Shape;1706;p83"/>
          <p:cNvSpPr txBox="1"/>
          <p:nvPr/>
        </p:nvSpPr>
        <p:spPr>
          <a:xfrm>
            <a:off x="8168184" y="4364633"/>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Who posted it first? Could they plausibly have been there?</a:t>
            </a:r>
            <a:endParaRPr b="0" i="0" sz="1200" u="none" cap="none" strike="noStrike">
              <a:solidFill>
                <a:schemeClr val="dk1"/>
              </a:solidFill>
              <a:latin typeface="Calibri"/>
              <a:ea typeface="Calibri"/>
              <a:cs typeface="Calibri"/>
              <a:sym typeface="Calibri"/>
            </a:endParaRPr>
          </a:p>
        </p:txBody>
      </p:sp>
      <p:sp>
        <p:nvSpPr>
          <p:cNvPr id="1707" name="Google Shape;1707;p83"/>
          <p:cNvSpPr txBox="1"/>
          <p:nvPr/>
        </p:nvSpPr>
        <p:spPr>
          <a:xfrm>
            <a:off x="812800" y="56286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Sans"/>
              <a:buNone/>
            </a:pPr>
            <a:r>
              <a:rPr b="0" i="0" lang="en-US" sz="1200" u="none" cap="none" strike="noStrike">
                <a:solidFill>
                  <a:srgbClr val="8F5300"/>
                </a:solidFill>
                <a:latin typeface="IBM Plex Sans"/>
                <a:ea typeface="IBM Plex Sans"/>
                <a:cs typeface="IBM Plex Sans"/>
                <a:sym typeface="IBM Plex Sans"/>
              </a:rPr>
              <a:t>Tool:</a:t>
            </a:r>
            <a:r>
              <a:rPr b="0" i="0" lang="en-US" sz="1200" u="none" cap="none" strike="noStrike">
                <a:solidFill>
                  <a:srgbClr val="3B4854"/>
                </a:solidFill>
                <a:latin typeface="IBM Plex Sans"/>
                <a:ea typeface="IBM Plex Sans"/>
                <a:cs typeface="IBM Plex Sans"/>
                <a:sym typeface="IBM Plex Sans"/>
              </a:rPr>
              <a:t> the free </a:t>
            </a: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InVID-WeVerify</a:t>
            </a:r>
            <a:r>
              <a:rPr b="0" i="0" lang="en-US" sz="1200" u="none" cap="none" strike="noStrike">
                <a:solidFill>
                  <a:srgbClr val="3B4854"/>
                </a:solidFill>
                <a:latin typeface="IBM Plex Sans"/>
                <a:ea typeface="IBM Plex Sans"/>
                <a:cs typeface="IBM Plex Sans"/>
                <a:sym typeface="IBM Plex Sans"/>
              </a:rPr>
              <a:t> plugin bundles keyframes, metadata, forensics, and reverse search.</a:t>
            </a:r>
            <a:endParaRPr b="0" i="0" sz="1200" u="none" cap="none" strike="noStrike">
              <a:solidFill>
                <a:schemeClr val="dk1"/>
              </a:solidFill>
              <a:latin typeface="Calibri"/>
              <a:ea typeface="Calibri"/>
              <a:cs typeface="Calibri"/>
              <a:sym typeface="Calibri"/>
            </a:endParaRPr>
          </a:p>
        </p:txBody>
      </p:sp>
      <p:sp>
        <p:nvSpPr>
          <p:cNvPr id="1708" name="Google Shape;1708;p8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713" name="Shape 1713"/>
        <p:cNvGrpSpPr/>
        <p:nvPr/>
      </p:nvGrpSpPr>
      <p:grpSpPr>
        <a:xfrm>
          <a:off x="0" y="0"/>
          <a:ext cx="0" cy="0"/>
          <a:chOff x="0" y="0"/>
          <a:chExt cx="0" cy="0"/>
        </a:xfrm>
      </p:grpSpPr>
      <p:sp>
        <p:nvSpPr>
          <p:cNvPr id="1714" name="Google Shape;1714;p84"/>
          <p:cNvSpPr txBox="1"/>
          <p:nvPr/>
        </p:nvSpPr>
        <p:spPr>
          <a:xfrm>
            <a:off x="812800" y="8686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MODULE 7 · WHEN VERIFICATION FAILS</a:t>
            </a:r>
            <a:endParaRPr b="0" i="0" sz="1200" u="none" cap="none" strike="noStrike">
              <a:solidFill>
                <a:schemeClr val="dk1"/>
              </a:solidFill>
              <a:latin typeface="Calibri"/>
              <a:ea typeface="Calibri"/>
              <a:cs typeface="Calibri"/>
              <a:sym typeface="Calibri"/>
            </a:endParaRPr>
          </a:p>
        </p:txBody>
      </p:sp>
      <p:sp>
        <p:nvSpPr>
          <p:cNvPr id="1715" name="Google Shape;1715;p84"/>
          <p:cNvSpPr txBox="1"/>
          <p:nvPr/>
        </p:nvSpPr>
        <p:spPr>
          <a:xfrm>
            <a:off x="812800" y="1170432"/>
            <a:ext cx="10515600" cy="173736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Good intentions don't replace verification.</a:t>
            </a:r>
            <a:endParaRPr b="0" i="0" sz="4800" u="none" cap="none" strike="noStrike">
              <a:solidFill>
                <a:schemeClr val="dk1"/>
              </a:solidFill>
              <a:latin typeface="Calibri"/>
              <a:ea typeface="Calibri"/>
              <a:cs typeface="Calibri"/>
              <a:sym typeface="Calibri"/>
            </a:endParaRPr>
          </a:p>
        </p:txBody>
      </p:sp>
      <p:sp>
        <p:nvSpPr>
          <p:cNvPr id="1716" name="Google Shape;1716;p84"/>
          <p:cNvSpPr txBox="1"/>
          <p:nvPr/>
        </p:nvSpPr>
        <p:spPr>
          <a:xfrm>
            <a:off x="813816" y="3078466"/>
            <a:ext cx="10058400" cy="86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600"/>
              <a:buFont typeface="Space Grotesk"/>
              <a:buNone/>
            </a:pPr>
            <a:r>
              <a:rPr b="0" i="0" lang="en-US" u="none" cap="none" strike="noStrike">
                <a:solidFill>
                  <a:srgbClr val="B8C5CE"/>
                </a:solidFill>
                <a:latin typeface="Space Grotesk"/>
                <a:ea typeface="Space Grotesk"/>
                <a:cs typeface="Space Grotesk"/>
                <a:sym typeface="Space Grotesk"/>
              </a:rPr>
              <a:t>After the Marathon bombing, Reddit and Twitter users crowdsourced the FBI’s photos and named Sunil Tripathi, a Brown student who had been missing for a month. His family was flooded with abuse. He had died before the bombing ever happened, and Reddit’s general manager later apologised publicly.</a:t>
            </a:r>
            <a:endParaRPr b="0" i="0" u="none" cap="none" strike="noStrike">
              <a:solidFill>
                <a:schemeClr val="dk1"/>
              </a:solidFill>
              <a:latin typeface="Calibri"/>
              <a:ea typeface="Calibri"/>
              <a:cs typeface="Calibri"/>
              <a:sym typeface="Calibri"/>
            </a:endParaRPr>
          </a:p>
        </p:txBody>
      </p:sp>
      <p:sp>
        <p:nvSpPr>
          <p:cNvPr id="1717" name="Google Shape;1717;p84"/>
          <p:cNvSpPr txBox="1"/>
          <p:nvPr/>
        </p:nvSpPr>
        <p:spPr>
          <a:xfrm>
            <a:off x="812791" y="4365364"/>
            <a:ext cx="10058400" cy="868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600"/>
              <a:buFont typeface="Space Grotesk"/>
              <a:buNone/>
            </a:pPr>
            <a:r>
              <a:rPr b="0" i="0" lang="en-US" u="none" cap="none" strike="noStrike">
                <a:solidFill>
                  <a:srgbClr val="B8C5CE"/>
                </a:solidFill>
                <a:latin typeface="Space Grotesk"/>
                <a:ea typeface="Space Grotesk"/>
                <a:cs typeface="Space Grotesk"/>
                <a:sym typeface="Space Grotesk"/>
              </a:rPr>
              <a:t>After the Unite the Right rally, online crowds identified a marcher from photos and named Kyle Quinn, an engineering professor at the University of Arkansas, because he resembled a man wearing an “Arkansas Engineering” shirt. He was 1,100 miles away. He and his wife left their home after the threats started.</a:t>
            </a:r>
            <a:endParaRPr b="0" i="0" u="none" cap="none" strike="noStrike">
              <a:solidFill>
                <a:schemeClr val="dk1"/>
              </a:solidFill>
              <a:latin typeface="Calibri"/>
              <a:ea typeface="Calibri"/>
              <a:cs typeface="Calibri"/>
              <a:sym typeface="Calibri"/>
            </a:endParaRPr>
          </a:p>
        </p:txBody>
      </p:sp>
      <p:sp>
        <p:nvSpPr>
          <p:cNvPr id="1718" name="Google Shape;1718;p84"/>
          <p:cNvSpPr txBox="1"/>
          <p:nvPr/>
        </p:nvSpPr>
        <p:spPr>
          <a:xfrm>
            <a:off x="813816" y="2827446"/>
            <a:ext cx="10058400" cy="210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BOSTON · APRIL 2013</a:t>
            </a:r>
            <a:endParaRPr b="0" i="0" sz="1200" u="none" cap="none" strike="noStrike">
              <a:solidFill>
                <a:schemeClr val="dk1"/>
              </a:solidFill>
              <a:latin typeface="Calibri"/>
              <a:ea typeface="Calibri"/>
              <a:cs typeface="Calibri"/>
              <a:sym typeface="Calibri"/>
            </a:endParaRPr>
          </a:p>
        </p:txBody>
      </p:sp>
      <p:sp>
        <p:nvSpPr>
          <p:cNvPr id="1719" name="Google Shape;1719;p84"/>
          <p:cNvSpPr txBox="1"/>
          <p:nvPr/>
        </p:nvSpPr>
        <p:spPr>
          <a:xfrm>
            <a:off x="813816" y="4051182"/>
            <a:ext cx="10058400" cy="210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CHARLOTTESVILLE · AUGUST 2017</a:t>
            </a:r>
            <a:endParaRPr b="0" i="0" sz="1200" u="none" cap="none" strike="noStrike">
              <a:solidFill>
                <a:schemeClr val="dk1"/>
              </a:solidFill>
              <a:latin typeface="Calibri"/>
              <a:ea typeface="Calibri"/>
              <a:cs typeface="Calibri"/>
              <a:sym typeface="Calibri"/>
            </a:endParaRPr>
          </a:p>
        </p:txBody>
      </p:sp>
      <p:sp>
        <p:nvSpPr>
          <p:cNvPr id="1720" name="Google Shape;1720;p84"/>
          <p:cNvSpPr txBox="1"/>
          <p:nvPr/>
        </p:nvSpPr>
        <p:spPr>
          <a:xfrm>
            <a:off x="813816" y="5943600"/>
            <a:ext cx="10058400"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BOTH WERE WRONG WITHIN HOURS, AND NO CORRECTION REACHES EVERYONE WHO SAW IT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725" name="Shape 1725"/>
        <p:cNvGrpSpPr/>
        <p:nvPr/>
      </p:nvGrpSpPr>
      <p:grpSpPr>
        <a:xfrm>
          <a:off x="0" y="0"/>
          <a:ext cx="0" cy="0"/>
          <a:chOff x="0" y="0"/>
          <a:chExt cx="0" cy="0"/>
        </a:xfrm>
      </p:grpSpPr>
      <p:sp>
        <p:nvSpPr>
          <p:cNvPr id="1726" name="Google Shape;1726;p8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THE ADMIRALTY CODE</a:t>
            </a:r>
            <a:endParaRPr b="0" i="0" sz="1200" u="none" cap="none" strike="noStrike">
              <a:solidFill>
                <a:schemeClr val="dk1"/>
              </a:solidFill>
              <a:latin typeface="Calibri"/>
              <a:ea typeface="Calibri"/>
              <a:cs typeface="Calibri"/>
              <a:sym typeface="Calibri"/>
            </a:endParaRPr>
          </a:p>
        </p:txBody>
      </p:sp>
      <p:sp>
        <p:nvSpPr>
          <p:cNvPr id="1727" name="Google Shape;1727;p8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Grading Sources and Information</a:t>
            </a:r>
            <a:endParaRPr b="0" i="0" sz="3200" u="none" cap="none" strike="noStrike">
              <a:solidFill>
                <a:schemeClr val="dk1"/>
              </a:solidFill>
              <a:latin typeface="Calibri"/>
              <a:ea typeface="Calibri"/>
              <a:cs typeface="Calibri"/>
              <a:sym typeface="Calibri"/>
            </a:endParaRPr>
          </a:p>
        </p:txBody>
      </p:sp>
      <p:graphicFrame>
        <p:nvGraphicFramePr>
          <p:cNvPr id="1728" name="Google Shape;1728;p86"/>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914400"/>
                <a:gridCol w="41656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Grade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Source reliability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Completely reliable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Usually reliable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Fairly reliable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Not usually reliable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Unreliable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Reliability cannot be judged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graphicFrame>
        <p:nvGraphicFramePr>
          <p:cNvPr id="1729" name="Google Shape;1729;p86"/>
          <p:cNvGraphicFramePr/>
          <p:nvPr/>
        </p:nvGraphicFramePr>
        <p:xfrm>
          <a:off x="6299200" y="1879501"/>
          <a:ext cx="3000000" cy="3000000"/>
        </p:xfrm>
        <a:graphic>
          <a:graphicData uri="http://schemas.openxmlformats.org/drawingml/2006/table">
            <a:tbl>
              <a:tblPr>
                <a:noFill/>
                <a:tableStyleId>{52132169-1C29-4672-87D5-AC5C3417310D}</a:tableStyleId>
              </a:tblPr>
              <a:tblGrid>
                <a:gridCol w="914400"/>
                <a:gridCol w="41656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Grade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Information credibility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Confirmed by other sources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2</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Probably true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3</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Possibly true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4</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Doubtful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5</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Improbable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6</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Truth cannot be judged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730" name="Google Shape;1730;p86"/>
          <p:cNvSpPr/>
          <p:nvPr/>
        </p:nvSpPr>
        <p:spPr>
          <a:xfrm>
            <a:off x="812800" y="4681728"/>
            <a:ext cx="2489200" cy="1325880"/>
          </a:xfrm>
          <a:prstGeom prst="roundRect">
            <a:avLst>
              <a:gd fmla="val 68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1" name="Google Shape;1731;p86"/>
          <p:cNvSpPr txBox="1"/>
          <p:nvPr/>
        </p:nvSpPr>
        <p:spPr>
          <a:xfrm>
            <a:off x="996950" y="4846320"/>
            <a:ext cx="2205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A1</a:t>
            </a:r>
            <a:endParaRPr b="0" i="0" sz="1600" u="none" cap="none" strike="noStrike">
              <a:solidFill>
                <a:schemeClr val="dk1"/>
              </a:solidFill>
              <a:latin typeface="Calibri"/>
              <a:ea typeface="Calibri"/>
              <a:cs typeface="Calibri"/>
              <a:sym typeface="Calibri"/>
            </a:endParaRPr>
          </a:p>
        </p:txBody>
      </p:sp>
      <p:sp>
        <p:nvSpPr>
          <p:cNvPr id="1732" name="Google Shape;1732;p86"/>
          <p:cNvSpPr txBox="1"/>
          <p:nvPr/>
        </p:nvSpPr>
        <p:spPr>
          <a:xfrm>
            <a:off x="996950" y="5157216"/>
            <a:ext cx="2205736" cy="77724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Reliable source, confirmed elsewhere </a:t>
            </a:r>
            <a:r>
              <a:rPr lang="en-US" sz="1200">
                <a:solidFill>
                  <a:srgbClr val="3B4854"/>
                </a:solidFill>
                <a:latin typeface="IBM Plex Sans"/>
                <a:ea typeface="IBM Plex Sans"/>
                <a:cs typeface="IBM Plex Sans"/>
                <a:sym typeface="IBM Plex Sans"/>
              </a:rPr>
              <a:t> </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crt.sh</a:t>
            </a:r>
            <a:r>
              <a:rPr b="0" i="0" lang="en-US" sz="1200" u="none" cap="none" strike="noStrike">
                <a:solidFill>
                  <a:srgbClr val="3B4854"/>
                </a:solidFill>
                <a:latin typeface="IBM Plex Sans"/>
                <a:ea typeface="IBM Plex Sans"/>
                <a:cs typeface="IBM Plex Sans"/>
                <a:sym typeface="IBM Plex Sans"/>
              </a:rPr>
              <a:t> and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Shodan</a:t>
            </a:r>
            <a:r>
              <a:rPr b="0" i="0" lang="en-US" sz="1200" u="none" cap="none" strike="noStrike">
                <a:solidFill>
                  <a:srgbClr val="3B4854"/>
                </a:solidFill>
                <a:latin typeface="IBM Plex Sans"/>
                <a:ea typeface="IBM Plex Sans"/>
                <a:cs typeface="IBM Plex Sans"/>
                <a:sym typeface="IBM Plex Sans"/>
              </a:rPr>
              <a:t> both show vpn.security-inc.com</a:t>
            </a:r>
            <a:endParaRPr b="0" i="0" sz="1200" u="none" cap="none" strike="noStrike">
              <a:solidFill>
                <a:schemeClr val="dk1"/>
              </a:solidFill>
              <a:latin typeface="Calibri"/>
              <a:ea typeface="Calibri"/>
              <a:cs typeface="Calibri"/>
              <a:sym typeface="Calibri"/>
            </a:endParaRPr>
          </a:p>
        </p:txBody>
      </p:sp>
      <p:sp>
        <p:nvSpPr>
          <p:cNvPr id="1733" name="Google Shape;1733;p86"/>
          <p:cNvSpPr/>
          <p:nvPr/>
        </p:nvSpPr>
        <p:spPr>
          <a:xfrm>
            <a:off x="3505200" y="4681728"/>
            <a:ext cx="2489200" cy="1325880"/>
          </a:xfrm>
          <a:prstGeom prst="roundRect">
            <a:avLst>
              <a:gd fmla="val 68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4" name="Google Shape;1734;p86"/>
          <p:cNvSpPr txBox="1"/>
          <p:nvPr/>
        </p:nvSpPr>
        <p:spPr>
          <a:xfrm>
            <a:off x="3689350" y="4846320"/>
            <a:ext cx="2205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B2</a:t>
            </a:r>
            <a:endParaRPr b="0" i="0" sz="1600" u="none" cap="none" strike="noStrike">
              <a:solidFill>
                <a:schemeClr val="dk1"/>
              </a:solidFill>
              <a:latin typeface="Calibri"/>
              <a:ea typeface="Calibri"/>
              <a:cs typeface="Calibri"/>
              <a:sym typeface="Calibri"/>
            </a:endParaRPr>
          </a:p>
        </p:txBody>
      </p:sp>
      <p:sp>
        <p:nvSpPr>
          <p:cNvPr id="1735" name="Google Shape;1735;p86"/>
          <p:cNvSpPr txBox="1"/>
          <p:nvPr/>
        </p:nvSpPr>
        <p:spPr>
          <a:xfrm>
            <a:off x="3689350" y="5157216"/>
            <a:ext cx="2205736" cy="77724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Usually reliable, probably true  the Security-Inc careers page asks for firewall skills</a:t>
            </a:r>
            <a:endParaRPr b="0" i="0" sz="1200" u="none" cap="none" strike="noStrike">
              <a:solidFill>
                <a:schemeClr val="dk1"/>
              </a:solidFill>
              <a:latin typeface="Calibri"/>
              <a:ea typeface="Calibri"/>
              <a:cs typeface="Calibri"/>
              <a:sym typeface="Calibri"/>
            </a:endParaRPr>
          </a:p>
        </p:txBody>
      </p:sp>
      <p:sp>
        <p:nvSpPr>
          <p:cNvPr id="1736" name="Google Shape;1736;p86"/>
          <p:cNvSpPr/>
          <p:nvPr/>
        </p:nvSpPr>
        <p:spPr>
          <a:xfrm>
            <a:off x="6197600" y="4681728"/>
            <a:ext cx="2489200" cy="1325880"/>
          </a:xfrm>
          <a:prstGeom prst="roundRect">
            <a:avLst>
              <a:gd fmla="val 68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7" name="Google Shape;1737;p86"/>
          <p:cNvSpPr txBox="1"/>
          <p:nvPr/>
        </p:nvSpPr>
        <p:spPr>
          <a:xfrm>
            <a:off x="6381750" y="4846320"/>
            <a:ext cx="2205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D3</a:t>
            </a:r>
            <a:endParaRPr b="0" i="0" sz="1600" u="none" cap="none" strike="noStrike">
              <a:solidFill>
                <a:schemeClr val="dk1"/>
              </a:solidFill>
              <a:latin typeface="Calibri"/>
              <a:ea typeface="Calibri"/>
              <a:cs typeface="Calibri"/>
              <a:sym typeface="Calibri"/>
            </a:endParaRPr>
          </a:p>
        </p:txBody>
      </p:sp>
      <p:sp>
        <p:nvSpPr>
          <p:cNvPr id="1738" name="Google Shape;1738;p86"/>
          <p:cNvSpPr txBox="1"/>
          <p:nvPr/>
        </p:nvSpPr>
        <p:spPr>
          <a:xfrm>
            <a:off x="6381750" y="5157216"/>
            <a:ext cx="2205736" cy="77724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Not usually reliable, possibly true a people-search site lists an employee address</a:t>
            </a:r>
            <a:endParaRPr b="0" i="0" sz="1200" u="none" cap="none" strike="noStrike">
              <a:solidFill>
                <a:schemeClr val="dk1"/>
              </a:solidFill>
              <a:latin typeface="Calibri"/>
              <a:ea typeface="Calibri"/>
              <a:cs typeface="Calibri"/>
              <a:sym typeface="Calibri"/>
            </a:endParaRPr>
          </a:p>
        </p:txBody>
      </p:sp>
      <p:sp>
        <p:nvSpPr>
          <p:cNvPr id="1739" name="Google Shape;1739;p86"/>
          <p:cNvSpPr/>
          <p:nvPr/>
        </p:nvSpPr>
        <p:spPr>
          <a:xfrm>
            <a:off x="8890000" y="4681728"/>
            <a:ext cx="2489200" cy="1325880"/>
          </a:xfrm>
          <a:prstGeom prst="roundRect">
            <a:avLst>
              <a:gd fmla="val 689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0" name="Google Shape;1740;p86"/>
          <p:cNvSpPr txBox="1"/>
          <p:nvPr/>
        </p:nvSpPr>
        <p:spPr>
          <a:xfrm>
            <a:off x="9074150" y="4846320"/>
            <a:ext cx="2205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8F5300"/>
              </a:buClr>
              <a:buSzPts val="1600"/>
              <a:buFont typeface="IBM Plex Mono"/>
              <a:buNone/>
            </a:pPr>
            <a:r>
              <a:rPr b="1" i="0" lang="en-US" sz="1600" u="none" cap="none" strike="noStrike">
                <a:solidFill>
                  <a:srgbClr val="8F5300"/>
                </a:solidFill>
                <a:latin typeface="IBM Plex Mono"/>
                <a:ea typeface="IBM Plex Mono"/>
                <a:cs typeface="IBM Plex Mono"/>
                <a:sym typeface="IBM Plex Mono"/>
              </a:rPr>
              <a:t>F3</a:t>
            </a:r>
            <a:endParaRPr b="0" i="0" sz="1600" u="none" cap="none" strike="noStrike">
              <a:solidFill>
                <a:schemeClr val="dk1"/>
              </a:solidFill>
              <a:latin typeface="Calibri"/>
              <a:ea typeface="Calibri"/>
              <a:cs typeface="Calibri"/>
              <a:sym typeface="Calibri"/>
            </a:endParaRPr>
          </a:p>
        </p:txBody>
      </p:sp>
      <p:sp>
        <p:nvSpPr>
          <p:cNvPr id="1741" name="Google Shape;1741;p86"/>
          <p:cNvSpPr txBox="1"/>
          <p:nvPr/>
        </p:nvSpPr>
        <p:spPr>
          <a:xfrm>
            <a:off x="9074150" y="5157216"/>
            <a:ext cx="2205736" cy="77724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Cannot be judged, possibly true  a new forum account claims a database sale</a:t>
            </a:r>
            <a:endParaRPr b="0" i="0" sz="1200" u="none" cap="none" strike="noStrike">
              <a:solidFill>
                <a:schemeClr val="dk1"/>
              </a:solidFill>
              <a:latin typeface="Calibri"/>
              <a:ea typeface="Calibri"/>
              <a:cs typeface="Calibri"/>
              <a:sym typeface="Calibri"/>
            </a:endParaRPr>
          </a:p>
        </p:txBody>
      </p:sp>
      <p:sp>
        <p:nvSpPr>
          <p:cNvPr id="1742" name="Google Shape;1742;p8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
        <p:nvSpPr>
          <p:cNvPr id="1743" name="Google Shape;1743;p86"/>
          <p:cNvSpPr txBox="1"/>
          <p:nvPr/>
        </p:nvSpPr>
        <p:spPr>
          <a:xfrm>
            <a:off x="813816" y="4389120"/>
            <a:ext cx="10570464" cy="23774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Grade the source (A–F) and the information (1–6) separately, then combine: B2 means a usually reliable source saying something probably true.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748" name="Shape 1748"/>
        <p:cNvGrpSpPr/>
        <p:nvPr/>
      </p:nvGrpSpPr>
      <p:grpSpPr>
        <a:xfrm>
          <a:off x="0" y="0"/>
          <a:ext cx="0" cy="0"/>
          <a:chOff x="0" y="0"/>
          <a:chExt cx="0" cy="0"/>
        </a:xfrm>
      </p:grpSpPr>
      <p:sp>
        <p:nvSpPr>
          <p:cNvPr id="1749" name="Google Shape;1749;p8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DOCUMENTATION &amp; EVIDENCE</a:t>
            </a:r>
            <a:endParaRPr b="0" i="0" sz="1200" u="none" cap="none" strike="noStrike">
              <a:solidFill>
                <a:schemeClr val="dk1"/>
              </a:solidFill>
              <a:latin typeface="Calibri"/>
              <a:ea typeface="Calibri"/>
              <a:cs typeface="Calibri"/>
              <a:sym typeface="Calibri"/>
            </a:endParaRPr>
          </a:p>
        </p:txBody>
      </p:sp>
      <p:sp>
        <p:nvSpPr>
          <p:cNvPr id="1750" name="Google Shape;1750;p8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Capture as You Go</a:t>
            </a:r>
            <a:endParaRPr b="0" i="0" sz="3200" u="none" cap="none" strike="noStrike">
              <a:solidFill>
                <a:schemeClr val="dk1"/>
              </a:solidFill>
              <a:latin typeface="Calibri"/>
              <a:ea typeface="Calibri"/>
              <a:cs typeface="Calibri"/>
              <a:sym typeface="Calibri"/>
            </a:endParaRPr>
          </a:p>
        </p:txBody>
      </p:sp>
      <p:sp>
        <p:nvSpPr>
          <p:cNvPr id="1751" name="Google Shape;1751;p88"/>
          <p:cNvSpPr txBox="1"/>
          <p:nvPr/>
        </p:nvSpPr>
        <p:spPr>
          <a:xfrm>
            <a:off x="812800" y="1847088"/>
            <a:ext cx="5283200" cy="502920"/>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1" i="0" lang="en-US" sz="3200" u="none" cap="none" strike="noStrike">
                <a:solidFill>
                  <a:srgbClr val="0F1B26"/>
                </a:solidFill>
                <a:latin typeface="Space Grotesk"/>
                <a:ea typeface="Space Grotesk"/>
                <a:cs typeface="Space Grotesk"/>
                <a:sym typeface="Space Grotesk"/>
              </a:rPr>
              <a:t>Document everything!!!!</a:t>
            </a:r>
            <a:endParaRPr b="0" i="0" sz="1600" u="none" cap="none" strike="noStrike">
              <a:solidFill>
                <a:schemeClr val="dk1"/>
              </a:solidFill>
              <a:latin typeface="Calibri"/>
              <a:ea typeface="Calibri"/>
              <a:cs typeface="Calibri"/>
              <a:sym typeface="Calibri"/>
            </a:endParaRPr>
          </a:p>
        </p:txBody>
      </p:sp>
      <p:sp>
        <p:nvSpPr>
          <p:cNvPr id="1752" name="Google Shape;1752;p88"/>
          <p:cNvSpPr txBox="1"/>
          <p:nvPr/>
        </p:nvSpPr>
        <p:spPr>
          <a:xfrm>
            <a:off x="812800" y="3032720"/>
            <a:ext cx="5283200" cy="1422301"/>
          </a:xfrm>
          <a:prstGeom prst="rect">
            <a:avLst/>
          </a:prstGeom>
          <a:noFill/>
          <a:ln>
            <a:noFill/>
          </a:ln>
        </p:spPr>
        <p:txBody>
          <a:bodyPr anchorCtr="0" anchor="t" bIns="0" lIns="0" spcFirstLastPara="1" rIns="0" wrap="square" tIns="0">
            <a:noAutofit/>
          </a:bodyPr>
          <a:lstStyle/>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Minimum: URL, full-page screenshot, HTML source</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Timestamps in UTC, clock synced</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SHA-256 hash at collection</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Log every step, even empty searches</a:t>
            </a:r>
            <a:endParaRPr b="0" i="0" sz="1600" u="none" cap="none" strike="noStrike">
              <a:solidFill>
                <a:schemeClr val="dk1"/>
              </a:solidFill>
              <a:latin typeface="Calibri"/>
              <a:ea typeface="Calibri"/>
              <a:cs typeface="Calibri"/>
              <a:sym typeface="Calibri"/>
            </a:endParaRPr>
          </a:p>
          <a:p>
            <a:pPr indent="-243840" lvl="0" marL="243840" marR="0" rtl="0" algn="l">
              <a:lnSpc>
                <a:spcPct val="140000"/>
              </a:lnSpc>
              <a:spcBef>
                <a:spcPts val="0"/>
              </a:spcBef>
              <a:spcAft>
                <a:spcPts val="0"/>
              </a:spcAft>
              <a:buClr>
                <a:srgbClr val="3B4854"/>
              </a:buClr>
              <a:buSzPts val="1600"/>
              <a:buFont typeface="IBM Plex Sans"/>
              <a:buChar char="•"/>
            </a:pPr>
            <a:r>
              <a:rPr b="0" i="0" lang="en-US" sz="1600" u="none" cap="none" strike="noStrike">
                <a:solidFill>
                  <a:srgbClr val="3B4854"/>
                </a:solidFill>
                <a:latin typeface="IBM Plex Sans"/>
                <a:ea typeface="IBM Plex Sans"/>
                <a:cs typeface="IBM Plex Sans"/>
                <a:sym typeface="IBM Plex Sans"/>
              </a:rPr>
              <a:t>Never edit originals; work on copies</a:t>
            </a:r>
            <a:endParaRPr b="0" i="0" sz="1600" u="none" cap="none" strike="noStrike">
              <a:solidFill>
                <a:schemeClr val="dk1"/>
              </a:solidFill>
              <a:latin typeface="Calibri"/>
              <a:ea typeface="Calibri"/>
              <a:cs typeface="Calibri"/>
              <a:sym typeface="Calibri"/>
            </a:endParaRPr>
          </a:p>
        </p:txBody>
      </p:sp>
      <p:sp>
        <p:nvSpPr>
          <p:cNvPr id="1753" name="Google Shape;1753;p88"/>
          <p:cNvSpPr/>
          <p:nvPr/>
        </p:nvSpPr>
        <p:spPr>
          <a:xfrm>
            <a:off x="812800" y="5059759"/>
            <a:ext cx="5080000" cy="782241"/>
          </a:xfrm>
          <a:prstGeom prst="roundRect">
            <a:avLst>
              <a:gd fmla="val 9741"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4" name="Google Shape;1754;p88"/>
          <p:cNvSpPr txBox="1"/>
          <p:nvPr/>
        </p:nvSpPr>
        <p:spPr>
          <a:xfrm>
            <a:off x="1066800" y="5237559"/>
            <a:ext cx="4754880"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OPSEC:</a:t>
            </a:r>
            <a:r>
              <a:rPr b="0" i="0" lang="en-US" sz="1200" u="none" cap="none" strike="noStrike">
                <a:solidFill>
                  <a:srgbClr val="F3F1EA"/>
                </a:solidFill>
                <a:latin typeface="IBM Plex Sans"/>
                <a:ea typeface="IBM Plex Sans"/>
                <a:cs typeface="IBM Plex Sans"/>
                <a:sym typeface="IBM Plex Sans"/>
              </a:rPr>
              <a:t> public archives are public. A new capture of an obscure page can tip off the target.</a:t>
            </a:r>
            <a:endParaRPr b="0" i="0" sz="1200" u="none" cap="none" strike="noStrike">
              <a:solidFill>
                <a:schemeClr val="dk1"/>
              </a:solidFill>
              <a:latin typeface="Calibri"/>
              <a:ea typeface="Calibri"/>
              <a:cs typeface="Calibri"/>
              <a:sym typeface="Calibri"/>
            </a:endParaRPr>
          </a:p>
        </p:txBody>
      </p:sp>
      <p:sp>
        <p:nvSpPr>
          <p:cNvPr id="1755" name="Google Shape;1755;p88"/>
          <p:cNvSpPr/>
          <p:nvPr/>
        </p:nvSpPr>
        <p:spPr>
          <a:xfrm>
            <a:off x="6299200" y="2311499"/>
            <a:ext cx="5080000" cy="3098403"/>
          </a:xfrm>
          <a:prstGeom prst="roundRect">
            <a:avLst>
              <a:gd fmla="val 2459"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6" name="Google Shape;1756;p88"/>
          <p:cNvSpPr txBox="1"/>
          <p:nvPr/>
        </p:nvSpPr>
        <p:spPr>
          <a:xfrm>
            <a:off x="6604000" y="2565499"/>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Linux: hash every capture, save the list</a:t>
            </a:r>
            <a:endParaRPr b="0" i="0" sz="1200" u="none" cap="none" strike="noStrike">
              <a:solidFill>
                <a:schemeClr val="dk1"/>
              </a:solidFill>
              <a:latin typeface="Calibri"/>
              <a:ea typeface="Calibri"/>
              <a:cs typeface="Calibri"/>
              <a:sym typeface="Calibri"/>
            </a:endParaRPr>
          </a:p>
        </p:txBody>
      </p:sp>
      <p:sp>
        <p:nvSpPr>
          <p:cNvPr id="1757" name="Google Shape;1757;p88"/>
          <p:cNvSpPr txBox="1"/>
          <p:nvPr/>
        </p:nvSpPr>
        <p:spPr>
          <a:xfrm>
            <a:off x="6604000" y="2829620"/>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sha256sum * &gt; ../../01_log/web.sha256</a:t>
            </a:r>
            <a:endParaRPr b="0" i="0" sz="1200" u="none" cap="none" strike="noStrike">
              <a:solidFill>
                <a:schemeClr val="dk1"/>
              </a:solidFill>
              <a:latin typeface="Calibri"/>
              <a:ea typeface="Calibri"/>
              <a:cs typeface="Calibri"/>
              <a:sym typeface="Calibri"/>
            </a:endParaRPr>
          </a:p>
        </p:txBody>
      </p:sp>
      <p:sp>
        <p:nvSpPr>
          <p:cNvPr id="1758" name="Google Shape;1758;p88"/>
          <p:cNvSpPr txBox="1"/>
          <p:nvPr/>
        </p:nvSpPr>
        <p:spPr>
          <a:xfrm>
            <a:off x="6604000" y="3093740"/>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Later: prove nothing changed</a:t>
            </a:r>
            <a:endParaRPr b="0" i="0" sz="1200" u="none" cap="none" strike="noStrike">
              <a:solidFill>
                <a:schemeClr val="dk1"/>
              </a:solidFill>
              <a:latin typeface="Calibri"/>
              <a:ea typeface="Calibri"/>
              <a:cs typeface="Calibri"/>
              <a:sym typeface="Calibri"/>
            </a:endParaRPr>
          </a:p>
        </p:txBody>
      </p:sp>
      <p:sp>
        <p:nvSpPr>
          <p:cNvPr id="1759" name="Google Shape;1759;p88"/>
          <p:cNvSpPr txBox="1"/>
          <p:nvPr/>
        </p:nvSpPr>
        <p:spPr>
          <a:xfrm>
            <a:off x="6604000" y="3357860"/>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sha256sum -c ../../01_log/web.sha256</a:t>
            </a:r>
            <a:endParaRPr b="0" i="0" sz="1200" u="none" cap="none" strike="noStrike">
              <a:solidFill>
                <a:schemeClr val="dk1"/>
              </a:solidFill>
              <a:latin typeface="Calibri"/>
              <a:ea typeface="Calibri"/>
              <a:cs typeface="Calibri"/>
              <a:sym typeface="Calibri"/>
            </a:endParaRPr>
          </a:p>
        </p:txBody>
      </p:sp>
      <p:sp>
        <p:nvSpPr>
          <p:cNvPr id="1760" name="Google Shape;1760;p88"/>
          <p:cNvSpPr txBox="1"/>
          <p:nvPr/>
        </p:nvSpPr>
        <p:spPr>
          <a:xfrm>
            <a:off x="6604000" y="3621980"/>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macOS</a:t>
            </a:r>
            <a:endParaRPr b="0" i="0" sz="1200" u="none" cap="none" strike="noStrike">
              <a:solidFill>
                <a:schemeClr val="dk1"/>
              </a:solidFill>
              <a:latin typeface="Calibri"/>
              <a:ea typeface="Calibri"/>
              <a:cs typeface="Calibri"/>
              <a:sym typeface="Calibri"/>
            </a:endParaRPr>
          </a:p>
        </p:txBody>
      </p:sp>
      <p:sp>
        <p:nvSpPr>
          <p:cNvPr id="1761" name="Google Shape;1761;p88"/>
          <p:cNvSpPr txBox="1"/>
          <p:nvPr/>
        </p:nvSpPr>
        <p:spPr>
          <a:xfrm>
            <a:off x="6604000" y="3886101"/>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shasum -a 256 capture.png</a:t>
            </a:r>
            <a:endParaRPr b="0" i="0" sz="1200" u="none" cap="none" strike="noStrike">
              <a:solidFill>
                <a:schemeClr val="dk1"/>
              </a:solidFill>
              <a:latin typeface="Calibri"/>
              <a:ea typeface="Calibri"/>
              <a:cs typeface="Calibri"/>
              <a:sym typeface="Calibri"/>
            </a:endParaRPr>
          </a:p>
        </p:txBody>
      </p:sp>
      <p:sp>
        <p:nvSpPr>
          <p:cNvPr id="1762" name="Google Shape;1762;p88"/>
          <p:cNvSpPr txBox="1"/>
          <p:nvPr/>
        </p:nvSpPr>
        <p:spPr>
          <a:xfrm>
            <a:off x="6604000" y="4150221"/>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Windows PowerShell</a:t>
            </a:r>
            <a:endParaRPr b="0" i="0" sz="1200" u="none" cap="none" strike="noStrike">
              <a:solidFill>
                <a:schemeClr val="dk1"/>
              </a:solidFill>
              <a:latin typeface="Calibri"/>
              <a:ea typeface="Calibri"/>
              <a:cs typeface="Calibri"/>
              <a:sym typeface="Calibri"/>
            </a:endParaRPr>
          </a:p>
        </p:txBody>
      </p:sp>
      <p:sp>
        <p:nvSpPr>
          <p:cNvPr id="1763" name="Google Shape;1763;p88"/>
          <p:cNvSpPr txBox="1"/>
          <p:nvPr/>
        </p:nvSpPr>
        <p:spPr>
          <a:xfrm>
            <a:off x="6604000" y="4414341"/>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Get-FileHash .\capture.png -Algorithm SHA256</a:t>
            </a:r>
            <a:endParaRPr b="0" i="0" sz="1200" u="none" cap="none" strike="noStrike">
              <a:solidFill>
                <a:schemeClr val="dk1"/>
              </a:solidFill>
              <a:latin typeface="Calibri"/>
              <a:ea typeface="Calibri"/>
              <a:cs typeface="Calibri"/>
              <a:sym typeface="Calibri"/>
            </a:endParaRPr>
          </a:p>
        </p:txBody>
      </p:sp>
      <p:sp>
        <p:nvSpPr>
          <p:cNvPr id="1764" name="Google Shape;1764;p88"/>
          <p:cNvSpPr txBox="1"/>
          <p:nvPr/>
        </p:nvSpPr>
        <p:spPr>
          <a:xfrm>
            <a:off x="6604000" y="4678462"/>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Current time in UTC</a:t>
            </a:r>
            <a:endParaRPr b="0" i="0" sz="1200" u="none" cap="none" strike="noStrike">
              <a:solidFill>
                <a:schemeClr val="dk1"/>
              </a:solidFill>
              <a:latin typeface="Calibri"/>
              <a:ea typeface="Calibri"/>
              <a:cs typeface="Calibri"/>
              <a:sym typeface="Calibri"/>
            </a:endParaRPr>
          </a:p>
        </p:txBody>
      </p:sp>
      <p:sp>
        <p:nvSpPr>
          <p:cNvPr id="1765" name="Google Shape;1765;p88"/>
          <p:cNvSpPr txBox="1"/>
          <p:nvPr/>
        </p:nvSpPr>
        <p:spPr>
          <a:xfrm>
            <a:off x="6604000" y="4942582"/>
            <a:ext cx="447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date -u +"%Y-%m-%dT%H:%M:%SZ"</a:t>
            </a:r>
            <a:endParaRPr b="0" i="0" sz="1200" u="none" cap="none" strike="noStrike">
              <a:solidFill>
                <a:schemeClr val="dk1"/>
              </a:solidFill>
              <a:latin typeface="Calibri"/>
              <a:ea typeface="Calibri"/>
              <a:cs typeface="Calibri"/>
              <a:sym typeface="Calibri"/>
            </a:endParaRPr>
          </a:p>
        </p:txBody>
      </p:sp>
      <p:sp>
        <p:nvSpPr>
          <p:cNvPr id="1766" name="Google Shape;1766;p8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
        <p:nvSpPr>
          <p:cNvPr id="1767" name="Google Shape;1767;p88"/>
          <p:cNvSpPr txBox="1"/>
          <p:nvPr/>
        </p:nvSpPr>
        <p:spPr>
          <a:xfrm>
            <a:off x="813816" y="2487168"/>
            <a:ext cx="5285232" cy="2743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Online content disappears. Capture it the moment you find it.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772" name="Shape 1772"/>
        <p:cNvGrpSpPr/>
        <p:nvPr/>
      </p:nvGrpSpPr>
      <p:grpSpPr>
        <a:xfrm>
          <a:off x="0" y="0"/>
          <a:ext cx="0" cy="0"/>
          <a:chOff x="0" y="0"/>
          <a:chExt cx="0" cy="0"/>
        </a:xfrm>
      </p:grpSpPr>
      <p:sp>
        <p:nvSpPr>
          <p:cNvPr id="1773" name="Google Shape;1773;p8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WRITING OSINT REPORTS</a:t>
            </a:r>
            <a:endParaRPr b="0" i="0" sz="1200" u="none" cap="none" strike="noStrike">
              <a:solidFill>
                <a:schemeClr val="dk1"/>
              </a:solidFill>
              <a:latin typeface="Calibri"/>
              <a:ea typeface="Calibri"/>
              <a:cs typeface="Calibri"/>
              <a:sym typeface="Calibri"/>
            </a:endParaRPr>
          </a:p>
        </p:txBody>
      </p:sp>
      <p:sp>
        <p:nvSpPr>
          <p:cNvPr id="1774" name="Google Shape;1774;p8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Report Structure</a:t>
            </a:r>
            <a:endParaRPr b="0" i="0" sz="3200" u="none" cap="none" strike="noStrike">
              <a:solidFill>
                <a:schemeClr val="dk1"/>
              </a:solidFill>
              <a:latin typeface="Calibri"/>
              <a:ea typeface="Calibri"/>
              <a:cs typeface="Calibri"/>
              <a:sym typeface="Calibri"/>
            </a:endParaRPr>
          </a:p>
        </p:txBody>
      </p:sp>
      <p:sp>
        <p:nvSpPr>
          <p:cNvPr id="1775" name="Google Shape;1775;p89"/>
          <p:cNvSpPr/>
          <p:nvPr/>
        </p:nvSpPr>
        <p:spPr>
          <a:xfrm>
            <a:off x="812800" y="1879501"/>
            <a:ext cx="2527300" cy="1297781"/>
          </a:xfrm>
          <a:prstGeom prst="roundRect">
            <a:avLst>
              <a:gd fmla="val 5872"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6" name="Google Shape;1776;p89"/>
          <p:cNvSpPr txBox="1"/>
          <p:nvPr/>
        </p:nvSpPr>
        <p:spPr>
          <a:xfrm>
            <a:off x="965200" y="2031901"/>
            <a:ext cx="23114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3A33B"/>
              </a:buClr>
              <a:buSzPts val="1600"/>
              <a:buFont typeface="IBM Plex Sans"/>
              <a:buNone/>
            </a:pPr>
            <a:r>
              <a:rPr b="1" i="0" lang="en-US" sz="1600" u="none" cap="none" strike="noStrike">
                <a:solidFill>
                  <a:srgbClr val="E3A33B"/>
                </a:solidFill>
                <a:latin typeface="IBM Plex Sans"/>
                <a:ea typeface="IBM Plex Sans"/>
                <a:cs typeface="IBM Plex Sans"/>
                <a:sym typeface="IBM Plex Sans"/>
              </a:rPr>
              <a:t>1 · Executive summary</a:t>
            </a:r>
            <a:endParaRPr b="0" i="0" sz="1600" u="none" cap="none" strike="noStrike">
              <a:solidFill>
                <a:schemeClr val="dk1"/>
              </a:solidFill>
              <a:latin typeface="Calibri"/>
              <a:ea typeface="Calibri"/>
              <a:cs typeface="Calibri"/>
              <a:sym typeface="Calibri"/>
            </a:endParaRPr>
          </a:p>
        </p:txBody>
      </p:sp>
      <p:sp>
        <p:nvSpPr>
          <p:cNvPr id="1777" name="Google Shape;1777;p89"/>
          <p:cNvSpPr txBox="1"/>
          <p:nvPr/>
        </p:nvSpPr>
        <p:spPr>
          <a:xfrm>
            <a:off x="965200" y="2326481"/>
            <a:ext cx="23114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F3F1EA"/>
              </a:buClr>
              <a:buSzPts val="1200"/>
              <a:buFont typeface="IBM Plex Sans"/>
              <a:buNone/>
            </a:pPr>
            <a:r>
              <a:rPr b="0" i="0" lang="en-US" sz="1200" u="none" cap="none" strike="noStrike">
                <a:solidFill>
                  <a:srgbClr val="F3F1EA"/>
                </a:solidFill>
                <a:latin typeface="IBM Plex Sans"/>
                <a:ea typeface="IBM Plex Sans"/>
                <a:cs typeface="IBM Plex Sans"/>
                <a:sym typeface="IBM Plex Sans"/>
              </a:rPr>
              <a:t>Bottom line up front: the answer, rating, and top actions.</a:t>
            </a:r>
            <a:endParaRPr b="0" i="0" sz="1200" u="none" cap="none" strike="noStrike">
              <a:solidFill>
                <a:schemeClr val="dk1"/>
              </a:solidFill>
              <a:latin typeface="Calibri"/>
              <a:ea typeface="Calibri"/>
              <a:cs typeface="Calibri"/>
              <a:sym typeface="Calibri"/>
            </a:endParaRPr>
          </a:p>
        </p:txBody>
      </p:sp>
      <p:sp>
        <p:nvSpPr>
          <p:cNvPr id="1778" name="Google Shape;1778;p89"/>
          <p:cNvSpPr/>
          <p:nvPr/>
        </p:nvSpPr>
        <p:spPr>
          <a:xfrm>
            <a:off x="3492500" y="1879501"/>
            <a:ext cx="2527300" cy="1297781"/>
          </a:xfrm>
          <a:prstGeom prst="roundRect">
            <a:avLst>
              <a:gd fmla="val 587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9" name="Google Shape;1779;p89"/>
          <p:cNvSpPr txBox="1"/>
          <p:nvPr/>
        </p:nvSpPr>
        <p:spPr>
          <a:xfrm>
            <a:off x="3651250" y="2038251"/>
            <a:ext cx="2298192"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2 · Scope &amp; authorization</a:t>
            </a:r>
            <a:endParaRPr b="0" i="0" sz="1600" u="none" cap="none" strike="noStrike">
              <a:solidFill>
                <a:schemeClr val="dk1"/>
              </a:solidFill>
              <a:latin typeface="Calibri"/>
              <a:ea typeface="Calibri"/>
              <a:cs typeface="Calibri"/>
              <a:sym typeface="Calibri"/>
            </a:endParaRPr>
          </a:p>
        </p:txBody>
      </p:sp>
      <p:sp>
        <p:nvSpPr>
          <p:cNvPr id="1780" name="Google Shape;1780;p89"/>
          <p:cNvSpPr txBox="1"/>
          <p:nvPr/>
        </p:nvSpPr>
        <p:spPr>
          <a:xfrm>
            <a:off x="3651250" y="257661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Who authorized it, what's in and out, and the rules.</a:t>
            </a:r>
            <a:endParaRPr b="0" i="0" sz="1200" u="none" cap="none" strike="noStrike">
              <a:solidFill>
                <a:schemeClr val="dk1"/>
              </a:solidFill>
              <a:latin typeface="Calibri"/>
              <a:ea typeface="Calibri"/>
              <a:cs typeface="Calibri"/>
              <a:sym typeface="Calibri"/>
            </a:endParaRPr>
          </a:p>
        </p:txBody>
      </p:sp>
      <p:sp>
        <p:nvSpPr>
          <p:cNvPr id="1781" name="Google Shape;1781;p89"/>
          <p:cNvSpPr/>
          <p:nvPr/>
        </p:nvSpPr>
        <p:spPr>
          <a:xfrm>
            <a:off x="6172200" y="1879501"/>
            <a:ext cx="2527300" cy="1297781"/>
          </a:xfrm>
          <a:prstGeom prst="roundRect">
            <a:avLst>
              <a:gd fmla="val 587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2" name="Google Shape;1782;p89"/>
          <p:cNvSpPr txBox="1"/>
          <p:nvPr/>
        </p:nvSpPr>
        <p:spPr>
          <a:xfrm>
            <a:off x="6330950" y="2038251"/>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3 · Methodology</a:t>
            </a:r>
            <a:endParaRPr b="0" i="0" sz="1600" u="none" cap="none" strike="noStrike">
              <a:solidFill>
                <a:schemeClr val="dk1"/>
              </a:solidFill>
              <a:latin typeface="Calibri"/>
              <a:ea typeface="Calibri"/>
              <a:cs typeface="Calibri"/>
              <a:sym typeface="Calibri"/>
            </a:endParaRPr>
          </a:p>
        </p:txBody>
      </p:sp>
      <p:sp>
        <p:nvSpPr>
          <p:cNvPr id="1783" name="Google Shape;1783;p89"/>
          <p:cNvSpPr txBox="1"/>
          <p:nvPr/>
        </p:nvSpPr>
        <p:spPr>
          <a:xfrm>
            <a:off x="6330950" y="2332831"/>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Collection window, sources, tools, grading keys, limits.</a:t>
            </a:r>
            <a:endParaRPr b="0" i="0" sz="1200" u="none" cap="none" strike="noStrike">
              <a:solidFill>
                <a:schemeClr val="dk1"/>
              </a:solidFill>
              <a:latin typeface="Calibri"/>
              <a:ea typeface="Calibri"/>
              <a:cs typeface="Calibri"/>
              <a:sym typeface="Calibri"/>
            </a:endParaRPr>
          </a:p>
        </p:txBody>
      </p:sp>
      <p:sp>
        <p:nvSpPr>
          <p:cNvPr id="1784" name="Google Shape;1784;p89"/>
          <p:cNvSpPr/>
          <p:nvPr/>
        </p:nvSpPr>
        <p:spPr>
          <a:xfrm>
            <a:off x="8851900" y="1879501"/>
            <a:ext cx="2527300" cy="1297781"/>
          </a:xfrm>
          <a:prstGeom prst="roundRect">
            <a:avLst>
              <a:gd fmla="val 587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5" name="Google Shape;1785;p89"/>
          <p:cNvSpPr txBox="1"/>
          <p:nvPr/>
        </p:nvSpPr>
        <p:spPr>
          <a:xfrm>
            <a:off x="9010650" y="2038251"/>
            <a:ext cx="2298192"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4 · Summary of findings</a:t>
            </a:r>
            <a:endParaRPr b="0" i="0" sz="1600" u="none" cap="none" strike="noStrike">
              <a:solidFill>
                <a:schemeClr val="dk1"/>
              </a:solidFill>
              <a:latin typeface="Calibri"/>
              <a:ea typeface="Calibri"/>
              <a:cs typeface="Calibri"/>
              <a:sym typeface="Calibri"/>
            </a:endParaRPr>
          </a:p>
        </p:txBody>
      </p:sp>
      <p:sp>
        <p:nvSpPr>
          <p:cNvPr id="1786" name="Google Shape;1786;p89"/>
          <p:cNvSpPr txBox="1"/>
          <p:nvPr/>
        </p:nvSpPr>
        <p:spPr>
          <a:xfrm>
            <a:off x="9010650" y="2576612"/>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One table: ID, finding, risk, confidence.</a:t>
            </a:r>
            <a:endParaRPr b="0" i="0" sz="1200" u="none" cap="none" strike="noStrike">
              <a:solidFill>
                <a:schemeClr val="dk1"/>
              </a:solidFill>
              <a:latin typeface="Calibri"/>
              <a:ea typeface="Calibri"/>
              <a:cs typeface="Calibri"/>
              <a:sym typeface="Calibri"/>
            </a:endParaRPr>
          </a:p>
        </p:txBody>
      </p:sp>
      <p:sp>
        <p:nvSpPr>
          <p:cNvPr id="1787" name="Google Shape;1787;p89"/>
          <p:cNvSpPr/>
          <p:nvPr/>
        </p:nvSpPr>
        <p:spPr>
          <a:xfrm>
            <a:off x="812800" y="332968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8" name="Google Shape;1788;p89"/>
          <p:cNvSpPr txBox="1"/>
          <p:nvPr/>
        </p:nvSpPr>
        <p:spPr>
          <a:xfrm>
            <a:off x="971550" y="348843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5 · Detailed findings</a:t>
            </a:r>
            <a:endParaRPr b="0" i="0" sz="1600" u="none" cap="none" strike="noStrike">
              <a:solidFill>
                <a:schemeClr val="dk1"/>
              </a:solidFill>
              <a:latin typeface="Calibri"/>
              <a:ea typeface="Calibri"/>
              <a:cs typeface="Calibri"/>
              <a:sym typeface="Calibri"/>
            </a:endParaRPr>
          </a:p>
        </p:txBody>
      </p:sp>
      <p:sp>
        <p:nvSpPr>
          <p:cNvPr id="1789" name="Google Shape;1789;p89"/>
          <p:cNvSpPr txBox="1"/>
          <p:nvPr/>
        </p:nvSpPr>
        <p:spPr>
          <a:xfrm>
            <a:off x="971550" y="3783013"/>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One section per finding, from a template.</a:t>
            </a:r>
            <a:endParaRPr b="0" i="0" sz="1200" u="none" cap="none" strike="noStrike">
              <a:solidFill>
                <a:schemeClr val="dk1"/>
              </a:solidFill>
              <a:latin typeface="Calibri"/>
              <a:ea typeface="Calibri"/>
              <a:cs typeface="Calibri"/>
              <a:sym typeface="Calibri"/>
            </a:endParaRPr>
          </a:p>
        </p:txBody>
      </p:sp>
      <p:sp>
        <p:nvSpPr>
          <p:cNvPr id="1790" name="Google Shape;1790;p89"/>
          <p:cNvSpPr/>
          <p:nvPr/>
        </p:nvSpPr>
        <p:spPr>
          <a:xfrm>
            <a:off x="3492500" y="332968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1" name="Google Shape;1791;p89"/>
          <p:cNvSpPr txBox="1"/>
          <p:nvPr/>
        </p:nvSpPr>
        <p:spPr>
          <a:xfrm>
            <a:off x="3651250" y="348843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6 · Attack path</a:t>
            </a:r>
            <a:endParaRPr b="0" i="0" sz="1600" u="none" cap="none" strike="noStrike">
              <a:solidFill>
                <a:schemeClr val="dk1"/>
              </a:solidFill>
              <a:latin typeface="Calibri"/>
              <a:ea typeface="Calibri"/>
              <a:cs typeface="Calibri"/>
              <a:sym typeface="Calibri"/>
            </a:endParaRPr>
          </a:p>
        </p:txBody>
      </p:sp>
      <p:sp>
        <p:nvSpPr>
          <p:cNvPr id="1792" name="Google Shape;1792;p89"/>
          <p:cNvSpPr txBox="1"/>
          <p:nvPr/>
        </p:nvSpPr>
        <p:spPr>
          <a:xfrm>
            <a:off x="3651250" y="3783013"/>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How an attacker could chain the findings.</a:t>
            </a:r>
            <a:endParaRPr b="0" i="0" sz="1200" u="none" cap="none" strike="noStrike">
              <a:solidFill>
                <a:schemeClr val="dk1"/>
              </a:solidFill>
              <a:latin typeface="Calibri"/>
              <a:ea typeface="Calibri"/>
              <a:cs typeface="Calibri"/>
              <a:sym typeface="Calibri"/>
            </a:endParaRPr>
          </a:p>
        </p:txBody>
      </p:sp>
      <p:sp>
        <p:nvSpPr>
          <p:cNvPr id="1793" name="Google Shape;1793;p89"/>
          <p:cNvSpPr/>
          <p:nvPr/>
        </p:nvSpPr>
        <p:spPr>
          <a:xfrm>
            <a:off x="6172200" y="332968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4" name="Google Shape;1794;p89"/>
          <p:cNvSpPr txBox="1"/>
          <p:nvPr/>
        </p:nvSpPr>
        <p:spPr>
          <a:xfrm>
            <a:off x="6330950" y="348843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7 · Recommendations</a:t>
            </a:r>
            <a:endParaRPr b="0" i="0" sz="1600" u="none" cap="none" strike="noStrike">
              <a:solidFill>
                <a:schemeClr val="dk1"/>
              </a:solidFill>
              <a:latin typeface="Calibri"/>
              <a:ea typeface="Calibri"/>
              <a:cs typeface="Calibri"/>
              <a:sym typeface="Calibri"/>
            </a:endParaRPr>
          </a:p>
        </p:txBody>
      </p:sp>
      <p:sp>
        <p:nvSpPr>
          <p:cNvPr id="1795" name="Google Shape;1795;p89"/>
          <p:cNvSpPr txBox="1"/>
          <p:nvPr/>
        </p:nvSpPr>
        <p:spPr>
          <a:xfrm>
            <a:off x="6330950" y="3783013"/>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Prioritized actions with owners and effort.</a:t>
            </a:r>
            <a:endParaRPr b="0" i="0" sz="1200" u="none" cap="none" strike="noStrike">
              <a:solidFill>
                <a:schemeClr val="dk1"/>
              </a:solidFill>
              <a:latin typeface="Calibri"/>
              <a:ea typeface="Calibri"/>
              <a:cs typeface="Calibri"/>
              <a:sym typeface="Calibri"/>
            </a:endParaRPr>
          </a:p>
        </p:txBody>
      </p:sp>
      <p:sp>
        <p:nvSpPr>
          <p:cNvPr id="1796" name="Google Shape;1796;p89"/>
          <p:cNvSpPr/>
          <p:nvPr/>
        </p:nvSpPr>
        <p:spPr>
          <a:xfrm>
            <a:off x="8851900" y="3329682"/>
            <a:ext cx="2527300" cy="1054001"/>
          </a:xfrm>
          <a:prstGeom prst="roundRect">
            <a:avLst>
              <a:gd fmla="val 72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7" name="Google Shape;1797;p89"/>
          <p:cNvSpPr txBox="1"/>
          <p:nvPr/>
        </p:nvSpPr>
        <p:spPr>
          <a:xfrm>
            <a:off x="9010650" y="3488432"/>
            <a:ext cx="229819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8 · Gaps &amp; limitations</a:t>
            </a:r>
            <a:endParaRPr b="0" i="0" sz="1600" u="none" cap="none" strike="noStrike">
              <a:solidFill>
                <a:schemeClr val="dk1"/>
              </a:solidFill>
              <a:latin typeface="Calibri"/>
              <a:ea typeface="Calibri"/>
              <a:cs typeface="Calibri"/>
              <a:sym typeface="Calibri"/>
            </a:endParaRPr>
          </a:p>
        </p:txBody>
      </p:sp>
      <p:sp>
        <p:nvSpPr>
          <p:cNvPr id="1798" name="Google Shape;1798;p89"/>
          <p:cNvSpPr txBox="1"/>
          <p:nvPr/>
        </p:nvSpPr>
        <p:spPr>
          <a:xfrm>
            <a:off x="9010650" y="3783013"/>
            <a:ext cx="229819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you couldn't determine, and what wasn't tested.</a:t>
            </a:r>
            <a:endParaRPr b="0" i="0" sz="1200" u="none" cap="none" strike="noStrike">
              <a:solidFill>
                <a:schemeClr val="dk1"/>
              </a:solidFill>
              <a:latin typeface="Calibri"/>
              <a:ea typeface="Calibri"/>
              <a:cs typeface="Calibri"/>
              <a:sym typeface="Calibri"/>
            </a:endParaRPr>
          </a:p>
        </p:txBody>
      </p:sp>
      <p:sp>
        <p:nvSpPr>
          <p:cNvPr id="1799" name="Google Shape;1799;p89"/>
          <p:cNvSpPr/>
          <p:nvPr/>
        </p:nvSpPr>
        <p:spPr>
          <a:xfrm>
            <a:off x="812800" y="5374680"/>
            <a:ext cx="10566400" cy="467320"/>
          </a:xfrm>
          <a:prstGeom prst="roundRect">
            <a:avLst>
              <a:gd fmla="val 1630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0" name="Google Shape;1800;p89"/>
          <p:cNvSpPr txBox="1"/>
          <p:nvPr/>
        </p:nvSpPr>
        <p:spPr>
          <a:xfrm>
            <a:off x="1016000" y="5501680"/>
            <a:ext cx="104140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Every finding =</a:t>
            </a:r>
            <a:r>
              <a:rPr b="0" i="0" lang="en-US" sz="1200" u="none" cap="none" strike="noStrike">
                <a:solidFill>
                  <a:srgbClr val="F3F1EA"/>
                </a:solidFill>
                <a:latin typeface="IBM Plex Sans"/>
                <a:ea typeface="IBM Plex Sans"/>
                <a:cs typeface="IBM Plex Sans"/>
                <a:sym typeface="IBM Plex Sans"/>
              </a:rPr>
              <a:t> evidence + source grade + confidence + impact + recommendation</a:t>
            </a:r>
            <a:endParaRPr b="0" i="0" sz="1200" u="none" cap="none" strike="noStrike">
              <a:solidFill>
                <a:schemeClr val="dk1"/>
              </a:solidFill>
              <a:latin typeface="Calibri"/>
              <a:ea typeface="Calibri"/>
              <a:cs typeface="Calibri"/>
              <a:sym typeface="Calibri"/>
            </a:endParaRPr>
          </a:p>
        </p:txBody>
      </p:sp>
      <p:sp>
        <p:nvSpPr>
          <p:cNvPr id="1801" name="Google Shape;1801;p8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806" name="Shape 1806"/>
        <p:cNvGrpSpPr/>
        <p:nvPr/>
      </p:nvGrpSpPr>
      <p:grpSpPr>
        <a:xfrm>
          <a:off x="0" y="0"/>
          <a:ext cx="0" cy="0"/>
          <a:chOff x="0" y="0"/>
          <a:chExt cx="0" cy="0"/>
        </a:xfrm>
      </p:grpSpPr>
      <p:sp>
        <p:nvSpPr>
          <p:cNvPr id="1807" name="Google Shape;1807;p9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WRITING OSINT REPORTS</a:t>
            </a:r>
            <a:endParaRPr b="0" i="0" sz="1200" u="none" cap="none" strike="noStrike">
              <a:solidFill>
                <a:schemeClr val="dk1"/>
              </a:solidFill>
              <a:latin typeface="Calibri"/>
              <a:ea typeface="Calibri"/>
              <a:cs typeface="Calibri"/>
              <a:sym typeface="Calibri"/>
            </a:endParaRPr>
          </a:p>
        </p:txBody>
      </p:sp>
      <p:sp>
        <p:nvSpPr>
          <p:cNvPr id="1808" name="Google Shape;1808;p9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Rating Risk</a:t>
            </a:r>
            <a:endParaRPr b="0" i="0" sz="3200" u="none" cap="none" strike="noStrike">
              <a:solidFill>
                <a:schemeClr val="dk1"/>
              </a:solidFill>
              <a:latin typeface="Calibri"/>
              <a:ea typeface="Calibri"/>
              <a:cs typeface="Calibri"/>
              <a:sym typeface="Calibri"/>
            </a:endParaRPr>
          </a:p>
        </p:txBody>
      </p:sp>
      <p:sp>
        <p:nvSpPr>
          <p:cNvPr id="1809" name="Google Shape;1809;p90"/>
          <p:cNvSpPr txBox="1"/>
          <p:nvPr/>
        </p:nvSpPr>
        <p:spPr>
          <a:xfrm>
            <a:off x="2260600" y="2006501"/>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Low impact</a:t>
            </a:r>
            <a:endParaRPr b="0" i="0" sz="1200" u="none" cap="none" strike="noStrike">
              <a:solidFill>
                <a:schemeClr val="dk1"/>
              </a:solidFill>
              <a:latin typeface="Calibri"/>
              <a:ea typeface="Calibri"/>
              <a:cs typeface="Calibri"/>
              <a:sym typeface="Calibri"/>
            </a:endParaRPr>
          </a:p>
        </p:txBody>
      </p:sp>
      <p:sp>
        <p:nvSpPr>
          <p:cNvPr id="1810" name="Google Shape;1810;p90"/>
          <p:cNvSpPr txBox="1"/>
          <p:nvPr/>
        </p:nvSpPr>
        <p:spPr>
          <a:xfrm>
            <a:off x="3869234" y="2006501"/>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Medium impact</a:t>
            </a:r>
            <a:endParaRPr b="0" i="0" sz="1200" u="none" cap="none" strike="noStrike">
              <a:solidFill>
                <a:schemeClr val="dk1"/>
              </a:solidFill>
              <a:latin typeface="Calibri"/>
              <a:ea typeface="Calibri"/>
              <a:cs typeface="Calibri"/>
              <a:sym typeface="Calibri"/>
            </a:endParaRPr>
          </a:p>
        </p:txBody>
      </p:sp>
      <p:sp>
        <p:nvSpPr>
          <p:cNvPr id="1811" name="Google Shape;1811;p90"/>
          <p:cNvSpPr txBox="1"/>
          <p:nvPr/>
        </p:nvSpPr>
        <p:spPr>
          <a:xfrm>
            <a:off x="5477867" y="2006501"/>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High impact</a:t>
            </a:r>
            <a:endParaRPr b="0" i="0" sz="1200" u="none" cap="none" strike="noStrike">
              <a:solidFill>
                <a:schemeClr val="dk1"/>
              </a:solidFill>
              <a:latin typeface="Calibri"/>
              <a:ea typeface="Calibri"/>
              <a:cs typeface="Calibri"/>
              <a:sym typeface="Calibri"/>
            </a:endParaRPr>
          </a:p>
        </p:txBody>
      </p:sp>
      <p:sp>
        <p:nvSpPr>
          <p:cNvPr id="1812" name="Google Shape;1812;p90"/>
          <p:cNvSpPr txBox="1"/>
          <p:nvPr/>
        </p:nvSpPr>
        <p:spPr>
          <a:xfrm>
            <a:off x="914400" y="2908796"/>
            <a:ext cx="110947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High likelihood</a:t>
            </a:r>
            <a:endParaRPr b="0" i="0" sz="1200" u="none" cap="none" strike="noStrike">
              <a:solidFill>
                <a:schemeClr val="dk1"/>
              </a:solidFill>
              <a:latin typeface="Calibri"/>
              <a:ea typeface="Calibri"/>
              <a:cs typeface="Calibri"/>
              <a:sym typeface="Calibri"/>
            </a:endParaRPr>
          </a:p>
        </p:txBody>
      </p:sp>
      <p:sp>
        <p:nvSpPr>
          <p:cNvPr id="1813" name="Google Shape;1813;p90"/>
          <p:cNvSpPr/>
          <p:nvPr/>
        </p:nvSpPr>
        <p:spPr>
          <a:xfrm>
            <a:off x="2159000" y="2781796"/>
            <a:ext cx="1532434" cy="927795"/>
          </a:xfrm>
          <a:prstGeom prst="roundRect">
            <a:avLst>
              <a:gd fmla="val 8213" name="adj"/>
            </a:avLst>
          </a:prstGeom>
          <a:solidFill>
            <a:srgbClr val="E6E0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4" name="Google Shape;1814;p90"/>
          <p:cNvSpPr txBox="1"/>
          <p:nvPr/>
        </p:nvSpPr>
        <p:spPr>
          <a:xfrm>
            <a:off x="2260600" y="2959596"/>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Medium</a:t>
            </a:r>
            <a:endParaRPr b="0" i="0" sz="1200" u="none" cap="none" strike="noStrike">
              <a:solidFill>
                <a:schemeClr val="dk1"/>
              </a:solidFill>
              <a:latin typeface="Calibri"/>
              <a:ea typeface="Calibri"/>
              <a:cs typeface="Calibri"/>
              <a:sym typeface="Calibri"/>
            </a:endParaRPr>
          </a:p>
        </p:txBody>
      </p:sp>
      <p:sp>
        <p:nvSpPr>
          <p:cNvPr id="1815" name="Google Shape;1815;p90"/>
          <p:cNvSpPr/>
          <p:nvPr/>
        </p:nvSpPr>
        <p:spPr>
          <a:xfrm>
            <a:off x="3767634" y="2781796"/>
            <a:ext cx="1532434" cy="927795"/>
          </a:xfrm>
          <a:prstGeom prst="roundRect">
            <a:avLst>
              <a:gd fmla="val 8213" name="adj"/>
            </a:avLst>
          </a:prstGeom>
          <a:solidFill>
            <a:srgbClr val="E3A3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6" name="Google Shape;1816;p90"/>
          <p:cNvSpPr txBox="1"/>
          <p:nvPr/>
        </p:nvSpPr>
        <p:spPr>
          <a:xfrm>
            <a:off x="3869234" y="2959596"/>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High</a:t>
            </a:r>
            <a:endParaRPr b="0" i="0" sz="1200" u="none" cap="none" strike="noStrike">
              <a:solidFill>
                <a:schemeClr val="dk1"/>
              </a:solidFill>
              <a:latin typeface="Calibri"/>
              <a:ea typeface="Calibri"/>
              <a:cs typeface="Calibri"/>
              <a:sym typeface="Calibri"/>
            </a:endParaRPr>
          </a:p>
        </p:txBody>
      </p:sp>
      <p:sp>
        <p:nvSpPr>
          <p:cNvPr id="1817" name="Google Shape;1817;p90"/>
          <p:cNvSpPr/>
          <p:nvPr/>
        </p:nvSpPr>
        <p:spPr>
          <a:xfrm>
            <a:off x="5376267" y="2781796"/>
            <a:ext cx="1532434" cy="927795"/>
          </a:xfrm>
          <a:prstGeom prst="roundRect">
            <a:avLst>
              <a:gd fmla="val 8213"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8" name="Google Shape;1818;p90"/>
          <p:cNvSpPr txBox="1"/>
          <p:nvPr/>
        </p:nvSpPr>
        <p:spPr>
          <a:xfrm>
            <a:off x="5477867" y="2959596"/>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1" i="0" lang="en-US" sz="1200" u="none" cap="none" strike="noStrike">
                <a:solidFill>
                  <a:srgbClr val="E3A33B"/>
                </a:solidFill>
                <a:latin typeface="IBM Plex Sans"/>
                <a:ea typeface="IBM Plex Sans"/>
                <a:cs typeface="IBM Plex Sans"/>
                <a:sym typeface="IBM Plex Sans"/>
              </a:rPr>
              <a:t>Critical</a:t>
            </a:r>
            <a:endParaRPr b="0" i="0" sz="1200" u="none" cap="none" strike="noStrike">
              <a:solidFill>
                <a:schemeClr val="dk1"/>
              </a:solidFill>
              <a:latin typeface="Calibri"/>
              <a:ea typeface="Calibri"/>
              <a:cs typeface="Calibri"/>
              <a:sym typeface="Calibri"/>
            </a:endParaRPr>
          </a:p>
        </p:txBody>
      </p:sp>
      <p:sp>
        <p:nvSpPr>
          <p:cNvPr id="1819" name="Google Shape;1819;p90"/>
          <p:cNvSpPr txBox="1"/>
          <p:nvPr/>
        </p:nvSpPr>
        <p:spPr>
          <a:xfrm>
            <a:off x="914400" y="3912791"/>
            <a:ext cx="1109472" cy="426641"/>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Medium likelihood</a:t>
            </a:r>
            <a:endParaRPr b="0" i="0" sz="1200" u="none" cap="none" strike="noStrike">
              <a:solidFill>
                <a:schemeClr val="dk1"/>
              </a:solidFill>
              <a:latin typeface="Calibri"/>
              <a:ea typeface="Calibri"/>
              <a:cs typeface="Calibri"/>
              <a:sym typeface="Calibri"/>
            </a:endParaRPr>
          </a:p>
        </p:txBody>
      </p:sp>
      <p:sp>
        <p:nvSpPr>
          <p:cNvPr id="1820" name="Google Shape;1820;p90"/>
          <p:cNvSpPr/>
          <p:nvPr/>
        </p:nvSpPr>
        <p:spPr>
          <a:xfrm>
            <a:off x="2159000" y="3785791"/>
            <a:ext cx="1532434" cy="1039515"/>
          </a:xfrm>
          <a:prstGeom prst="roundRect">
            <a:avLst>
              <a:gd fmla="val 733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1" name="Google Shape;1821;p90"/>
          <p:cNvSpPr txBox="1"/>
          <p:nvPr/>
        </p:nvSpPr>
        <p:spPr>
          <a:xfrm>
            <a:off x="2266950" y="3969941"/>
            <a:ext cx="136919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Low</a:t>
            </a:r>
            <a:endParaRPr b="0" i="0" sz="1200" u="none" cap="none" strike="noStrike">
              <a:solidFill>
                <a:schemeClr val="dk1"/>
              </a:solidFill>
              <a:latin typeface="Calibri"/>
              <a:ea typeface="Calibri"/>
              <a:cs typeface="Calibri"/>
              <a:sym typeface="Calibri"/>
            </a:endParaRPr>
          </a:p>
        </p:txBody>
      </p:sp>
      <p:sp>
        <p:nvSpPr>
          <p:cNvPr id="1822" name="Google Shape;1822;p90"/>
          <p:cNvSpPr/>
          <p:nvPr/>
        </p:nvSpPr>
        <p:spPr>
          <a:xfrm>
            <a:off x="3767634" y="3785791"/>
            <a:ext cx="1532434" cy="1039515"/>
          </a:xfrm>
          <a:prstGeom prst="roundRect">
            <a:avLst>
              <a:gd fmla="val 7330" name="adj"/>
            </a:avLst>
          </a:prstGeom>
          <a:solidFill>
            <a:srgbClr val="E6E0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3" name="Google Shape;1823;p90"/>
          <p:cNvSpPr txBox="1"/>
          <p:nvPr/>
        </p:nvSpPr>
        <p:spPr>
          <a:xfrm>
            <a:off x="3869234" y="3963591"/>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Medium</a:t>
            </a:r>
            <a:endParaRPr b="0" i="0" sz="1200" u="none" cap="none" strike="noStrike">
              <a:solidFill>
                <a:schemeClr val="dk1"/>
              </a:solidFill>
              <a:latin typeface="Calibri"/>
              <a:ea typeface="Calibri"/>
              <a:cs typeface="Calibri"/>
              <a:sym typeface="Calibri"/>
            </a:endParaRPr>
          </a:p>
        </p:txBody>
      </p:sp>
      <p:sp>
        <p:nvSpPr>
          <p:cNvPr id="1824" name="Google Shape;1824;p90"/>
          <p:cNvSpPr/>
          <p:nvPr/>
        </p:nvSpPr>
        <p:spPr>
          <a:xfrm>
            <a:off x="5376267" y="3785791"/>
            <a:ext cx="1532434" cy="1039515"/>
          </a:xfrm>
          <a:prstGeom prst="roundRect">
            <a:avLst>
              <a:gd fmla="val 7330" name="adj"/>
            </a:avLst>
          </a:prstGeom>
          <a:solidFill>
            <a:srgbClr val="E3A33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5" name="Google Shape;1825;p90"/>
          <p:cNvSpPr txBox="1"/>
          <p:nvPr/>
        </p:nvSpPr>
        <p:spPr>
          <a:xfrm>
            <a:off x="5477867" y="3963591"/>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High</a:t>
            </a:r>
            <a:endParaRPr b="0" i="0" sz="1200" u="none" cap="none" strike="noStrike">
              <a:solidFill>
                <a:schemeClr val="dk1"/>
              </a:solidFill>
              <a:latin typeface="Calibri"/>
              <a:ea typeface="Calibri"/>
              <a:cs typeface="Calibri"/>
              <a:sym typeface="Calibri"/>
            </a:endParaRPr>
          </a:p>
        </p:txBody>
      </p:sp>
      <p:sp>
        <p:nvSpPr>
          <p:cNvPr id="1826" name="Google Shape;1826;p90"/>
          <p:cNvSpPr txBox="1"/>
          <p:nvPr/>
        </p:nvSpPr>
        <p:spPr>
          <a:xfrm>
            <a:off x="914400" y="5028505"/>
            <a:ext cx="110947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Low likelihood</a:t>
            </a:r>
            <a:endParaRPr b="0" i="0" sz="1200" u="none" cap="none" strike="noStrike">
              <a:solidFill>
                <a:schemeClr val="dk1"/>
              </a:solidFill>
              <a:latin typeface="Calibri"/>
              <a:ea typeface="Calibri"/>
              <a:cs typeface="Calibri"/>
              <a:sym typeface="Calibri"/>
            </a:endParaRPr>
          </a:p>
        </p:txBody>
      </p:sp>
      <p:sp>
        <p:nvSpPr>
          <p:cNvPr id="1827" name="Google Shape;1827;p90"/>
          <p:cNvSpPr/>
          <p:nvPr/>
        </p:nvSpPr>
        <p:spPr>
          <a:xfrm>
            <a:off x="2159000" y="4901505"/>
            <a:ext cx="1532434" cy="940495"/>
          </a:xfrm>
          <a:prstGeom prst="roundRect">
            <a:avLst>
              <a:gd fmla="val 8102" name="adj"/>
            </a:avLst>
          </a:prstGeom>
          <a:solidFill>
            <a:srgbClr val="F3F1EA"/>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28" name="Google Shape;1828;p90"/>
          <p:cNvSpPr txBox="1"/>
          <p:nvPr/>
        </p:nvSpPr>
        <p:spPr>
          <a:xfrm>
            <a:off x="2266950" y="5085655"/>
            <a:ext cx="136919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1" i="0" lang="en-US" sz="1200" u="none" cap="none" strike="noStrike">
                <a:solidFill>
                  <a:srgbClr val="5B6570"/>
                </a:solidFill>
                <a:latin typeface="IBM Plex Sans"/>
                <a:ea typeface="IBM Plex Sans"/>
                <a:cs typeface="IBM Plex Sans"/>
                <a:sym typeface="IBM Plex Sans"/>
              </a:rPr>
              <a:t>Informational</a:t>
            </a:r>
            <a:endParaRPr b="0" i="0" sz="1200" u="none" cap="none" strike="noStrike">
              <a:solidFill>
                <a:schemeClr val="dk1"/>
              </a:solidFill>
              <a:latin typeface="Calibri"/>
              <a:ea typeface="Calibri"/>
              <a:cs typeface="Calibri"/>
              <a:sym typeface="Calibri"/>
            </a:endParaRPr>
          </a:p>
        </p:txBody>
      </p:sp>
      <p:sp>
        <p:nvSpPr>
          <p:cNvPr id="1829" name="Google Shape;1829;p90"/>
          <p:cNvSpPr/>
          <p:nvPr/>
        </p:nvSpPr>
        <p:spPr>
          <a:xfrm>
            <a:off x="3767634" y="4901505"/>
            <a:ext cx="1532434" cy="940495"/>
          </a:xfrm>
          <a:prstGeom prst="roundRect">
            <a:avLst>
              <a:gd fmla="val 810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0" name="Google Shape;1830;p90"/>
          <p:cNvSpPr txBox="1"/>
          <p:nvPr/>
        </p:nvSpPr>
        <p:spPr>
          <a:xfrm>
            <a:off x="3875584" y="5085655"/>
            <a:ext cx="136919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Low</a:t>
            </a:r>
            <a:endParaRPr b="0" i="0" sz="1200" u="none" cap="none" strike="noStrike">
              <a:solidFill>
                <a:schemeClr val="dk1"/>
              </a:solidFill>
              <a:latin typeface="Calibri"/>
              <a:ea typeface="Calibri"/>
              <a:cs typeface="Calibri"/>
              <a:sym typeface="Calibri"/>
            </a:endParaRPr>
          </a:p>
        </p:txBody>
      </p:sp>
      <p:sp>
        <p:nvSpPr>
          <p:cNvPr id="1831" name="Google Shape;1831;p90"/>
          <p:cNvSpPr/>
          <p:nvPr/>
        </p:nvSpPr>
        <p:spPr>
          <a:xfrm>
            <a:off x="5376267" y="4901505"/>
            <a:ext cx="1532434" cy="940495"/>
          </a:xfrm>
          <a:prstGeom prst="roundRect">
            <a:avLst>
              <a:gd fmla="val 8102" name="adj"/>
            </a:avLst>
          </a:prstGeom>
          <a:solidFill>
            <a:srgbClr val="E6E0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2" name="Google Shape;1832;p90"/>
          <p:cNvSpPr txBox="1"/>
          <p:nvPr/>
        </p:nvSpPr>
        <p:spPr>
          <a:xfrm>
            <a:off x="5477867" y="5079305"/>
            <a:ext cx="1382403"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Medium</a:t>
            </a:r>
            <a:endParaRPr b="0" i="0" sz="1200" u="none" cap="none" strike="noStrike">
              <a:solidFill>
                <a:schemeClr val="dk1"/>
              </a:solidFill>
              <a:latin typeface="Calibri"/>
              <a:ea typeface="Calibri"/>
              <a:cs typeface="Calibri"/>
              <a:sym typeface="Calibri"/>
            </a:endParaRPr>
          </a:p>
        </p:txBody>
      </p:sp>
      <p:sp>
        <p:nvSpPr>
          <p:cNvPr id="1833" name="Google Shape;1833;p90"/>
          <p:cNvSpPr/>
          <p:nvPr/>
        </p:nvSpPr>
        <p:spPr>
          <a:xfrm>
            <a:off x="7315200" y="1879501"/>
            <a:ext cx="4064000" cy="883841"/>
          </a:xfrm>
          <a:prstGeom prst="roundRect">
            <a:avLst>
              <a:gd fmla="val 862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4" name="Google Shape;1834;p90"/>
          <p:cNvSpPr txBox="1"/>
          <p:nvPr/>
        </p:nvSpPr>
        <p:spPr>
          <a:xfrm>
            <a:off x="7524750" y="2063651"/>
            <a:ext cx="379069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Likelihood</a:t>
            </a:r>
            <a:endParaRPr b="0" i="0" sz="1600" u="none" cap="none" strike="noStrike">
              <a:solidFill>
                <a:schemeClr val="dk1"/>
              </a:solidFill>
              <a:latin typeface="Calibri"/>
              <a:ea typeface="Calibri"/>
              <a:cs typeface="Calibri"/>
              <a:sym typeface="Calibri"/>
            </a:endParaRPr>
          </a:p>
        </p:txBody>
      </p:sp>
      <p:sp>
        <p:nvSpPr>
          <p:cNvPr id="1835" name="Google Shape;1835;p90"/>
          <p:cNvSpPr txBox="1"/>
          <p:nvPr/>
        </p:nvSpPr>
        <p:spPr>
          <a:xfrm>
            <a:off x="7524750" y="2358231"/>
            <a:ext cx="379069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How easily could an attacker find and use this?</a:t>
            </a:r>
            <a:endParaRPr b="0" i="0" sz="1200" u="none" cap="none" strike="noStrike">
              <a:solidFill>
                <a:schemeClr val="dk1"/>
              </a:solidFill>
              <a:latin typeface="Calibri"/>
              <a:ea typeface="Calibri"/>
              <a:cs typeface="Calibri"/>
              <a:sym typeface="Calibri"/>
            </a:endParaRPr>
          </a:p>
        </p:txBody>
      </p:sp>
      <p:sp>
        <p:nvSpPr>
          <p:cNvPr id="1836" name="Google Shape;1836;p90"/>
          <p:cNvSpPr/>
          <p:nvPr/>
        </p:nvSpPr>
        <p:spPr>
          <a:xfrm>
            <a:off x="7315200" y="2864941"/>
            <a:ext cx="4064000" cy="883841"/>
          </a:xfrm>
          <a:prstGeom prst="roundRect">
            <a:avLst>
              <a:gd fmla="val 862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7" name="Google Shape;1837;p90"/>
          <p:cNvSpPr txBox="1"/>
          <p:nvPr/>
        </p:nvSpPr>
        <p:spPr>
          <a:xfrm>
            <a:off x="7524750" y="3049091"/>
            <a:ext cx="379069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Impact</a:t>
            </a:r>
            <a:endParaRPr b="0" i="0" sz="1600" u="none" cap="none" strike="noStrike">
              <a:solidFill>
                <a:schemeClr val="dk1"/>
              </a:solidFill>
              <a:latin typeface="Calibri"/>
              <a:ea typeface="Calibri"/>
              <a:cs typeface="Calibri"/>
              <a:sym typeface="Calibri"/>
            </a:endParaRPr>
          </a:p>
        </p:txBody>
      </p:sp>
      <p:sp>
        <p:nvSpPr>
          <p:cNvPr id="1838" name="Google Shape;1838;p90"/>
          <p:cNvSpPr txBox="1"/>
          <p:nvPr/>
        </p:nvSpPr>
        <p:spPr>
          <a:xfrm>
            <a:off x="7524750" y="3343672"/>
            <a:ext cx="379069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What's the worst realistic outcome?</a:t>
            </a:r>
            <a:endParaRPr b="0" i="0" sz="1200" u="none" cap="none" strike="noStrike">
              <a:solidFill>
                <a:schemeClr val="dk1"/>
              </a:solidFill>
              <a:latin typeface="Calibri"/>
              <a:ea typeface="Calibri"/>
              <a:cs typeface="Calibri"/>
              <a:sym typeface="Calibri"/>
            </a:endParaRPr>
          </a:p>
        </p:txBody>
      </p:sp>
      <p:sp>
        <p:nvSpPr>
          <p:cNvPr id="1839" name="Google Shape;1839;p90"/>
          <p:cNvSpPr/>
          <p:nvPr/>
        </p:nvSpPr>
        <p:spPr>
          <a:xfrm>
            <a:off x="7315200" y="3850382"/>
            <a:ext cx="4064000" cy="1092101"/>
          </a:xfrm>
          <a:prstGeom prst="roundRect">
            <a:avLst>
              <a:gd fmla="val 6977"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0" name="Google Shape;1840;p90"/>
          <p:cNvSpPr txBox="1"/>
          <p:nvPr/>
        </p:nvSpPr>
        <p:spPr>
          <a:xfrm>
            <a:off x="7518400" y="4028182"/>
            <a:ext cx="3803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E3A33B"/>
              </a:buClr>
              <a:buSzPts val="1600"/>
              <a:buFont typeface="IBM Plex Sans"/>
              <a:buNone/>
            </a:pPr>
            <a:r>
              <a:rPr b="1" i="0" lang="en-US" sz="1600" u="none" cap="none" strike="noStrike">
                <a:solidFill>
                  <a:srgbClr val="E3A33B"/>
                </a:solidFill>
                <a:latin typeface="IBM Plex Sans"/>
                <a:ea typeface="IBM Plex Sans"/>
                <a:cs typeface="IBM Plex Sans"/>
                <a:sym typeface="IBM Plex Sans"/>
              </a:rPr>
              <a:t>Be consistent</a:t>
            </a:r>
            <a:endParaRPr b="0" i="0" sz="1600" u="none" cap="none" strike="noStrike">
              <a:solidFill>
                <a:schemeClr val="dk1"/>
              </a:solidFill>
              <a:latin typeface="Calibri"/>
              <a:ea typeface="Calibri"/>
              <a:cs typeface="Calibri"/>
              <a:sym typeface="Calibri"/>
            </a:endParaRPr>
          </a:p>
        </p:txBody>
      </p:sp>
      <p:sp>
        <p:nvSpPr>
          <p:cNvPr id="1841" name="Google Shape;1841;p90"/>
          <p:cNvSpPr txBox="1"/>
          <p:nvPr/>
        </p:nvSpPr>
        <p:spPr>
          <a:xfrm>
            <a:off x="7518400" y="4322763"/>
            <a:ext cx="3803904"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F3F1EA"/>
              </a:buClr>
              <a:buSzPts val="1200"/>
              <a:buFont typeface="IBM Plex Sans"/>
              <a:buNone/>
            </a:pPr>
            <a:r>
              <a:rPr b="0" i="0" lang="en-US" sz="1200" u="none" cap="none" strike="noStrike">
                <a:solidFill>
                  <a:srgbClr val="F3F1EA"/>
                </a:solidFill>
                <a:latin typeface="IBM Plex Sans"/>
                <a:ea typeface="IBM Plex Sans"/>
                <a:cs typeface="IBM Plex Sans"/>
                <a:sym typeface="IBM Plex Sans"/>
              </a:rPr>
              <a:t>CVSS scores software flaws, not exposure. Define your scale in the report.</a:t>
            </a:r>
            <a:endParaRPr b="0" i="0" sz="1200" u="none" cap="none" strike="noStrike">
              <a:solidFill>
                <a:schemeClr val="dk1"/>
              </a:solidFill>
              <a:latin typeface="Calibri"/>
              <a:ea typeface="Calibri"/>
              <a:cs typeface="Calibri"/>
              <a:sym typeface="Calibri"/>
            </a:endParaRPr>
          </a:p>
        </p:txBody>
      </p:sp>
      <p:sp>
        <p:nvSpPr>
          <p:cNvPr id="1842" name="Google Shape;1842;p9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847" name="Shape 1847"/>
        <p:cNvGrpSpPr/>
        <p:nvPr/>
      </p:nvGrpSpPr>
      <p:grpSpPr>
        <a:xfrm>
          <a:off x="0" y="0"/>
          <a:ext cx="0" cy="0"/>
          <a:chOff x="0" y="0"/>
          <a:chExt cx="0" cy="0"/>
        </a:xfrm>
      </p:grpSpPr>
      <p:sp>
        <p:nvSpPr>
          <p:cNvPr id="1848" name="Google Shape;1848;p9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7 · WRITING OSINT REPORTS</a:t>
            </a:r>
            <a:endParaRPr b="0" i="0" sz="1200" u="none" cap="none" strike="noStrike">
              <a:solidFill>
                <a:schemeClr val="dk1"/>
              </a:solidFill>
              <a:latin typeface="Calibri"/>
              <a:ea typeface="Calibri"/>
              <a:cs typeface="Calibri"/>
              <a:sym typeface="Calibri"/>
            </a:endParaRPr>
          </a:p>
        </p:txBody>
      </p:sp>
      <p:sp>
        <p:nvSpPr>
          <p:cNvPr id="1849" name="Google Shape;1849;p9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Protecting the Report</a:t>
            </a:r>
            <a:endParaRPr b="0" i="0" sz="3200" u="none" cap="none" strike="noStrike">
              <a:solidFill>
                <a:schemeClr val="dk1"/>
              </a:solidFill>
              <a:latin typeface="Calibri"/>
              <a:ea typeface="Calibri"/>
              <a:cs typeface="Calibri"/>
              <a:sym typeface="Calibri"/>
            </a:endParaRPr>
          </a:p>
        </p:txBody>
      </p:sp>
      <p:sp>
        <p:nvSpPr>
          <p:cNvPr id="1850" name="Google Shape;1850;p91"/>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An OSINT report is a roadmap for attackers. Internal work follows your policy; external follows the SOW.</a:t>
            </a:r>
            <a:endParaRPr b="0" i="0" sz="1600" u="none" cap="none" strike="noStrike">
              <a:solidFill>
                <a:schemeClr val="dk1"/>
              </a:solidFill>
              <a:latin typeface="Calibri"/>
              <a:ea typeface="Calibri"/>
              <a:cs typeface="Calibri"/>
              <a:sym typeface="Calibri"/>
            </a:endParaRPr>
          </a:p>
        </p:txBody>
      </p:sp>
      <p:sp>
        <p:nvSpPr>
          <p:cNvPr id="1851" name="Google Shape;1851;p91"/>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2" name="Google Shape;1852;p91"/>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State what you didn't do:</a:t>
            </a:r>
            <a:r>
              <a:rPr b="0" i="0" lang="en-US" sz="1200" u="none" cap="none" strike="noStrike">
                <a:solidFill>
                  <a:srgbClr val="F3F1EA"/>
                </a:solidFill>
                <a:latin typeface="IBM Plex Sans"/>
                <a:ea typeface="IBM Plex Sans"/>
                <a:cs typeface="IBM Plex Sans"/>
                <a:sym typeface="IBM Plex Sans"/>
              </a:rPr>
              <a:t> "We did not test the key" protects you and shows how far a finding goes.</a:t>
            </a:r>
            <a:endParaRPr b="0" i="0" sz="1200" u="none" cap="none" strike="noStrike">
              <a:solidFill>
                <a:schemeClr val="dk1"/>
              </a:solidFill>
              <a:latin typeface="Calibri"/>
              <a:ea typeface="Calibri"/>
              <a:cs typeface="Calibri"/>
              <a:sym typeface="Calibri"/>
            </a:endParaRPr>
          </a:p>
        </p:txBody>
      </p:sp>
      <p:sp>
        <p:nvSpPr>
          <p:cNvPr id="1853" name="Google Shape;1853;p9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7: Verification &amp; Reporting</a:t>
            </a:r>
            <a:endParaRPr b="0" i="0" sz="1200" u="none" cap="none" strike="noStrike">
              <a:solidFill>
                <a:schemeClr val="dk1"/>
              </a:solidFill>
              <a:latin typeface="Calibri"/>
              <a:ea typeface="Calibri"/>
              <a:cs typeface="Calibri"/>
              <a:sym typeface="Calibri"/>
            </a:endParaRPr>
          </a:p>
        </p:txBody>
      </p:sp>
      <p:sp>
        <p:nvSpPr>
          <p:cNvPr id="1854" name="Google Shape;1854;p91"/>
          <p:cNvSpPr/>
          <p:nvPr/>
        </p:nvSpPr>
        <p:spPr>
          <a:xfrm>
            <a:off x="813816" y="2377440"/>
            <a:ext cx="2487168" cy="26974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5" name="Google Shape;1855;p91"/>
          <p:cNvSpPr txBox="1"/>
          <p:nvPr/>
        </p:nvSpPr>
        <p:spPr>
          <a:xfrm>
            <a:off x="1024128" y="25877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856" name="Google Shape;1856;p91"/>
          <p:cNvSpPr txBox="1"/>
          <p:nvPr/>
        </p:nvSpPr>
        <p:spPr>
          <a:xfrm>
            <a:off x="1024128" y="28803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Label it</a:t>
            </a:r>
            <a:endParaRPr b="0" i="0" sz="1600" u="none" cap="none" strike="noStrike">
              <a:solidFill>
                <a:schemeClr val="dk1"/>
              </a:solidFill>
              <a:latin typeface="Calibri"/>
              <a:ea typeface="Calibri"/>
              <a:cs typeface="Calibri"/>
              <a:sym typeface="Calibri"/>
            </a:endParaRPr>
          </a:p>
        </p:txBody>
      </p:sp>
      <p:sp>
        <p:nvSpPr>
          <p:cNvPr id="1857" name="Google Shape;1857;p91"/>
          <p:cNvSpPr txBox="1"/>
          <p:nvPr/>
        </p:nvSpPr>
        <p:spPr>
          <a:xfrm>
            <a:off x="1024128" y="3227832"/>
            <a:ext cx="2066544" cy="17373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TLP:RED named recipients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TLP:AMBER need-to-know</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TLP:GREEN their community</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TLP:CLEAR share freely</a:t>
            </a:r>
            <a:endParaRPr b="0" i="0" sz="1200" u="none" cap="none" strike="noStrike">
              <a:solidFill>
                <a:schemeClr val="dk1"/>
              </a:solidFill>
              <a:latin typeface="Calibri"/>
              <a:ea typeface="Calibri"/>
              <a:cs typeface="Calibri"/>
              <a:sym typeface="Calibri"/>
            </a:endParaRPr>
          </a:p>
        </p:txBody>
      </p:sp>
      <p:sp>
        <p:nvSpPr>
          <p:cNvPr id="1858" name="Google Shape;1858;p91"/>
          <p:cNvSpPr/>
          <p:nvPr/>
        </p:nvSpPr>
        <p:spPr>
          <a:xfrm>
            <a:off x="3502152" y="2377440"/>
            <a:ext cx="2487168" cy="26974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9" name="Google Shape;1859;p91"/>
          <p:cNvSpPr txBox="1"/>
          <p:nvPr/>
        </p:nvSpPr>
        <p:spPr>
          <a:xfrm>
            <a:off x="3712464" y="25877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860" name="Google Shape;1860;p91"/>
          <p:cNvSpPr txBox="1"/>
          <p:nvPr/>
        </p:nvSpPr>
        <p:spPr>
          <a:xfrm>
            <a:off x="3712464" y="28803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Protect it</a:t>
            </a:r>
            <a:endParaRPr b="0" i="0" sz="1600" u="none" cap="none" strike="noStrike">
              <a:solidFill>
                <a:schemeClr val="dk1"/>
              </a:solidFill>
              <a:latin typeface="Calibri"/>
              <a:ea typeface="Calibri"/>
              <a:cs typeface="Calibri"/>
              <a:sym typeface="Calibri"/>
            </a:endParaRPr>
          </a:p>
        </p:txBody>
      </p:sp>
      <p:sp>
        <p:nvSpPr>
          <p:cNvPr id="1861" name="Google Shape;1861;p91"/>
          <p:cNvSpPr txBox="1"/>
          <p:nvPr/>
        </p:nvSpPr>
        <p:spPr>
          <a:xfrm>
            <a:off x="3712464" y="3227832"/>
            <a:ext cx="2066544" cy="17373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Encrypt at rest and in transit</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Password via another channel</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Named, versioned recipients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Real redaction, not boxes</a:t>
            </a:r>
            <a:endParaRPr b="0" i="0" sz="1200" u="none" cap="none" strike="noStrike">
              <a:solidFill>
                <a:schemeClr val="dk1"/>
              </a:solidFill>
              <a:latin typeface="Calibri"/>
              <a:ea typeface="Calibri"/>
              <a:cs typeface="Calibri"/>
              <a:sym typeface="Calibri"/>
            </a:endParaRPr>
          </a:p>
        </p:txBody>
      </p:sp>
      <p:sp>
        <p:nvSpPr>
          <p:cNvPr id="1862" name="Google Shape;1862;p91"/>
          <p:cNvSpPr/>
          <p:nvPr/>
        </p:nvSpPr>
        <p:spPr>
          <a:xfrm>
            <a:off x="6199632" y="2377440"/>
            <a:ext cx="2487168" cy="26974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3" name="Google Shape;1863;p91"/>
          <p:cNvSpPr txBox="1"/>
          <p:nvPr/>
        </p:nvSpPr>
        <p:spPr>
          <a:xfrm>
            <a:off x="6409944" y="25877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864" name="Google Shape;1864;p91"/>
          <p:cNvSpPr txBox="1"/>
          <p:nvPr/>
        </p:nvSpPr>
        <p:spPr>
          <a:xfrm>
            <a:off x="6409944" y="28803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Minimize it</a:t>
            </a:r>
            <a:endParaRPr b="0" i="0" sz="1600" u="none" cap="none" strike="noStrike">
              <a:solidFill>
                <a:schemeClr val="dk1"/>
              </a:solidFill>
              <a:latin typeface="Calibri"/>
              <a:ea typeface="Calibri"/>
              <a:cs typeface="Calibri"/>
              <a:sym typeface="Calibri"/>
            </a:endParaRPr>
          </a:p>
        </p:txBody>
      </p:sp>
      <p:sp>
        <p:nvSpPr>
          <p:cNvPr id="1865" name="Google Shape;1865;p91"/>
          <p:cNvSpPr txBox="1"/>
          <p:nvPr/>
        </p:nvSpPr>
        <p:spPr>
          <a:xfrm>
            <a:off x="6409944" y="3227832"/>
            <a:ext cx="2066544" cy="17373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Roles and counts over names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Names in a restricted annex</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No plaintext passwords</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No family, minors, addresses</a:t>
            </a:r>
            <a:endParaRPr b="0" i="0" sz="1200" u="none" cap="none" strike="noStrike">
              <a:solidFill>
                <a:schemeClr val="dk1"/>
              </a:solidFill>
              <a:latin typeface="Calibri"/>
              <a:ea typeface="Calibri"/>
              <a:cs typeface="Calibri"/>
              <a:sym typeface="Calibri"/>
            </a:endParaRPr>
          </a:p>
        </p:txBody>
      </p:sp>
      <p:sp>
        <p:nvSpPr>
          <p:cNvPr id="1866" name="Google Shape;1866;p91"/>
          <p:cNvSpPr/>
          <p:nvPr/>
        </p:nvSpPr>
        <p:spPr>
          <a:xfrm>
            <a:off x="8887968" y="2377440"/>
            <a:ext cx="2487168" cy="269748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7" name="Google Shape;1867;p91"/>
          <p:cNvSpPr txBox="1"/>
          <p:nvPr/>
        </p:nvSpPr>
        <p:spPr>
          <a:xfrm>
            <a:off x="9098280" y="2587752"/>
            <a:ext cx="2066544" cy="210312"/>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1868" name="Google Shape;1868;p91"/>
          <p:cNvSpPr txBox="1"/>
          <p:nvPr/>
        </p:nvSpPr>
        <p:spPr>
          <a:xfrm>
            <a:off x="9098280" y="2880360"/>
            <a:ext cx="2066544" cy="246888"/>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Store it</a:t>
            </a:r>
            <a:endParaRPr b="0" i="0" sz="1600" u="none" cap="none" strike="noStrike">
              <a:solidFill>
                <a:schemeClr val="dk1"/>
              </a:solidFill>
              <a:latin typeface="Calibri"/>
              <a:ea typeface="Calibri"/>
              <a:cs typeface="Calibri"/>
              <a:sym typeface="Calibri"/>
            </a:endParaRPr>
          </a:p>
        </p:txBody>
      </p:sp>
      <p:sp>
        <p:nvSpPr>
          <p:cNvPr id="1869" name="Google Shape;1869;p91"/>
          <p:cNvSpPr txBox="1"/>
          <p:nvPr/>
        </p:nvSpPr>
        <p:spPr>
          <a:xfrm>
            <a:off x="9098280" y="3227832"/>
            <a:ext cx="2066544" cy="1737360"/>
          </a:xfrm>
          <a:prstGeom prst="rect">
            <a:avLst/>
          </a:prstGeom>
          <a:noFill/>
          <a:ln>
            <a:noFill/>
          </a:ln>
        </p:spPr>
        <p:txBody>
          <a:bodyPr anchorCtr="0" anchor="t" bIns="0" lIns="0" spcFirstLastPara="1" rIns="0" wrap="square" tIns="0">
            <a:noAutofit/>
          </a:bodyPr>
          <a:lstStyle/>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Encrypted drive in the VM</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Or media kept off that box</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Not personal cloud storage</a:t>
            </a:r>
            <a:endParaRPr b="0" i="0" sz="1200" u="none" cap="none" strike="noStrike">
              <a:solidFill>
                <a:schemeClr val="dk1"/>
              </a:solidFill>
              <a:latin typeface="Calibri"/>
              <a:ea typeface="Calibri"/>
              <a:cs typeface="Calibri"/>
              <a:sym typeface="Calibri"/>
            </a:endParaRPr>
          </a:p>
          <a:p>
            <a:pPr indent="-182880" lvl="0" marL="182880" marR="0" rtl="0" algn="l">
              <a:lnSpc>
                <a:spcPct val="140000"/>
              </a:lnSpc>
              <a:spcBef>
                <a:spcPts val="0"/>
              </a:spcBef>
              <a:spcAft>
                <a:spcPts val="0"/>
              </a:spcAft>
              <a:buClr>
                <a:srgbClr val="3B4854"/>
              </a:buClr>
              <a:buSzPts val="1200"/>
              <a:buFont typeface="IBM Plex Sans"/>
              <a:buChar char="•"/>
            </a:pPr>
            <a:r>
              <a:rPr b="0" i="0" lang="en-US" sz="1200" u="none" cap="none" strike="noStrike">
                <a:solidFill>
                  <a:srgbClr val="3B4854"/>
                </a:solidFill>
                <a:latin typeface="IBM Plex Sans"/>
                <a:ea typeface="IBM Plex Sans"/>
                <a:cs typeface="IBM Plex Sans"/>
                <a:sym typeface="IBM Plex Sans"/>
              </a:rPr>
              <a:t>Delete on the SOW date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1874" name="Shape 1874"/>
        <p:cNvGrpSpPr/>
        <p:nvPr/>
      </p:nvGrpSpPr>
      <p:grpSpPr>
        <a:xfrm>
          <a:off x="0" y="0"/>
          <a:ext cx="0" cy="0"/>
          <a:chOff x="0" y="0"/>
          <a:chExt cx="0" cy="0"/>
        </a:xfrm>
      </p:grpSpPr>
      <p:sp>
        <p:nvSpPr>
          <p:cNvPr id="1875" name="Google Shape;1875;p92"/>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08</a:t>
            </a:r>
            <a:endParaRPr b="0" i="0" sz="10000" u="none" cap="none" strike="noStrike">
              <a:solidFill>
                <a:schemeClr val="dk1"/>
              </a:solidFill>
              <a:latin typeface="Calibri"/>
              <a:ea typeface="Calibri"/>
              <a:cs typeface="Calibri"/>
              <a:sym typeface="Calibri"/>
            </a:endParaRPr>
          </a:p>
        </p:txBody>
      </p:sp>
      <p:sp>
        <p:nvSpPr>
          <p:cNvPr id="1876" name="Google Shape;1876;p92"/>
          <p:cNvSpPr txBox="1"/>
          <p:nvPr/>
        </p:nvSpPr>
        <p:spPr>
          <a:xfrm>
            <a:off x="812800" y="339348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OPSEC</a:t>
            </a:r>
            <a:endParaRPr b="0" i="0" sz="4800" u="none" cap="none" strike="noStrike">
              <a:solidFill>
                <a:schemeClr val="dk1"/>
              </a:solidFill>
              <a:latin typeface="Calibri"/>
              <a:ea typeface="Calibri"/>
              <a:cs typeface="Calibri"/>
              <a:sym typeface="Calibri"/>
            </a:endParaRPr>
          </a:p>
        </p:txBody>
      </p:sp>
      <p:sp>
        <p:nvSpPr>
          <p:cNvPr id="1877" name="Google Shape;1877;p92"/>
          <p:cNvSpPr txBox="1"/>
          <p:nvPr/>
        </p:nvSpPr>
        <p:spPr>
          <a:xfrm>
            <a:off x="812800" y="423674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Protecting the investigator: your identity, your client, and your findings.</a:t>
            </a:r>
            <a:endParaRPr b="0" i="0" sz="1600" u="none" cap="none" strike="noStrike">
              <a:solidFill>
                <a:schemeClr val="dk1"/>
              </a:solidFill>
              <a:latin typeface="Calibri"/>
              <a:ea typeface="Calibri"/>
              <a:cs typeface="Calibri"/>
              <a:sym typeface="Calibri"/>
            </a:endParaRPr>
          </a:p>
        </p:txBody>
      </p:sp>
      <p:sp>
        <p:nvSpPr>
          <p:cNvPr id="1878" name="Google Shape;1878;p92"/>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FUNDAMENTALS · RESEARCH ENVIRONMENT · SOCK PUPPETS · COMMON MISTAKES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883" name="Shape 1883"/>
        <p:cNvGrpSpPr/>
        <p:nvPr/>
      </p:nvGrpSpPr>
      <p:grpSpPr>
        <a:xfrm>
          <a:off x="0" y="0"/>
          <a:ext cx="0" cy="0"/>
          <a:chOff x="0" y="0"/>
          <a:chExt cx="0" cy="0"/>
        </a:xfrm>
      </p:grpSpPr>
      <p:sp>
        <p:nvSpPr>
          <p:cNvPr id="1884" name="Google Shape;1884;p9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885" name="Google Shape;1885;p9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What OPSEC Protects</a:t>
            </a:r>
            <a:endParaRPr b="0" i="0" sz="3200" u="none" cap="none" strike="noStrike">
              <a:solidFill>
                <a:schemeClr val="dk1"/>
              </a:solidFill>
              <a:latin typeface="Calibri"/>
              <a:ea typeface="Calibri"/>
              <a:cs typeface="Calibri"/>
              <a:sym typeface="Calibri"/>
            </a:endParaRPr>
          </a:p>
        </p:txBody>
      </p:sp>
      <p:sp>
        <p:nvSpPr>
          <p:cNvPr id="1886" name="Google Shape;1886;p93"/>
          <p:cNvSpPr txBox="1"/>
          <p:nvPr/>
        </p:nvSpPr>
        <p:spPr>
          <a:xfrm>
            <a:off x="812800" y="1879501"/>
            <a:ext cx="4754880" cy="822722"/>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Operations security: find the information that would hurt you if an adversary learned it, then deny them the clues.</a:t>
            </a:r>
            <a:endParaRPr b="0" i="0" sz="1600" u="none" cap="none" strike="noStrike">
              <a:solidFill>
                <a:schemeClr val="dk1"/>
              </a:solidFill>
              <a:latin typeface="Calibri"/>
              <a:ea typeface="Calibri"/>
              <a:cs typeface="Calibri"/>
              <a:sym typeface="Calibri"/>
            </a:endParaRPr>
          </a:p>
        </p:txBody>
      </p:sp>
      <p:sp>
        <p:nvSpPr>
          <p:cNvPr id="1887" name="Google Shape;1887;p93"/>
          <p:cNvSpPr/>
          <p:nvPr/>
        </p:nvSpPr>
        <p:spPr>
          <a:xfrm>
            <a:off x="812800" y="2854623"/>
            <a:ext cx="4572000" cy="1371501"/>
          </a:xfrm>
          <a:prstGeom prst="roundRect">
            <a:avLst>
              <a:gd fmla="val 555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8" name="Google Shape;1888;p93"/>
          <p:cNvSpPr txBox="1"/>
          <p:nvPr/>
        </p:nvSpPr>
        <p:spPr>
          <a:xfrm>
            <a:off x="1022350" y="3064173"/>
            <a:ext cx="4319016"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1966 → 1988</a:t>
            </a:r>
            <a:endParaRPr b="0" i="0" sz="1200" u="none" cap="none" strike="noStrike">
              <a:solidFill>
                <a:schemeClr val="dk1"/>
              </a:solidFill>
              <a:latin typeface="Calibri"/>
              <a:ea typeface="Calibri"/>
              <a:cs typeface="Calibri"/>
              <a:sym typeface="Calibri"/>
            </a:endParaRPr>
          </a:p>
        </p:txBody>
      </p:sp>
      <p:sp>
        <p:nvSpPr>
          <p:cNvPr id="1889" name="Google Shape;1889;p93"/>
          <p:cNvSpPr txBox="1"/>
          <p:nvPr/>
        </p:nvSpPr>
        <p:spPr>
          <a:xfrm>
            <a:off x="1022350" y="3353693"/>
            <a:ext cx="4319016"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Operation PURPLE DRAGON found that routine, unclassified US activity was warning the enemy in Vietnam. NSDD-298 made OPSEC a formal program in 1988.</a:t>
            </a:r>
            <a:endParaRPr b="0" i="0" sz="1200" u="none" cap="none" strike="noStrike">
              <a:solidFill>
                <a:schemeClr val="dk1"/>
              </a:solidFill>
              <a:latin typeface="Calibri"/>
              <a:ea typeface="Calibri"/>
              <a:cs typeface="Calibri"/>
              <a:sym typeface="Calibri"/>
            </a:endParaRPr>
          </a:p>
        </p:txBody>
      </p:sp>
      <p:sp>
        <p:nvSpPr>
          <p:cNvPr id="1890" name="Google Shape;1890;p93"/>
          <p:cNvSpPr/>
          <p:nvPr/>
        </p:nvSpPr>
        <p:spPr>
          <a:xfrm>
            <a:off x="5791200" y="1879501"/>
            <a:ext cx="27178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1" name="Google Shape;1891;p93"/>
          <p:cNvSpPr txBox="1"/>
          <p:nvPr/>
        </p:nvSpPr>
        <p:spPr>
          <a:xfrm>
            <a:off x="6000750" y="2089051"/>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Your identity</a:t>
            </a:r>
            <a:endParaRPr b="0" i="0" sz="1600" u="none" cap="none" strike="noStrike">
              <a:solidFill>
                <a:schemeClr val="dk1"/>
              </a:solidFill>
              <a:latin typeface="Calibri"/>
              <a:ea typeface="Calibri"/>
              <a:cs typeface="Calibri"/>
              <a:sym typeface="Calibri"/>
            </a:endParaRPr>
          </a:p>
        </p:txBody>
      </p:sp>
      <p:sp>
        <p:nvSpPr>
          <p:cNvPr id="1892" name="Google Shape;1892;p93"/>
          <p:cNvSpPr txBox="1"/>
          <p:nvPr/>
        </p:nvSpPr>
        <p:spPr>
          <a:xfrm>
            <a:off x="6000750" y="2409031"/>
            <a:ext cx="239064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Your name, employer, and personal accounts.</a:t>
            </a:r>
            <a:endParaRPr b="0" i="0" sz="1200" u="none" cap="none" strike="noStrike">
              <a:solidFill>
                <a:schemeClr val="dk1"/>
              </a:solidFill>
              <a:latin typeface="Calibri"/>
              <a:ea typeface="Calibri"/>
              <a:cs typeface="Calibri"/>
              <a:sym typeface="Calibri"/>
            </a:endParaRPr>
          </a:p>
        </p:txBody>
      </p:sp>
      <p:sp>
        <p:nvSpPr>
          <p:cNvPr id="1893" name="Google Shape;1893;p93"/>
          <p:cNvSpPr/>
          <p:nvPr/>
        </p:nvSpPr>
        <p:spPr>
          <a:xfrm>
            <a:off x="8661400" y="1879501"/>
            <a:ext cx="27178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4" name="Google Shape;1894;p93"/>
          <p:cNvSpPr txBox="1"/>
          <p:nvPr/>
        </p:nvSpPr>
        <p:spPr>
          <a:xfrm>
            <a:off x="8870950" y="2089051"/>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Your client</a:t>
            </a:r>
            <a:endParaRPr b="0" i="0" sz="1600" u="none" cap="none" strike="noStrike">
              <a:solidFill>
                <a:schemeClr val="dk1"/>
              </a:solidFill>
              <a:latin typeface="Calibri"/>
              <a:ea typeface="Calibri"/>
              <a:cs typeface="Calibri"/>
              <a:sym typeface="Calibri"/>
            </a:endParaRPr>
          </a:p>
        </p:txBody>
      </p:sp>
      <p:sp>
        <p:nvSpPr>
          <p:cNvPr id="1895" name="Google Shape;1895;p93"/>
          <p:cNvSpPr txBox="1"/>
          <p:nvPr/>
        </p:nvSpPr>
        <p:spPr>
          <a:xfrm>
            <a:off x="8870950" y="2409031"/>
            <a:ext cx="239064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Revealing your firm can reveal who hired you.</a:t>
            </a:r>
            <a:endParaRPr b="0" i="0" sz="1200" u="none" cap="none" strike="noStrike">
              <a:solidFill>
                <a:schemeClr val="dk1"/>
              </a:solidFill>
              <a:latin typeface="Calibri"/>
              <a:ea typeface="Calibri"/>
              <a:cs typeface="Calibri"/>
              <a:sym typeface="Calibri"/>
            </a:endParaRPr>
          </a:p>
        </p:txBody>
      </p:sp>
      <p:sp>
        <p:nvSpPr>
          <p:cNvPr id="1896" name="Google Shape;1896;p93"/>
          <p:cNvSpPr/>
          <p:nvPr/>
        </p:nvSpPr>
        <p:spPr>
          <a:xfrm>
            <a:off x="5791200" y="3212902"/>
            <a:ext cx="27178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97" name="Google Shape;1897;p93"/>
          <p:cNvSpPr txBox="1"/>
          <p:nvPr/>
        </p:nvSpPr>
        <p:spPr>
          <a:xfrm>
            <a:off x="6000750" y="3422452"/>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Your methods</a:t>
            </a:r>
            <a:endParaRPr b="0" i="0" sz="1600" u="none" cap="none" strike="noStrike">
              <a:solidFill>
                <a:schemeClr val="dk1"/>
              </a:solidFill>
              <a:latin typeface="Calibri"/>
              <a:ea typeface="Calibri"/>
              <a:cs typeface="Calibri"/>
              <a:sym typeface="Calibri"/>
            </a:endParaRPr>
          </a:p>
        </p:txBody>
      </p:sp>
      <p:sp>
        <p:nvSpPr>
          <p:cNvPr id="1898" name="Google Shape;1898;p93"/>
          <p:cNvSpPr txBox="1"/>
          <p:nvPr/>
        </p:nvSpPr>
        <p:spPr>
          <a:xfrm>
            <a:off x="6000750" y="3742432"/>
            <a:ext cx="239064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Research accounts, tools, and infrastructure.</a:t>
            </a:r>
            <a:endParaRPr b="0" i="0" sz="1200" u="none" cap="none" strike="noStrike">
              <a:solidFill>
                <a:schemeClr val="dk1"/>
              </a:solidFill>
              <a:latin typeface="Calibri"/>
              <a:ea typeface="Calibri"/>
              <a:cs typeface="Calibri"/>
              <a:sym typeface="Calibri"/>
            </a:endParaRPr>
          </a:p>
        </p:txBody>
      </p:sp>
      <p:sp>
        <p:nvSpPr>
          <p:cNvPr id="1899" name="Google Shape;1899;p93"/>
          <p:cNvSpPr/>
          <p:nvPr/>
        </p:nvSpPr>
        <p:spPr>
          <a:xfrm>
            <a:off x="8661400" y="3212902"/>
            <a:ext cx="27178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0" name="Google Shape;1900;p93"/>
          <p:cNvSpPr txBox="1"/>
          <p:nvPr/>
        </p:nvSpPr>
        <p:spPr>
          <a:xfrm>
            <a:off x="8870950" y="3422452"/>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Your findings</a:t>
            </a:r>
            <a:endParaRPr b="0" i="0" sz="1600" u="none" cap="none" strike="noStrike">
              <a:solidFill>
                <a:schemeClr val="dk1"/>
              </a:solidFill>
              <a:latin typeface="Calibri"/>
              <a:ea typeface="Calibri"/>
              <a:cs typeface="Calibri"/>
              <a:sym typeface="Calibri"/>
            </a:endParaRPr>
          </a:p>
        </p:txBody>
      </p:sp>
      <p:sp>
        <p:nvSpPr>
          <p:cNvPr id="1901" name="Google Shape;1901;p93"/>
          <p:cNvSpPr txBox="1"/>
          <p:nvPr/>
        </p:nvSpPr>
        <p:spPr>
          <a:xfrm>
            <a:off x="8870950" y="3742432"/>
            <a:ext cx="239064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ready-made roadmap for real attackers.</a:t>
            </a:r>
            <a:endParaRPr b="0" i="0" sz="1200" u="none" cap="none" strike="noStrike">
              <a:solidFill>
                <a:schemeClr val="dk1"/>
              </a:solidFill>
              <a:latin typeface="Calibri"/>
              <a:ea typeface="Calibri"/>
              <a:cs typeface="Calibri"/>
              <a:sym typeface="Calibri"/>
            </a:endParaRPr>
          </a:p>
        </p:txBody>
      </p:sp>
      <p:sp>
        <p:nvSpPr>
          <p:cNvPr id="1902" name="Google Shape;1902;p93"/>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3" name="Google Shape;1903;p93"/>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Why it matters:</a:t>
            </a:r>
            <a:r>
              <a:rPr b="0" i="0" lang="en-US" sz="1200" u="none" cap="none" strike="noStrike">
                <a:solidFill>
                  <a:srgbClr val="F3F1EA"/>
                </a:solidFill>
                <a:latin typeface="IBM Plex Sans"/>
                <a:ea typeface="IBM Plex Sans"/>
                <a:cs typeface="IBM Plex Sans"/>
                <a:sym typeface="IBM Plex Sans"/>
              </a:rPr>
              <a:t> a target who notices you can delete posts, change behavior, feed you false information, or retaliate.</a:t>
            </a:r>
            <a:endParaRPr b="0" i="0" sz="1200" u="none" cap="none" strike="noStrike">
              <a:solidFill>
                <a:schemeClr val="dk1"/>
              </a:solidFill>
              <a:latin typeface="Calibri"/>
              <a:ea typeface="Calibri"/>
              <a:cs typeface="Calibri"/>
              <a:sym typeface="Calibri"/>
            </a:endParaRPr>
          </a:p>
        </p:txBody>
      </p:sp>
      <p:sp>
        <p:nvSpPr>
          <p:cNvPr id="1904" name="Google Shape;1904;p9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909" name="Shape 1909"/>
        <p:cNvGrpSpPr/>
        <p:nvPr/>
      </p:nvGrpSpPr>
      <p:grpSpPr>
        <a:xfrm>
          <a:off x="0" y="0"/>
          <a:ext cx="0" cy="0"/>
          <a:chOff x="0" y="0"/>
          <a:chExt cx="0" cy="0"/>
        </a:xfrm>
      </p:grpSpPr>
      <p:sp>
        <p:nvSpPr>
          <p:cNvPr id="1910" name="Google Shape;1910;p12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911" name="Google Shape;1911;p12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Basic Three</a:t>
            </a:r>
            <a:endParaRPr b="0" i="0" sz="3200" u="none" cap="none" strike="noStrike">
              <a:solidFill>
                <a:schemeClr val="dk1"/>
              </a:solidFill>
              <a:latin typeface="Calibri"/>
              <a:ea typeface="Calibri"/>
              <a:cs typeface="Calibri"/>
              <a:sym typeface="Calibri"/>
            </a:endParaRPr>
          </a:p>
        </p:txBody>
      </p:sp>
      <p:sp>
        <p:nvSpPr>
          <p:cNvPr id="1912" name="Google Shape;1912;p121"/>
          <p:cNvSpPr/>
          <p:nvPr/>
        </p:nvSpPr>
        <p:spPr>
          <a:xfrm>
            <a:off x="812800" y="2377440"/>
            <a:ext cx="3386634" cy="256032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3" name="Google Shape;1913;p121"/>
          <p:cNvSpPr txBox="1"/>
          <p:nvPr/>
        </p:nvSpPr>
        <p:spPr>
          <a:xfrm>
            <a:off x="1022350" y="2578608"/>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1914" name="Google Shape;1914;p121"/>
          <p:cNvSpPr txBox="1"/>
          <p:nvPr/>
        </p:nvSpPr>
        <p:spPr>
          <a:xfrm>
            <a:off x="1022350" y="2871216"/>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Use a VPN</a:t>
            </a:r>
            <a:endParaRPr b="0" i="0" sz="1600" u="none" cap="none" strike="noStrike">
              <a:solidFill>
                <a:schemeClr val="dk1"/>
              </a:solidFill>
              <a:latin typeface="Calibri"/>
              <a:ea typeface="Calibri"/>
              <a:cs typeface="Calibri"/>
              <a:sym typeface="Calibri"/>
            </a:endParaRPr>
          </a:p>
        </p:txBody>
      </p:sp>
      <p:sp>
        <p:nvSpPr>
          <p:cNvPr id="1915" name="Google Shape;1915;p121"/>
          <p:cNvSpPr txBox="1"/>
          <p:nvPr/>
        </p:nvSpPr>
        <p:spPr>
          <a:xfrm>
            <a:off x="1022350" y="3200400"/>
            <a:ext cx="3086235" cy="16002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Your home IP is registered to your address and your name, and campus and corporate ranges name the organisation. A VPN puts someone else’s IP in the logs. Turn the kill switch on and test for DNS, WebRTC and IPv6 leaks at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ipleak.net</a:t>
            </a:r>
            <a:r>
              <a:rPr b="0" i="0" lang="en-US" sz="1200" u="none" cap="none" strike="noStrike">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1916" name="Google Shape;1916;p121"/>
          <p:cNvSpPr/>
          <p:nvPr/>
        </p:nvSpPr>
        <p:spPr>
          <a:xfrm>
            <a:off x="4402634" y="2377440"/>
            <a:ext cx="3386733" cy="256032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7" name="Google Shape;1917;p121"/>
          <p:cNvSpPr txBox="1"/>
          <p:nvPr/>
        </p:nvSpPr>
        <p:spPr>
          <a:xfrm>
            <a:off x="4612184" y="2578608"/>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1918" name="Google Shape;1918;p121"/>
          <p:cNvSpPr txBox="1"/>
          <p:nvPr/>
        </p:nvSpPr>
        <p:spPr>
          <a:xfrm>
            <a:off x="4612184" y="2871216"/>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Use a hardened browser</a:t>
            </a:r>
            <a:endParaRPr b="0" i="0" sz="1600" u="none" cap="none" strike="noStrike">
              <a:solidFill>
                <a:schemeClr val="dk1"/>
              </a:solidFill>
              <a:latin typeface="Calibri"/>
              <a:ea typeface="Calibri"/>
              <a:cs typeface="Calibri"/>
              <a:sym typeface="Calibri"/>
            </a:endParaRPr>
          </a:p>
        </p:txBody>
      </p:sp>
      <p:sp>
        <p:nvSpPr>
          <p:cNvPr id="1919" name="Google Shape;1919;p121"/>
          <p:cNvSpPr txBox="1"/>
          <p:nvPr/>
        </p:nvSpPr>
        <p:spPr>
          <a:xfrm>
            <a:off x="4612184" y="3200400"/>
            <a:ext cx="3086338" cy="16002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Brave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brave.com</a:t>
            </a:r>
            <a:r>
              <a:rPr b="0" i="0" lang="en-US" sz="1200" u="none" cap="none" strike="noStrike">
                <a:solidFill>
                  <a:srgbClr val="3B4854"/>
                </a:solidFill>
                <a:latin typeface="IBM Plex Sans"/>
                <a:ea typeface="IBM Plex Sans"/>
                <a:cs typeface="IBM Plex Sans"/>
                <a:sym typeface="IBM Plex Sans"/>
              </a:rPr>
              <a:t>), or Firefox locked down, blocks trackers and fingerprinting by default and needs no account. Keep a separate profile for research so cookies and logins never mix with your own.</a:t>
            </a:r>
            <a:endParaRPr b="0" i="0" sz="1200" u="none" cap="none" strike="noStrike">
              <a:solidFill>
                <a:schemeClr val="dk1"/>
              </a:solidFill>
              <a:latin typeface="Calibri"/>
              <a:ea typeface="Calibri"/>
              <a:cs typeface="Calibri"/>
              <a:sym typeface="Calibri"/>
            </a:endParaRPr>
          </a:p>
        </p:txBody>
      </p:sp>
      <p:sp>
        <p:nvSpPr>
          <p:cNvPr id="1920" name="Google Shape;1920;p121"/>
          <p:cNvSpPr/>
          <p:nvPr/>
        </p:nvSpPr>
        <p:spPr>
          <a:xfrm>
            <a:off x="7992566" y="2377440"/>
            <a:ext cx="3386634" cy="2560320"/>
          </a:xfrm>
          <a:prstGeom prst="roundRect">
            <a:avLst>
              <a:gd fmla="val 450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1" name="Google Shape;1921;p121"/>
          <p:cNvSpPr txBox="1"/>
          <p:nvPr/>
        </p:nvSpPr>
        <p:spPr>
          <a:xfrm>
            <a:off x="8202116" y="2578608"/>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1922" name="Google Shape;1922;p121"/>
          <p:cNvSpPr txBox="1"/>
          <p:nvPr/>
        </p:nvSpPr>
        <p:spPr>
          <a:xfrm>
            <a:off x="8202116" y="2871216"/>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Don’t post anything online</a:t>
            </a:r>
            <a:endParaRPr b="0" i="0" sz="1600" u="none" cap="none" strike="noStrike">
              <a:solidFill>
                <a:schemeClr val="dk1"/>
              </a:solidFill>
              <a:latin typeface="Calibri"/>
              <a:ea typeface="Calibri"/>
              <a:cs typeface="Calibri"/>
              <a:sym typeface="Calibri"/>
            </a:endParaRPr>
          </a:p>
        </p:txBody>
      </p:sp>
      <p:sp>
        <p:nvSpPr>
          <p:cNvPr id="1923" name="Google Shape;1923;p121"/>
          <p:cNvSpPr txBox="1"/>
          <p:nvPr/>
        </p:nvSpPr>
        <p:spPr>
          <a:xfrm>
            <a:off x="8202116" y="3200400"/>
            <a:ext cx="3086235" cy="16002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Mostly joking. The real rule: limit what you post, and treat anything you put somewhere you don’t own or control as permanent and public. You can delete your post. You cannot delete the screenshot.</a:t>
            </a:r>
            <a:endParaRPr b="0" i="0" sz="1200" u="none" cap="none" strike="noStrike">
              <a:solidFill>
                <a:schemeClr val="dk1"/>
              </a:solidFill>
              <a:latin typeface="Calibri"/>
              <a:ea typeface="Calibri"/>
              <a:cs typeface="Calibri"/>
              <a:sym typeface="Calibri"/>
            </a:endParaRPr>
          </a:p>
        </p:txBody>
      </p:sp>
      <p:sp>
        <p:nvSpPr>
          <p:cNvPr id="1924" name="Google Shape;1924;p121"/>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5" name="Google Shape;1925;p121"/>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None of this is exotic. Most OPSEC failures are ordinary mistakes, not sophisticated attacks.</a:t>
            </a:r>
            <a:endParaRPr b="0" i="0" sz="1200" u="none" cap="none" strike="noStrike">
              <a:solidFill>
                <a:schemeClr val="dk1"/>
              </a:solidFill>
              <a:latin typeface="Calibri"/>
              <a:ea typeface="Calibri"/>
              <a:cs typeface="Calibri"/>
              <a:sym typeface="Calibri"/>
            </a:endParaRPr>
          </a:p>
        </p:txBody>
      </p:sp>
      <p:sp>
        <p:nvSpPr>
          <p:cNvPr id="1926" name="Google Shape;1926;p12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
        <p:nvSpPr>
          <p:cNvPr id="1927" name="Google Shape;1927;p121"/>
          <p:cNvSpPr txBox="1"/>
          <p:nvPr/>
        </p:nvSpPr>
        <p:spPr>
          <a:xfrm>
            <a:off x="813816" y="1883664"/>
            <a:ext cx="10570464" cy="23774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Before any of the advanced tradecraft, three habits do most of the work.</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932" name="Shape 1932"/>
        <p:cNvGrpSpPr/>
        <p:nvPr/>
      </p:nvGrpSpPr>
      <p:grpSpPr>
        <a:xfrm>
          <a:off x="0" y="0"/>
          <a:ext cx="0" cy="0"/>
          <a:chOff x="0" y="0"/>
          <a:chExt cx="0" cy="0"/>
        </a:xfrm>
      </p:grpSpPr>
      <p:sp>
        <p:nvSpPr>
          <p:cNvPr id="1933" name="Google Shape;1933;p9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934" name="Google Shape;1934;p9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The Five-Step OPSEC Process</a:t>
            </a:r>
            <a:endParaRPr b="0" i="0" sz="3200" u="none" cap="none" strike="noStrike">
              <a:solidFill>
                <a:schemeClr val="dk1"/>
              </a:solidFill>
              <a:latin typeface="Calibri"/>
              <a:ea typeface="Calibri"/>
              <a:cs typeface="Calibri"/>
              <a:sym typeface="Calibri"/>
            </a:endParaRPr>
          </a:p>
        </p:txBody>
      </p:sp>
      <p:graphicFrame>
        <p:nvGraphicFramePr>
          <p:cNvPr id="1935" name="Google Shape;1935;p94"/>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3169850"/>
                <a:gridCol w="3381175"/>
                <a:gridCol w="40153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Step</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The question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Security-Inc assessment example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1. Identify critical information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would hurt if it leaked?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That the assessment exists; your firm's name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2. Analyze threats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might notice or want it?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Employees, IT staff not told about the test, real attackers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3. Analyze vulnerabilities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How could it leak?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Firm-branded LinkedIn views; office IP in web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4. Assess risk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How likely, and how bad?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LinkedIn views: high likelihood, high impact, fix now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5. Apply countermeasures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What reduces the risk?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Private mode, isolated network, private scans, clean metadata</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1936" name="Google Shape;1936;p94"/>
          <p:cNvSpPr txBox="1"/>
          <p:nvPr/>
        </p:nvSpPr>
        <p:spPr>
          <a:xfrm>
            <a:off x="812800" y="4334966"/>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Sans"/>
              <a:buNone/>
            </a:pPr>
            <a:r>
              <a:rPr b="0" i="0" lang="en-US" sz="1200" u="none" cap="none" strike="noStrike">
                <a:solidFill>
                  <a:srgbClr val="5B6570"/>
                </a:solidFill>
                <a:latin typeface="IBM Plex Sans"/>
                <a:ea typeface="IBM Plex Sans"/>
                <a:cs typeface="IBM Plex Sans"/>
                <a:sym typeface="IBM Plex Sans"/>
              </a:rPr>
              <a:t>The steps form a loop: revisit them when the target, platform, or risk changes. Most countermeasures are discipline, not expensive tools.</a:t>
            </a:r>
            <a:endParaRPr b="0" i="0" sz="1200" u="none" cap="none" strike="noStrike">
              <a:solidFill>
                <a:schemeClr val="dk1"/>
              </a:solidFill>
              <a:latin typeface="Calibri"/>
              <a:ea typeface="Calibri"/>
              <a:cs typeface="Calibri"/>
              <a:sym typeface="Calibri"/>
            </a:endParaRPr>
          </a:p>
        </p:txBody>
      </p:sp>
      <p:sp>
        <p:nvSpPr>
          <p:cNvPr id="1937" name="Google Shape;1937;p9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942" name="Shape 1942"/>
        <p:cNvGrpSpPr/>
        <p:nvPr/>
      </p:nvGrpSpPr>
      <p:grpSpPr>
        <a:xfrm>
          <a:off x="0" y="0"/>
          <a:ext cx="0" cy="0"/>
          <a:chOff x="0" y="0"/>
          <a:chExt cx="0" cy="0"/>
        </a:xfrm>
      </p:grpSpPr>
      <p:sp>
        <p:nvSpPr>
          <p:cNvPr id="1943" name="Google Shape;1943;p9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944" name="Google Shape;1944;p9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Match OPSEC to the Threat</a:t>
            </a:r>
            <a:endParaRPr b="0" i="0" sz="3200" u="none" cap="none" strike="noStrike">
              <a:solidFill>
                <a:schemeClr val="dk1"/>
              </a:solidFill>
              <a:latin typeface="Calibri"/>
              <a:ea typeface="Calibri"/>
              <a:cs typeface="Calibri"/>
              <a:sym typeface="Calibri"/>
            </a:endParaRPr>
          </a:p>
        </p:txBody>
      </p:sp>
      <p:sp>
        <p:nvSpPr>
          <p:cNvPr id="1945" name="Google Shape;1945;p95"/>
          <p:cNvSpPr/>
          <p:nvPr/>
        </p:nvSpPr>
        <p:spPr>
          <a:xfrm>
            <a:off x="812800" y="1879501"/>
            <a:ext cx="3386634" cy="708620"/>
          </a:xfrm>
          <a:prstGeom prst="roundRect">
            <a:avLst>
              <a:gd fmla="val 1075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6" name="Google Shape;1946;p95"/>
          <p:cNvSpPr txBox="1"/>
          <p:nvPr/>
        </p:nvSpPr>
        <p:spPr>
          <a:xfrm>
            <a:off x="996950" y="2012851"/>
            <a:ext cx="3139067"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Low:</a:t>
            </a:r>
            <a:r>
              <a:rPr b="0" i="0" lang="en-US" sz="1200" u="none" cap="none" strike="noStrike">
                <a:solidFill>
                  <a:srgbClr val="3B4854"/>
                </a:solidFill>
                <a:latin typeface="IBM Plex Sans"/>
                <a:ea typeface="IBM Plex Sans"/>
                <a:cs typeface="IBM Plex Sans"/>
                <a:sym typeface="IBM Plex Sans"/>
              </a:rPr>
              <a:t> notices likes, follows, and profile views</a:t>
            </a:r>
            <a:endParaRPr b="0" i="0" sz="1200" u="none" cap="none" strike="noStrike">
              <a:solidFill>
                <a:schemeClr val="dk1"/>
              </a:solidFill>
              <a:latin typeface="Calibri"/>
              <a:ea typeface="Calibri"/>
              <a:cs typeface="Calibri"/>
              <a:sym typeface="Calibri"/>
            </a:endParaRPr>
          </a:p>
        </p:txBody>
      </p:sp>
      <p:sp>
        <p:nvSpPr>
          <p:cNvPr id="1947" name="Google Shape;1947;p95"/>
          <p:cNvSpPr/>
          <p:nvPr/>
        </p:nvSpPr>
        <p:spPr>
          <a:xfrm>
            <a:off x="4402634" y="1879501"/>
            <a:ext cx="3386733" cy="708620"/>
          </a:xfrm>
          <a:prstGeom prst="roundRect">
            <a:avLst>
              <a:gd fmla="val 1075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8" name="Google Shape;1948;p95"/>
          <p:cNvSpPr txBox="1"/>
          <p:nvPr/>
        </p:nvSpPr>
        <p:spPr>
          <a:xfrm>
            <a:off x="4586784" y="2012851"/>
            <a:ext cx="313917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Medium:</a:t>
            </a:r>
            <a:r>
              <a:rPr b="0" i="0" lang="en-US" sz="1200" u="none" cap="none" strike="noStrike">
                <a:solidFill>
                  <a:srgbClr val="3B4854"/>
                </a:solidFill>
                <a:latin typeface="IBM Plex Sans"/>
                <a:ea typeface="IBM Plex Sans"/>
                <a:cs typeface="IBM Plex Sans"/>
                <a:sym typeface="IBM Plex Sans"/>
              </a:rPr>
              <a:t> reviews logs, watches scan sites, plants canaries</a:t>
            </a:r>
            <a:endParaRPr b="0" i="0" sz="1200" u="none" cap="none" strike="noStrike">
              <a:solidFill>
                <a:schemeClr val="dk1"/>
              </a:solidFill>
              <a:latin typeface="Calibri"/>
              <a:ea typeface="Calibri"/>
              <a:cs typeface="Calibri"/>
              <a:sym typeface="Calibri"/>
            </a:endParaRPr>
          </a:p>
        </p:txBody>
      </p:sp>
      <p:sp>
        <p:nvSpPr>
          <p:cNvPr id="1949" name="Google Shape;1949;p95"/>
          <p:cNvSpPr/>
          <p:nvPr/>
        </p:nvSpPr>
        <p:spPr>
          <a:xfrm>
            <a:off x="7992566" y="1879501"/>
            <a:ext cx="3386634" cy="708620"/>
          </a:xfrm>
          <a:prstGeom prst="roundRect">
            <a:avLst>
              <a:gd fmla="val 1075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0" name="Google Shape;1950;p95"/>
          <p:cNvSpPr txBox="1"/>
          <p:nvPr/>
        </p:nvSpPr>
        <p:spPr>
          <a:xfrm>
            <a:off x="8176716" y="2012851"/>
            <a:ext cx="3139067"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High:</a:t>
            </a:r>
            <a:r>
              <a:rPr b="0" i="0" lang="en-US" sz="1200" u="none" cap="none" strike="noStrike">
                <a:solidFill>
                  <a:srgbClr val="3B4854"/>
                </a:solidFill>
                <a:latin typeface="IBM Plex Sans"/>
                <a:ea typeface="IBM Plex Sans"/>
                <a:cs typeface="IBM Plex Sans"/>
                <a:sym typeface="IBM Plex Sans"/>
              </a:rPr>
              <a:t> hunts researchers, sets traps, retaliates</a:t>
            </a:r>
            <a:endParaRPr b="0" i="0" sz="1200" u="none" cap="none" strike="noStrike">
              <a:solidFill>
                <a:schemeClr val="dk1"/>
              </a:solidFill>
              <a:latin typeface="Calibri"/>
              <a:ea typeface="Calibri"/>
              <a:cs typeface="Calibri"/>
              <a:sym typeface="Calibri"/>
            </a:endParaRPr>
          </a:p>
        </p:txBody>
      </p:sp>
      <p:graphicFrame>
        <p:nvGraphicFramePr>
          <p:cNvPr id="1951" name="Google Shape;1951;p95"/>
          <p:cNvGraphicFramePr/>
          <p:nvPr/>
        </p:nvGraphicFramePr>
        <p:xfrm>
          <a:off x="812800" y="2791321"/>
          <a:ext cx="3000000" cy="3000000"/>
        </p:xfrm>
        <a:graphic>
          <a:graphicData uri="http://schemas.openxmlformats.org/drawingml/2006/table">
            <a:tbl>
              <a:tblPr>
                <a:noFill/>
                <a:tableStyleId>{52132169-1C29-4672-87D5-AC5C3417310D}</a:tableStyleId>
              </a:tblPr>
              <a:tblGrid>
                <a:gridCol w="4015175"/>
                <a:gridCol w="1690600"/>
                <a:gridCol w="48606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Investigation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Threat tier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Reasonable baseline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Finding a company's email format for an authorized phishing test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Low–Medium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Separate browser profile, logged out of personal accounts, LinkedIn private mode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Full external assessment of a company with a mature security team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Medium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Dedicated VM, network that doesn't trace to your employer, approved research accounts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Monitoring a ransomware group's public channels (authorized)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High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Isolated, disposable environment; hardened browser; strict persona separation; legal sign-off</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5193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Investigating a harassment campaign against a client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Medium–High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 separation from your personal identity; attention to personal safety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952" name="Google Shape;1952;p9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957" name="Shape 1957"/>
        <p:cNvGrpSpPr/>
        <p:nvPr/>
      </p:nvGrpSpPr>
      <p:grpSpPr>
        <a:xfrm>
          <a:off x="0" y="0"/>
          <a:ext cx="0" cy="0"/>
          <a:chOff x="0" y="0"/>
          <a:chExt cx="0" cy="0"/>
        </a:xfrm>
      </p:grpSpPr>
      <p:sp>
        <p:nvSpPr>
          <p:cNvPr id="1958" name="Google Shape;1958;p9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959" name="Google Shape;1959;p9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Build in Layers</a:t>
            </a:r>
            <a:endParaRPr b="0" i="0" sz="3200" u="none" cap="none" strike="noStrike">
              <a:solidFill>
                <a:schemeClr val="dk1"/>
              </a:solidFill>
              <a:latin typeface="Calibri"/>
              <a:ea typeface="Calibri"/>
              <a:cs typeface="Calibri"/>
              <a:sym typeface="Calibri"/>
            </a:endParaRPr>
          </a:p>
        </p:txBody>
      </p:sp>
      <p:sp>
        <p:nvSpPr>
          <p:cNvPr id="1960" name="Google Shape;1960;p96"/>
          <p:cNvSpPr txBox="1"/>
          <p:nvPr/>
        </p:nvSpPr>
        <p:spPr>
          <a:xfrm>
            <a:off x="996950" y="1879501"/>
            <a:ext cx="1981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LAYER</a:t>
            </a:r>
            <a:endParaRPr b="0" i="0" sz="1200" u="none" cap="none" strike="noStrike">
              <a:solidFill>
                <a:schemeClr val="dk1"/>
              </a:solidFill>
              <a:latin typeface="Calibri"/>
              <a:ea typeface="Calibri"/>
              <a:cs typeface="Calibri"/>
              <a:sym typeface="Calibri"/>
            </a:endParaRPr>
          </a:p>
        </p:txBody>
      </p:sp>
      <p:sp>
        <p:nvSpPr>
          <p:cNvPr id="1961" name="Google Shape;1961;p96"/>
          <p:cNvSpPr txBox="1"/>
          <p:nvPr/>
        </p:nvSpPr>
        <p:spPr>
          <a:xfrm>
            <a:off x="3105150" y="1879501"/>
            <a:ext cx="4038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WHAT CAN LEAK</a:t>
            </a:r>
            <a:endParaRPr b="0" i="0" sz="1200" u="none" cap="none" strike="noStrike">
              <a:solidFill>
                <a:schemeClr val="dk1"/>
              </a:solidFill>
              <a:latin typeface="Calibri"/>
              <a:ea typeface="Calibri"/>
              <a:cs typeface="Calibri"/>
              <a:sym typeface="Calibri"/>
            </a:endParaRPr>
          </a:p>
        </p:txBody>
      </p:sp>
      <p:sp>
        <p:nvSpPr>
          <p:cNvPr id="1962" name="Google Shape;1962;p96"/>
          <p:cNvSpPr txBox="1"/>
          <p:nvPr/>
        </p:nvSpPr>
        <p:spPr>
          <a:xfrm>
            <a:off x="7245350" y="1879501"/>
            <a:ext cx="396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COUNTERMEASURE</a:t>
            </a:r>
            <a:endParaRPr b="0" i="0" sz="1200" u="none" cap="none" strike="noStrike">
              <a:solidFill>
                <a:schemeClr val="dk1"/>
              </a:solidFill>
              <a:latin typeface="Calibri"/>
              <a:ea typeface="Calibri"/>
              <a:cs typeface="Calibri"/>
              <a:sym typeface="Calibri"/>
            </a:endParaRPr>
          </a:p>
        </p:txBody>
      </p:sp>
      <p:sp>
        <p:nvSpPr>
          <p:cNvPr id="1963" name="Google Shape;1963;p96"/>
          <p:cNvSpPr/>
          <p:nvPr/>
        </p:nvSpPr>
        <p:spPr>
          <a:xfrm>
            <a:off x="812800" y="2156321"/>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4" name="Google Shape;1964;p96"/>
          <p:cNvSpPr txBox="1"/>
          <p:nvPr/>
        </p:nvSpPr>
        <p:spPr>
          <a:xfrm>
            <a:off x="996950" y="2238871"/>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Host computer</a:t>
            </a:r>
            <a:endParaRPr b="0" i="0" sz="1200" u="none" cap="none" strike="noStrike">
              <a:solidFill>
                <a:schemeClr val="dk1"/>
              </a:solidFill>
              <a:latin typeface="Calibri"/>
              <a:ea typeface="Calibri"/>
              <a:cs typeface="Calibri"/>
              <a:sym typeface="Calibri"/>
            </a:endParaRPr>
          </a:p>
        </p:txBody>
      </p:sp>
      <p:sp>
        <p:nvSpPr>
          <p:cNvPr id="1965" name="Google Shape;1965;p96"/>
          <p:cNvSpPr txBox="1"/>
          <p:nvPr/>
        </p:nvSpPr>
        <p:spPr>
          <a:xfrm>
            <a:off x="3105150" y="2238871"/>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Malware, personal files and accounts</a:t>
            </a:r>
            <a:endParaRPr b="0" i="0" sz="1200" u="none" cap="none" strike="noStrike">
              <a:solidFill>
                <a:schemeClr val="dk1"/>
              </a:solidFill>
              <a:latin typeface="Calibri"/>
              <a:ea typeface="Calibri"/>
              <a:cs typeface="Calibri"/>
              <a:sym typeface="Calibri"/>
            </a:endParaRPr>
          </a:p>
        </p:txBody>
      </p:sp>
      <p:sp>
        <p:nvSpPr>
          <p:cNvPr id="1966" name="Google Shape;1966;p96"/>
          <p:cNvSpPr txBox="1"/>
          <p:nvPr/>
        </p:nvSpPr>
        <p:spPr>
          <a:xfrm>
            <a:off x="7245350" y="2238871"/>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Keep it updated; research inside a VM</a:t>
            </a:r>
            <a:endParaRPr b="0" i="0" sz="1200" u="none" cap="none" strike="noStrike">
              <a:solidFill>
                <a:schemeClr val="dk1"/>
              </a:solidFill>
              <a:latin typeface="Calibri"/>
              <a:ea typeface="Calibri"/>
              <a:cs typeface="Calibri"/>
              <a:sym typeface="Calibri"/>
            </a:endParaRPr>
          </a:p>
        </p:txBody>
      </p:sp>
      <p:sp>
        <p:nvSpPr>
          <p:cNvPr id="1967" name="Google Shape;1967;p96"/>
          <p:cNvSpPr/>
          <p:nvPr/>
        </p:nvSpPr>
        <p:spPr>
          <a:xfrm>
            <a:off x="812800" y="2605881"/>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8" name="Google Shape;1968;p96"/>
          <p:cNvSpPr txBox="1"/>
          <p:nvPr/>
        </p:nvSpPr>
        <p:spPr>
          <a:xfrm>
            <a:off x="996950" y="2688431"/>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Virtual machine</a:t>
            </a:r>
            <a:endParaRPr b="0" i="0" sz="1200" u="none" cap="none" strike="noStrike">
              <a:solidFill>
                <a:schemeClr val="dk1"/>
              </a:solidFill>
              <a:latin typeface="Calibri"/>
              <a:ea typeface="Calibri"/>
              <a:cs typeface="Calibri"/>
              <a:sym typeface="Calibri"/>
            </a:endParaRPr>
          </a:p>
        </p:txBody>
      </p:sp>
      <p:sp>
        <p:nvSpPr>
          <p:cNvPr id="1969" name="Google Shape;1969;p96"/>
          <p:cNvSpPr txBox="1"/>
          <p:nvPr/>
        </p:nvSpPr>
        <p:spPr>
          <a:xfrm>
            <a:off x="3105150" y="2688431"/>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Shared clipboard and shared folders</a:t>
            </a:r>
            <a:endParaRPr b="0" i="0" sz="1200" u="none" cap="none" strike="noStrike">
              <a:solidFill>
                <a:schemeClr val="dk1"/>
              </a:solidFill>
              <a:latin typeface="Calibri"/>
              <a:ea typeface="Calibri"/>
              <a:cs typeface="Calibri"/>
              <a:sym typeface="Calibri"/>
            </a:endParaRPr>
          </a:p>
        </p:txBody>
      </p:sp>
      <p:sp>
        <p:nvSpPr>
          <p:cNvPr id="1970" name="Google Shape;1970;p96"/>
          <p:cNvSpPr txBox="1"/>
          <p:nvPr/>
        </p:nvSpPr>
        <p:spPr>
          <a:xfrm>
            <a:off x="7245350" y="2688431"/>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Disable sharing; use clean snapshots</a:t>
            </a:r>
            <a:endParaRPr b="0" i="0" sz="1200" u="none" cap="none" strike="noStrike">
              <a:solidFill>
                <a:schemeClr val="dk1"/>
              </a:solidFill>
              <a:latin typeface="Calibri"/>
              <a:ea typeface="Calibri"/>
              <a:cs typeface="Calibri"/>
              <a:sym typeface="Calibri"/>
            </a:endParaRPr>
          </a:p>
        </p:txBody>
      </p:sp>
      <p:sp>
        <p:nvSpPr>
          <p:cNvPr id="1971" name="Google Shape;1971;p96"/>
          <p:cNvSpPr/>
          <p:nvPr/>
        </p:nvSpPr>
        <p:spPr>
          <a:xfrm>
            <a:off x="812800" y="3055441"/>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2" name="Google Shape;1972;p96"/>
          <p:cNvSpPr txBox="1"/>
          <p:nvPr/>
        </p:nvSpPr>
        <p:spPr>
          <a:xfrm>
            <a:off x="996950" y="3137991"/>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Operating system</a:t>
            </a:r>
            <a:endParaRPr b="0" i="0" sz="1200" u="none" cap="none" strike="noStrike">
              <a:solidFill>
                <a:schemeClr val="dk1"/>
              </a:solidFill>
              <a:latin typeface="Calibri"/>
              <a:ea typeface="Calibri"/>
              <a:cs typeface="Calibri"/>
              <a:sym typeface="Calibri"/>
            </a:endParaRPr>
          </a:p>
        </p:txBody>
      </p:sp>
      <p:sp>
        <p:nvSpPr>
          <p:cNvPr id="1973" name="Google Shape;1973;p96"/>
          <p:cNvSpPr txBox="1"/>
          <p:nvPr/>
        </p:nvSpPr>
        <p:spPr>
          <a:xfrm>
            <a:off x="3105150" y="3137991"/>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Hostname, username, time zone</a:t>
            </a:r>
            <a:endParaRPr b="0" i="0" sz="1200" u="none" cap="none" strike="noStrike">
              <a:solidFill>
                <a:schemeClr val="dk1"/>
              </a:solidFill>
              <a:latin typeface="Calibri"/>
              <a:ea typeface="Calibri"/>
              <a:cs typeface="Calibri"/>
              <a:sym typeface="Calibri"/>
            </a:endParaRPr>
          </a:p>
        </p:txBody>
      </p:sp>
      <p:sp>
        <p:nvSpPr>
          <p:cNvPr id="1974" name="Google Shape;1974;p96"/>
          <p:cNvSpPr txBox="1"/>
          <p:nvPr/>
        </p:nvSpPr>
        <p:spPr>
          <a:xfrm>
            <a:off x="7245350" y="3137991"/>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Generic names; time zone fits your cover</a:t>
            </a:r>
            <a:endParaRPr b="0" i="0" sz="1200" u="none" cap="none" strike="noStrike">
              <a:solidFill>
                <a:schemeClr val="dk1"/>
              </a:solidFill>
              <a:latin typeface="Calibri"/>
              <a:ea typeface="Calibri"/>
              <a:cs typeface="Calibri"/>
              <a:sym typeface="Calibri"/>
            </a:endParaRPr>
          </a:p>
        </p:txBody>
      </p:sp>
      <p:sp>
        <p:nvSpPr>
          <p:cNvPr id="1975" name="Google Shape;1975;p96"/>
          <p:cNvSpPr/>
          <p:nvPr/>
        </p:nvSpPr>
        <p:spPr>
          <a:xfrm>
            <a:off x="812800" y="3505002"/>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6" name="Google Shape;1976;p96"/>
          <p:cNvSpPr txBox="1"/>
          <p:nvPr/>
        </p:nvSpPr>
        <p:spPr>
          <a:xfrm>
            <a:off x="996950" y="3587552"/>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Browser</a:t>
            </a:r>
            <a:endParaRPr b="0" i="0" sz="1200" u="none" cap="none" strike="noStrike">
              <a:solidFill>
                <a:schemeClr val="dk1"/>
              </a:solidFill>
              <a:latin typeface="Calibri"/>
              <a:ea typeface="Calibri"/>
              <a:cs typeface="Calibri"/>
              <a:sym typeface="Calibri"/>
            </a:endParaRPr>
          </a:p>
        </p:txBody>
      </p:sp>
      <p:sp>
        <p:nvSpPr>
          <p:cNvPr id="1977" name="Google Shape;1977;p96"/>
          <p:cNvSpPr txBox="1"/>
          <p:nvPr/>
        </p:nvSpPr>
        <p:spPr>
          <a:xfrm>
            <a:off x="3105150" y="3587552"/>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Cookies, fingerprint, extensions, sync</a:t>
            </a:r>
            <a:endParaRPr b="0" i="0" sz="1200" u="none" cap="none" strike="noStrike">
              <a:solidFill>
                <a:schemeClr val="dk1"/>
              </a:solidFill>
              <a:latin typeface="Calibri"/>
              <a:ea typeface="Calibri"/>
              <a:cs typeface="Calibri"/>
              <a:sym typeface="Calibri"/>
            </a:endParaRPr>
          </a:p>
        </p:txBody>
      </p:sp>
      <p:sp>
        <p:nvSpPr>
          <p:cNvPr id="1978" name="Google Shape;1978;p96"/>
          <p:cNvSpPr txBox="1"/>
          <p:nvPr/>
        </p:nvSpPr>
        <p:spPr>
          <a:xfrm>
            <a:off x="7245350" y="3587552"/>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Dedicated profiles; hardened settings</a:t>
            </a:r>
            <a:endParaRPr b="0" i="0" sz="1200" u="none" cap="none" strike="noStrike">
              <a:solidFill>
                <a:schemeClr val="dk1"/>
              </a:solidFill>
              <a:latin typeface="Calibri"/>
              <a:ea typeface="Calibri"/>
              <a:cs typeface="Calibri"/>
              <a:sym typeface="Calibri"/>
            </a:endParaRPr>
          </a:p>
        </p:txBody>
      </p:sp>
      <p:sp>
        <p:nvSpPr>
          <p:cNvPr id="1979" name="Google Shape;1979;p96"/>
          <p:cNvSpPr/>
          <p:nvPr/>
        </p:nvSpPr>
        <p:spPr>
          <a:xfrm>
            <a:off x="812800" y="3954562"/>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0" name="Google Shape;1980;p96"/>
          <p:cNvSpPr txBox="1"/>
          <p:nvPr/>
        </p:nvSpPr>
        <p:spPr>
          <a:xfrm>
            <a:off x="996950" y="4037112"/>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Accounts</a:t>
            </a:r>
            <a:endParaRPr b="0" i="0" sz="1200" u="none" cap="none" strike="noStrike">
              <a:solidFill>
                <a:schemeClr val="dk1"/>
              </a:solidFill>
              <a:latin typeface="Calibri"/>
              <a:ea typeface="Calibri"/>
              <a:cs typeface="Calibri"/>
              <a:sym typeface="Calibri"/>
            </a:endParaRPr>
          </a:p>
        </p:txBody>
      </p:sp>
      <p:sp>
        <p:nvSpPr>
          <p:cNvPr id="1981" name="Google Shape;1981;p96"/>
          <p:cNvSpPr txBox="1"/>
          <p:nvPr/>
        </p:nvSpPr>
        <p:spPr>
          <a:xfrm>
            <a:off x="3105150" y="4037112"/>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Linked phone numbers, reused usernames</a:t>
            </a:r>
            <a:endParaRPr b="0" i="0" sz="1200" u="none" cap="none" strike="noStrike">
              <a:solidFill>
                <a:schemeClr val="dk1"/>
              </a:solidFill>
              <a:latin typeface="Calibri"/>
              <a:ea typeface="Calibri"/>
              <a:cs typeface="Calibri"/>
              <a:sym typeface="Calibri"/>
            </a:endParaRPr>
          </a:p>
        </p:txBody>
      </p:sp>
      <p:sp>
        <p:nvSpPr>
          <p:cNvPr id="1982" name="Google Shape;1982;p96"/>
          <p:cNvSpPr txBox="1"/>
          <p:nvPr/>
        </p:nvSpPr>
        <p:spPr>
          <a:xfrm>
            <a:off x="7245350" y="4037112"/>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One purpose per account</a:t>
            </a:r>
            <a:endParaRPr b="0" i="0" sz="1200" u="none" cap="none" strike="noStrike">
              <a:solidFill>
                <a:schemeClr val="dk1"/>
              </a:solidFill>
              <a:latin typeface="Calibri"/>
              <a:ea typeface="Calibri"/>
              <a:cs typeface="Calibri"/>
              <a:sym typeface="Calibri"/>
            </a:endParaRPr>
          </a:p>
        </p:txBody>
      </p:sp>
      <p:sp>
        <p:nvSpPr>
          <p:cNvPr id="1983" name="Google Shape;1983;p96"/>
          <p:cNvSpPr/>
          <p:nvPr/>
        </p:nvSpPr>
        <p:spPr>
          <a:xfrm>
            <a:off x="812800" y="4404122"/>
            <a:ext cx="10566400" cy="386060"/>
          </a:xfrm>
          <a:prstGeom prst="roundRect">
            <a:avLst>
              <a:gd fmla="val 19738"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4" name="Google Shape;1984;p96"/>
          <p:cNvSpPr txBox="1"/>
          <p:nvPr/>
        </p:nvSpPr>
        <p:spPr>
          <a:xfrm>
            <a:off x="996950" y="4486672"/>
            <a:ext cx="19812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Network</a:t>
            </a:r>
            <a:endParaRPr b="0" i="0" sz="1200" u="none" cap="none" strike="noStrike">
              <a:solidFill>
                <a:schemeClr val="dk1"/>
              </a:solidFill>
              <a:latin typeface="Calibri"/>
              <a:ea typeface="Calibri"/>
              <a:cs typeface="Calibri"/>
              <a:sym typeface="Calibri"/>
            </a:endParaRPr>
          </a:p>
        </p:txBody>
      </p:sp>
      <p:sp>
        <p:nvSpPr>
          <p:cNvPr id="1985" name="Google Shape;1985;p96"/>
          <p:cNvSpPr txBox="1"/>
          <p:nvPr/>
        </p:nvSpPr>
        <p:spPr>
          <a:xfrm>
            <a:off x="3105150" y="4486672"/>
            <a:ext cx="4038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Home or corporate IP, DNS queries</a:t>
            </a:r>
            <a:endParaRPr b="0" i="0" sz="1200" u="none" cap="none" strike="noStrike">
              <a:solidFill>
                <a:schemeClr val="dk1"/>
              </a:solidFill>
              <a:latin typeface="Calibri"/>
              <a:ea typeface="Calibri"/>
              <a:cs typeface="Calibri"/>
              <a:sym typeface="Calibri"/>
            </a:endParaRPr>
          </a:p>
        </p:txBody>
      </p:sp>
      <p:sp>
        <p:nvSpPr>
          <p:cNvPr id="1986" name="Google Shape;1986;p96"/>
          <p:cNvSpPr txBox="1"/>
          <p:nvPr/>
        </p:nvSpPr>
        <p:spPr>
          <a:xfrm>
            <a:off x="7245350" y="4486672"/>
            <a:ext cx="39624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VPN, Tor, or a non-attributable network</a:t>
            </a:r>
            <a:endParaRPr b="0" i="0" sz="1200" u="none" cap="none" strike="noStrike">
              <a:solidFill>
                <a:schemeClr val="dk1"/>
              </a:solidFill>
              <a:latin typeface="Calibri"/>
              <a:ea typeface="Calibri"/>
              <a:cs typeface="Calibri"/>
              <a:sym typeface="Calibri"/>
            </a:endParaRPr>
          </a:p>
        </p:txBody>
      </p:sp>
      <p:sp>
        <p:nvSpPr>
          <p:cNvPr id="1987" name="Google Shape;1987;p96"/>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8" name="Google Shape;1988;p96"/>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One weak layer undoes the rest.</a:t>
            </a:r>
            <a:r>
              <a:rPr b="0" i="0" lang="en-US" sz="1200" u="none" cap="none" strike="noStrike">
                <a:solidFill>
                  <a:srgbClr val="F3F1EA"/>
                </a:solidFill>
                <a:latin typeface="IBM Plex Sans"/>
                <a:ea typeface="IBM Plex Sans"/>
                <a:cs typeface="IBM Plex Sans"/>
                <a:sym typeface="IBM Plex Sans"/>
              </a:rPr>
              <a:t> A VM isolates and resets, but it does not hide your IP.</a:t>
            </a:r>
            <a:endParaRPr b="0" i="0" sz="1200" u="none" cap="none" strike="noStrike">
              <a:solidFill>
                <a:schemeClr val="dk1"/>
              </a:solidFill>
              <a:latin typeface="Calibri"/>
              <a:ea typeface="Calibri"/>
              <a:cs typeface="Calibri"/>
              <a:sym typeface="Calibri"/>
            </a:endParaRPr>
          </a:p>
        </p:txBody>
      </p:sp>
      <p:sp>
        <p:nvSpPr>
          <p:cNvPr id="1989" name="Google Shape;1989;p9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1994" name="Shape 1994"/>
        <p:cNvGrpSpPr/>
        <p:nvPr/>
      </p:nvGrpSpPr>
      <p:grpSpPr>
        <a:xfrm>
          <a:off x="0" y="0"/>
          <a:ext cx="0" cy="0"/>
          <a:chOff x="0" y="0"/>
          <a:chExt cx="0" cy="0"/>
        </a:xfrm>
      </p:grpSpPr>
      <p:sp>
        <p:nvSpPr>
          <p:cNvPr id="1995" name="Google Shape;1995;p9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1996" name="Google Shape;1996;p9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VPN, Tor, and Leak Tests</a:t>
            </a:r>
            <a:endParaRPr b="0" i="0" sz="3200" u="none" cap="none" strike="noStrike">
              <a:solidFill>
                <a:schemeClr val="dk1"/>
              </a:solidFill>
              <a:latin typeface="Calibri"/>
              <a:ea typeface="Calibri"/>
              <a:cs typeface="Calibri"/>
              <a:sym typeface="Calibri"/>
            </a:endParaRPr>
          </a:p>
        </p:txBody>
      </p:sp>
      <p:graphicFrame>
        <p:nvGraphicFramePr>
          <p:cNvPr id="1997" name="Google Shape;1997;p97"/>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4015175"/>
                <a:gridCol w="40152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Compare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VPN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Website sees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The VPN server's IP</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 Tor exit relay's IP (publicly listed)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Who sees your traffic</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The VPN provider, so you must trust them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Exit relay sees non-HTTPS traffic, not who you are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Speed and access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Fast; some sites flag VPN ranges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Slow; many sites block Tor or show CAPTCHAs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Best for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Everyday OSINT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High-risk research and .onion sites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1998" name="Google Shape;1998;p97"/>
          <p:cNvSpPr/>
          <p:nvPr/>
        </p:nvSpPr>
        <p:spPr>
          <a:xfrm>
            <a:off x="812800" y="4691459"/>
            <a:ext cx="5181600" cy="1150541"/>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99" name="Google Shape;1999;p97"/>
          <p:cNvSpPr txBox="1"/>
          <p:nvPr/>
        </p:nvSpPr>
        <p:spPr>
          <a:xfrm>
            <a:off x="1022350" y="4901009"/>
            <a:ext cx="49530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TEST FIRST</a:t>
            </a:r>
            <a:endParaRPr b="0" i="0" sz="1200" u="none" cap="none" strike="noStrike">
              <a:solidFill>
                <a:schemeClr val="dk1"/>
              </a:solidFill>
              <a:latin typeface="Calibri"/>
              <a:ea typeface="Calibri"/>
              <a:cs typeface="Calibri"/>
              <a:sym typeface="Calibri"/>
            </a:endParaRPr>
          </a:p>
        </p:txBody>
      </p:sp>
      <p:sp>
        <p:nvSpPr>
          <p:cNvPr id="2000" name="Google Shape;2000;p97"/>
          <p:cNvSpPr txBox="1"/>
          <p:nvPr/>
        </p:nvSpPr>
        <p:spPr>
          <a:xfrm>
            <a:off x="1022350" y="5190530"/>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Check for DNS, WebRTC, and IPv6 leaks with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ipleak.net</a:t>
            </a:r>
            <a:r>
              <a:rPr b="0" i="0" lang="en-US" sz="1200" u="none" cap="none" strike="noStrike">
                <a:solidFill>
                  <a:srgbClr val="3B4854"/>
                </a:solidFill>
                <a:latin typeface="IBM Plex Sans"/>
                <a:ea typeface="IBM Plex Sans"/>
                <a:cs typeface="IBM Plex Sans"/>
                <a:sym typeface="IBM Plex Sans"/>
              </a:rPr>
              <a:t> and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BrowserLeaks</a:t>
            </a:r>
            <a:r>
              <a:rPr b="0" i="0" lang="en-US" sz="1200" u="none" cap="none" strike="noStrike">
                <a:solidFill>
                  <a:srgbClr val="3B4854"/>
                </a:solidFill>
                <a:latin typeface="IBM Plex Sans"/>
                <a:ea typeface="IBM Plex Sans"/>
                <a:cs typeface="IBM Plex Sans"/>
                <a:sym typeface="IBM Plex Sans"/>
              </a:rPr>
              <a:t>, and turn on the VPN kill switch.</a:t>
            </a:r>
            <a:endParaRPr b="0" i="0" sz="1200" u="none" cap="none" strike="noStrike">
              <a:solidFill>
                <a:schemeClr val="dk1"/>
              </a:solidFill>
              <a:latin typeface="Calibri"/>
              <a:ea typeface="Calibri"/>
              <a:cs typeface="Calibri"/>
              <a:sym typeface="Calibri"/>
            </a:endParaRPr>
          </a:p>
        </p:txBody>
      </p:sp>
      <p:sp>
        <p:nvSpPr>
          <p:cNvPr id="2001" name="Google Shape;2001;p97"/>
          <p:cNvSpPr/>
          <p:nvPr/>
        </p:nvSpPr>
        <p:spPr>
          <a:xfrm>
            <a:off x="6197600" y="4691459"/>
            <a:ext cx="5181600" cy="1150541"/>
          </a:xfrm>
          <a:prstGeom prst="roundRect">
            <a:avLst>
              <a:gd fmla="val 662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2" name="Google Shape;2002;p97"/>
          <p:cNvSpPr txBox="1"/>
          <p:nvPr/>
        </p:nvSpPr>
        <p:spPr>
          <a:xfrm>
            <a:off x="6407150" y="4901009"/>
            <a:ext cx="49530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A63A2B"/>
              </a:buClr>
              <a:buSzPts val="1200"/>
              <a:buFont typeface="IBM Plex Mono"/>
              <a:buNone/>
            </a:pPr>
            <a:r>
              <a:rPr b="1" i="0" lang="en-US" sz="1200" u="none" cap="none" strike="noStrike">
                <a:solidFill>
                  <a:srgbClr val="A63A2B"/>
                </a:solidFill>
                <a:latin typeface="IBM Plex Mono"/>
                <a:ea typeface="IBM Plex Mono"/>
                <a:cs typeface="IBM Plex Mono"/>
                <a:sym typeface="IBM Plex Mono"/>
              </a:rPr>
              <a:t>NEVER</a:t>
            </a:r>
            <a:endParaRPr b="0" i="0" sz="1200" u="none" cap="none" strike="noStrike">
              <a:solidFill>
                <a:schemeClr val="dk1"/>
              </a:solidFill>
              <a:latin typeface="Calibri"/>
              <a:ea typeface="Calibri"/>
              <a:cs typeface="Calibri"/>
              <a:sym typeface="Calibri"/>
            </a:endParaRPr>
          </a:p>
        </p:txBody>
      </p:sp>
      <p:sp>
        <p:nvSpPr>
          <p:cNvPr id="2003" name="Google Shape;2003;p97"/>
          <p:cNvSpPr txBox="1"/>
          <p:nvPr/>
        </p:nvSpPr>
        <p:spPr>
          <a:xfrm>
            <a:off x="6407150" y="5190530"/>
            <a:ext cx="49530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Research from corporate or campus networks. Their IP ranges are publicly registered to the organization.</a:t>
            </a:r>
            <a:endParaRPr b="0" i="0" sz="1200" u="none" cap="none" strike="noStrike">
              <a:solidFill>
                <a:schemeClr val="dk1"/>
              </a:solidFill>
              <a:latin typeface="Calibri"/>
              <a:ea typeface="Calibri"/>
              <a:cs typeface="Calibri"/>
              <a:sym typeface="Calibri"/>
            </a:endParaRPr>
          </a:p>
        </p:txBody>
      </p:sp>
      <p:sp>
        <p:nvSpPr>
          <p:cNvPr id="2004" name="Google Shape;2004;p9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009" name="Shape 2009"/>
        <p:cNvGrpSpPr/>
        <p:nvPr/>
      </p:nvGrpSpPr>
      <p:grpSpPr>
        <a:xfrm>
          <a:off x="0" y="0"/>
          <a:ext cx="0" cy="0"/>
          <a:chOff x="0" y="0"/>
          <a:chExt cx="0" cy="0"/>
        </a:xfrm>
      </p:grpSpPr>
      <p:sp>
        <p:nvSpPr>
          <p:cNvPr id="2010" name="Google Shape;2010;p9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 TOOL</a:t>
            </a:r>
            <a:endParaRPr b="0" i="0" sz="1200" u="none" cap="none" strike="noStrike">
              <a:solidFill>
                <a:schemeClr val="dk1"/>
              </a:solidFill>
              <a:latin typeface="Calibri"/>
              <a:ea typeface="Calibri"/>
              <a:cs typeface="Calibri"/>
              <a:sym typeface="Calibri"/>
            </a:endParaRPr>
          </a:p>
        </p:txBody>
      </p:sp>
      <p:sp>
        <p:nvSpPr>
          <p:cNvPr id="2011" name="Google Shape;2011;p9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sng" cap="none" strike="noStrike">
                <a:solidFill>
                  <a:srgbClr val="0F1B26"/>
                </a:solidFill>
                <a:latin typeface="Space Grotesk"/>
                <a:ea typeface="Space Grotesk"/>
                <a:cs typeface="Space Grotesk"/>
                <a:sym typeface="Space Grotesk"/>
                <a:hlinkClick r:id="rId3">
                  <a:extLst>
                    <a:ext uri="{A12FA001-AC4F-418D-AE19-62706E023703}">
                      <ahyp:hlinkClr val="tx"/>
                    </a:ext>
                  </a:extLst>
                </a:hlinkClick>
              </a:rPr>
              <a:t>Gluetun</a:t>
            </a:r>
            <a:r>
              <a:rPr b="1" i="0" lang="en-US" sz="3200" u="none" cap="none" strike="noStrike">
                <a:solidFill>
                  <a:srgbClr val="0F1B26"/>
                </a:solidFill>
                <a:latin typeface="Space Grotesk"/>
                <a:ea typeface="Space Grotesk"/>
                <a:cs typeface="Space Grotesk"/>
                <a:sym typeface="Space Grotesk"/>
              </a:rPr>
              <a:t>: A VPN Container for Your Tools</a:t>
            </a:r>
            <a:endParaRPr b="0" i="0" sz="3200" u="none" cap="none" strike="noStrike">
              <a:solidFill>
                <a:schemeClr val="dk1"/>
              </a:solidFill>
              <a:latin typeface="Calibri"/>
              <a:ea typeface="Calibri"/>
              <a:cs typeface="Calibri"/>
              <a:sym typeface="Calibri"/>
            </a:endParaRPr>
          </a:p>
        </p:txBody>
      </p:sp>
      <p:sp>
        <p:nvSpPr>
          <p:cNvPr id="2012" name="Google Shape;2012;p98"/>
          <p:cNvSpPr/>
          <p:nvPr/>
        </p:nvSpPr>
        <p:spPr>
          <a:xfrm>
            <a:off x="812800" y="2487168"/>
            <a:ext cx="2489200" cy="1325880"/>
          </a:xfrm>
          <a:prstGeom prst="roundRect">
            <a:avLst>
              <a:gd fmla="val 55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3" name="Google Shape;2013;p98"/>
          <p:cNvSpPr txBox="1"/>
          <p:nvPr/>
        </p:nvSpPr>
        <p:spPr>
          <a:xfrm>
            <a:off x="1022350" y="2688336"/>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Kill switch</a:t>
            </a:r>
            <a:endParaRPr b="0" i="0" sz="1600" u="none" cap="none" strike="noStrike">
              <a:solidFill>
                <a:schemeClr val="dk1"/>
              </a:solidFill>
              <a:latin typeface="Calibri"/>
              <a:ea typeface="Calibri"/>
              <a:cs typeface="Calibri"/>
              <a:sym typeface="Calibri"/>
            </a:endParaRPr>
          </a:p>
        </p:txBody>
      </p:sp>
      <p:sp>
        <p:nvSpPr>
          <p:cNvPr id="2014" name="Google Shape;2014;p98"/>
          <p:cNvSpPr txBox="1"/>
          <p:nvPr/>
        </p:nvSpPr>
        <p:spPr>
          <a:xfrm>
            <a:off x="1022350" y="2990088"/>
            <a:ext cx="2152904"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If the VPN drops, tools go offline instead of leaking your IP.</a:t>
            </a:r>
            <a:endParaRPr b="0" i="0" sz="1200" u="none" cap="none" strike="noStrike">
              <a:solidFill>
                <a:schemeClr val="dk1"/>
              </a:solidFill>
              <a:latin typeface="Calibri"/>
              <a:ea typeface="Calibri"/>
              <a:cs typeface="Calibri"/>
              <a:sym typeface="Calibri"/>
            </a:endParaRPr>
          </a:p>
        </p:txBody>
      </p:sp>
      <p:sp>
        <p:nvSpPr>
          <p:cNvPr id="2015" name="Google Shape;2015;p98"/>
          <p:cNvSpPr/>
          <p:nvPr/>
        </p:nvSpPr>
        <p:spPr>
          <a:xfrm>
            <a:off x="3505200" y="2487168"/>
            <a:ext cx="2489200" cy="1325880"/>
          </a:xfrm>
          <a:prstGeom prst="roundRect">
            <a:avLst>
              <a:gd fmla="val 55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6" name="Google Shape;2016;p98"/>
          <p:cNvSpPr txBox="1"/>
          <p:nvPr/>
        </p:nvSpPr>
        <p:spPr>
          <a:xfrm>
            <a:off x="3714750" y="2688336"/>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DNS over TLS</a:t>
            </a:r>
            <a:endParaRPr b="0" i="0" sz="1600" u="none" cap="none" strike="noStrike">
              <a:solidFill>
                <a:schemeClr val="dk1"/>
              </a:solidFill>
              <a:latin typeface="Calibri"/>
              <a:ea typeface="Calibri"/>
              <a:cs typeface="Calibri"/>
              <a:sym typeface="Calibri"/>
            </a:endParaRPr>
          </a:p>
        </p:txBody>
      </p:sp>
      <p:sp>
        <p:nvSpPr>
          <p:cNvPr id="2017" name="Google Shape;2017;p98"/>
          <p:cNvSpPr txBox="1"/>
          <p:nvPr/>
        </p:nvSpPr>
        <p:spPr>
          <a:xfrm>
            <a:off x="3714750" y="2990088"/>
            <a:ext cx="2152904"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Lookups skip your ISP's DNS servers.</a:t>
            </a:r>
            <a:endParaRPr b="0" i="0" sz="1200" u="none" cap="none" strike="noStrike">
              <a:solidFill>
                <a:schemeClr val="dk1"/>
              </a:solidFill>
              <a:latin typeface="Calibri"/>
              <a:ea typeface="Calibri"/>
              <a:cs typeface="Calibri"/>
              <a:sym typeface="Calibri"/>
            </a:endParaRPr>
          </a:p>
        </p:txBody>
      </p:sp>
      <p:sp>
        <p:nvSpPr>
          <p:cNvPr id="2018" name="Google Shape;2018;p98"/>
          <p:cNvSpPr/>
          <p:nvPr/>
        </p:nvSpPr>
        <p:spPr>
          <a:xfrm>
            <a:off x="6197600" y="2487168"/>
            <a:ext cx="2489200" cy="1325880"/>
          </a:xfrm>
          <a:prstGeom prst="roundRect">
            <a:avLst>
              <a:gd fmla="val 55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9" name="Google Shape;2019;p98"/>
          <p:cNvSpPr txBox="1"/>
          <p:nvPr/>
        </p:nvSpPr>
        <p:spPr>
          <a:xfrm>
            <a:off x="6407150" y="2688336"/>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Built-in proxies</a:t>
            </a:r>
            <a:endParaRPr b="0" i="0" sz="1600" u="none" cap="none" strike="noStrike">
              <a:solidFill>
                <a:schemeClr val="dk1"/>
              </a:solidFill>
              <a:latin typeface="Calibri"/>
              <a:ea typeface="Calibri"/>
              <a:cs typeface="Calibri"/>
              <a:sym typeface="Calibri"/>
            </a:endParaRPr>
          </a:p>
        </p:txBody>
      </p:sp>
      <p:sp>
        <p:nvSpPr>
          <p:cNvPr id="2020" name="Google Shape;2020;p98"/>
          <p:cNvSpPr txBox="1"/>
          <p:nvPr/>
        </p:nvSpPr>
        <p:spPr>
          <a:xfrm>
            <a:off x="6407150" y="2990088"/>
            <a:ext cx="2152904"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HTTP and SOCKS5, so one browser profile can use the tunnel.</a:t>
            </a:r>
            <a:endParaRPr b="0" i="0" sz="1200" u="none" cap="none" strike="noStrike">
              <a:solidFill>
                <a:schemeClr val="dk1"/>
              </a:solidFill>
              <a:latin typeface="Calibri"/>
              <a:ea typeface="Calibri"/>
              <a:cs typeface="Calibri"/>
              <a:sym typeface="Calibri"/>
            </a:endParaRPr>
          </a:p>
        </p:txBody>
      </p:sp>
      <p:sp>
        <p:nvSpPr>
          <p:cNvPr id="2021" name="Google Shape;2021;p98"/>
          <p:cNvSpPr/>
          <p:nvPr/>
        </p:nvSpPr>
        <p:spPr>
          <a:xfrm>
            <a:off x="8890000" y="2487168"/>
            <a:ext cx="2489200" cy="1325880"/>
          </a:xfrm>
          <a:prstGeom prst="roundRect">
            <a:avLst>
              <a:gd fmla="val 553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2" name="Google Shape;2022;p98"/>
          <p:cNvSpPr txBox="1"/>
          <p:nvPr/>
        </p:nvSpPr>
        <p:spPr>
          <a:xfrm>
            <a:off x="9099550" y="2688336"/>
            <a:ext cx="2152904"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One per persona</a:t>
            </a:r>
            <a:endParaRPr b="0" i="0" sz="1600" u="none" cap="none" strike="noStrike">
              <a:solidFill>
                <a:schemeClr val="dk1"/>
              </a:solidFill>
              <a:latin typeface="Calibri"/>
              <a:ea typeface="Calibri"/>
              <a:cs typeface="Calibri"/>
              <a:sym typeface="Calibri"/>
            </a:endParaRPr>
          </a:p>
        </p:txBody>
      </p:sp>
      <p:sp>
        <p:nvSpPr>
          <p:cNvPr id="2023" name="Google Shape;2023;p98"/>
          <p:cNvSpPr txBox="1"/>
          <p:nvPr/>
        </p:nvSpPr>
        <p:spPr>
          <a:xfrm>
            <a:off x="9099550" y="2990088"/>
            <a:ext cx="2152904"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Separate containers keep identities off a shared exit IP.</a:t>
            </a:r>
            <a:endParaRPr b="0" i="0" sz="1200" u="none" cap="none" strike="noStrike">
              <a:solidFill>
                <a:schemeClr val="dk1"/>
              </a:solidFill>
              <a:latin typeface="Calibri"/>
              <a:ea typeface="Calibri"/>
              <a:cs typeface="Calibri"/>
              <a:sym typeface="Calibri"/>
            </a:endParaRPr>
          </a:p>
        </p:txBody>
      </p:sp>
      <p:sp>
        <p:nvSpPr>
          <p:cNvPr id="2024" name="Google Shape;2024;p98"/>
          <p:cNvSpPr/>
          <p:nvPr/>
        </p:nvSpPr>
        <p:spPr>
          <a:xfrm>
            <a:off x="812800" y="3913632"/>
            <a:ext cx="10566400" cy="1298448"/>
          </a:xfrm>
          <a:prstGeom prst="roundRect">
            <a:avLst>
              <a:gd fmla="val 503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5" name="Google Shape;2025;p98"/>
          <p:cNvSpPr txBox="1"/>
          <p:nvPr/>
        </p:nvSpPr>
        <p:spPr>
          <a:xfrm>
            <a:off x="1117600" y="4160520"/>
            <a:ext cx="9956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In docker-compose.yml: the tool reaches the internet only through the VPN</a:t>
            </a:r>
            <a:endParaRPr b="0" i="0" sz="1200" u="none" cap="none" strike="noStrike">
              <a:solidFill>
                <a:schemeClr val="dk1"/>
              </a:solidFill>
              <a:latin typeface="Calibri"/>
              <a:ea typeface="Calibri"/>
              <a:cs typeface="Calibri"/>
              <a:sym typeface="Calibri"/>
            </a:endParaRPr>
          </a:p>
        </p:txBody>
      </p:sp>
      <p:sp>
        <p:nvSpPr>
          <p:cNvPr id="2026" name="Google Shape;2026;p98"/>
          <p:cNvSpPr txBox="1"/>
          <p:nvPr/>
        </p:nvSpPr>
        <p:spPr>
          <a:xfrm>
            <a:off x="1117600" y="4425696"/>
            <a:ext cx="9956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network_mode: "service:gluetun"</a:t>
            </a:r>
            <a:endParaRPr b="0" i="0" sz="1200" u="none" cap="none" strike="noStrike">
              <a:solidFill>
                <a:schemeClr val="dk1"/>
              </a:solidFill>
              <a:latin typeface="Calibri"/>
              <a:ea typeface="Calibri"/>
              <a:cs typeface="Calibri"/>
              <a:sym typeface="Calibri"/>
            </a:endParaRPr>
          </a:p>
        </p:txBody>
      </p:sp>
      <p:sp>
        <p:nvSpPr>
          <p:cNvPr id="2027" name="Google Shape;2027;p98"/>
          <p:cNvSpPr txBox="1"/>
          <p:nvPr/>
        </p:nvSpPr>
        <p:spPr>
          <a:xfrm>
            <a:off x="1117600" y="4690872"/>
            <a:ext cx="9956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Check the exit IP from inside the tunnel (</a:t>
            </a:r>
            <a:r>
              <a:rPr b="0" i="0" lang="en-US" sz="1200" u="sng" cap="none" strike="noStrike">
                <a:solidFill>
                  <a:srgbClr val="9FB0BC"/>
                </a:solidFill>
                <a:latin typeface="IBM Plex Mono"/>
                <a:ea typeface="IBM Plex Mono"/>
                <a:cs typeface="IBM Plex Mono"/>
                <a:sym typeface="IBM Plex Mono"/>
                <a:hlinkClick r:id="rId4">
                  <a:extLst>
                    <a:ext uri="{A12FA001-AC4F-418D-AE19-62706E023703}">
                      <ahyp:hlinkClr val="tx"/>
                    </a:ext>
                  </a:extLst>
                </a:hlinkClick>
              </a:rPr>
              <a:t>Gluetun</a:t>
            </a:r>
            <a:r>
              <a:rPr b="0" i="0" lang="en-US" sz="1200" u="none" cap="none" strike="noStrike">
                <a:solidFill>
                  <a:srgbClr val="9FB0BC"/>
                </a:solidFill>
                <a:latin typeface="IBM Plex Mono"/>
                <a:ea typeface="IBM Plex Mono"/>
                <a:cs typeface="IBM Plex Mono"/>
                <a:sym typeface="IBM Plex Mono"/>
              </a:rPr>
              <a:t> wiki)</a:t>
            </a:r>
            <a:endParaRPr b="0" i="0" sz="1200" u="none" cap="none" strike="noStrike">
              <a:solidFill>
                <a:schemeClr val="dk1"/>
              </a:solidFill>
              <a:latin typeface="Calibri"/>
              <a:ea typeface="Calibri"/>
              <a:cs typeface="Calibri"/>
              <a:sym typeface="Calibri"/>
            </a:endParaRPr>
          </a:p>
        </p:txBody>
      </p:sp>
      <p:sp>
        <p:nvSpPr>
          <p:cNvPr id="2028" name="Google Shape;2028;p98"/>
          <p:cNvSpPr txBox="1"/>
          <p:nvPr/>
        </p:nvSpPr>
        <p:spPr>
          <a:xfrm>
            <a:off x="1117600" y="4956048"/>
            <a:ext cx="99568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docker run --rm --network=container:gluetun alpine:3.22 sh -c "apk add wget &amp;&amp; wget -qO- https://</a:t>
            </a:r>
            <a:r>
              <a:rPr b="0" i="0" lang="en-US" sz="1200" u="sng" cap="none" strike="noStrike">
                <a:solidFill>
                  <a:srgbClr val="F3F1EA"/>
                </a:solidFill>
                <a:latin typeface="IBM Plex Mono"/>
                <a:ea typeface="IBM Plex Mono"/>
                <a:cs typeface="IBM Plex Mono"/>
                <a:sym typeface="IBM Plex Mono"/>
                <a:hlinkClick r:id="rId5">
                  <a:extLst>
                    <a:ext uri="{A12FA001-AC4F-418D-AE19-62706E023703}">
                      <ahyp:hlinkClr val="tx"/>
                    </a:ext>
                  </a:extLst>
                </a:hlinkClick>
              </a:rPr>
              <a:t>ipinfo.io</a:t>
            </a:r>
            <a:r>
              <a:rPr b="0" i="0" lang="en-US" sz="1200" u="none" cap="none" strike="noStrike">
                <a:solidFill>
                  <a:srgbClr val="F3F1EA"/>
                </a:solidFill>
                <a:latin typeface="IBM Plex Mono"/>
                <a:ea typeface="IBM Plex Mono"/>
                <a:cs typeface="IBM Plex Mono"/>
                <a:sym typeface="IBM Plex Mono"/>
              </a:rPr>
              <a:t>"</a:t>
            </a:r>
            <a:endParaRPr b="0" i="0" sz="1200" u="none" cap="none" strike="noStrike">
              <a:solidFill>
                <a:schemeClr val="dk1"/>
              </a:solidFill>
              <a:latin typeface="Calibri"/>
              <a:ea typeface="Calibri"/>
              <a:cs typeface="Calibri"/>
              <a:sym typeface="Calibri"/>
            </a:endParaRPr>
          </a:p>
        </p:txBody>
      </p:sp>
      <p:sp>
        <p:nvSpPr>
          <p:cNvPr id="2029" name="Google Shape;2029;p98"/>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0" name="Google Shape;2030;p98"/>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Official sources only:</a:t>
            </a:r>
            <a:r>
              <a:rPr b="0" i="0" lang="en-US" sz="1200" u="none" cap="none" strike="noStrike">
                <a:solidFill>
                  <a:srgbClr val="F3F1EA"/>
                </a:solidFill>
                <a:latin typeface="IBM Plex Sans"/>
                <a:ea typeface="IBM Plex Sans"/>
                <a:cs typeface="IBM Plex Sans"/>
                <a:sym typeface="IBM Plex Sans"/>
              </a:rPr>
              <a:t> </a:t>
            </a:r>
            <a:r>
              <a:rPr b="0" i="0" lang="en-US" sz="1200" u="sng" cap="none" strike="noStrike">
                <a:solidFill>
                  <a:srgbClr val="F3F1EA"/>
                </a:solidFill>
                <a:latin typeface="IBM Plex Sans"/>
                <a:ea typeface="IBM Plex Sans"/>
                <a:cs typeface="IBM Plex Sans"/>
                <a:sym typeface="IBM Plex Sans"/>
                <a:hlinkClick r:id="rId6">
                  <a:extLst>
                    <a:ext uri="{A12FA001-AC4F-418D-AE19-62706E023703}">
                      <ahyp:hlinkClr val="tx"/>
                    </a:ext>
                  </a:extLst>
                </a:hlinkClick>
              </a:rPr>
              <a:t>github.com/passteque/gluetun</a:t>
            </a:r>
            <a:r>
              <a:rPr b="0" i="0" lang="en-US" sz="1200" u="none" cap="none" strike="noStrike">
                <a:solidFill>
                  <a:srgbClr val="F3F1EA"/>
                </a:solidFill>
                <a:latin typeface="IBM Plex Sans"/>
                <a:ea typeface="IBM Plex Sans"/>
                <a:cs typeface="IBM Plex Sans"/>
                <a:sym typeface="IBM Plex Sans"/>
              </a:rPr>
              <a:t> (moved from qdm12 in 2026) and the qmcgaw/gluetun image.</a:t>
            </a:r>
            <a:endParaRPr b="0" i="0" sz="1200" u="none" cap="none" strike="noStrike">
              <a:solidFill>
                <a:schemeClr val="dk1"/>
              </a:solidFill>
              <a:latin typeface="Calibri"/>
              <a:ea typeface="Calibri"/>
              <a:cs typeface="Calibri"/>
              <a:sym typeface="Calibri"/>
            </a:endParaRPr>
          </a:p>
        </p:txBody>
      </p:sp>
      <p:sp>
        <p:nvSpPr>
          <p:cNvPr id="2031" name="Google Shape;2031;p9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
        <p:nvSpPr>
          <p:cNvPr id="2032" name="Google Shape;2032;p98"/>
          <p:cNvSpPr txBox="1"/>
          <p:nvPr/>
        </p:nvSpPr>
        <p:spPr>
          <a:xfrm>
            <a:off x="813816" y="1883664"/>
            <a:ext cx="10570464" cy="502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Your collection tools each have their own network settings, and most have none at all. A system VPN covers your browser, but a container can still leak around it. </a:t>
            </a:r>
            <a:r>
              <a:rPr b="0" i="0"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Gluetun</a:t>
            </a:r>
            <a:r>
              <a:rPr b="0" i="0" lang="en-US" sz="1200" u="none" cap="none" strike="noStrike">
                <a:solidFill>
                  <a:srgbClr val="3B4854"/>
                </a:solidFill>
                <a:latin typeface="IBM Plex Sans"/>
                <a:ea typeface="IBM Plex Sans"/>
                <a:cs typeface="IBM Plex Sans"/>
                <a:sym typeface="IBM Plex Sans"/>
              </a:rPr>
              <a:t> puts the VPN inside the container, so the tool physically cannot reach the internet any other way.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037" name="Shape 2037"/>
        <p:cNvGrpSpPr/>
        <p:nvPr/>
      </p:nvGrpSpPr>
      <p:grpSpPr>
        <a:xfrm>
          <a:off x="0" y="0"/>
          <a:ext cx="0" cy="0"/>
          <a:chOff x="0" y="0"/>
          <a:chExt cx="0" cy="0"/>
        </a:xfrm>
      </p:grpSpPr>
      <p:sp>
        <p:nvSpPr>
          <p:cNvPr id="2038" name="Google Shape;2038;p9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2039" name="Google Shape;2039;p9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Sock Puppet Rules</a:t>
            </a:r>
            <a:endParaRPr b="0" i="0" sz="3200" u="none" cap="none" strike="noStrike">
              <a:solidFill>
                <a:schemeClr val="dk1"/>
              </a:solidFill>
              <a:latin typeface="Calibri"/>
              <a:ea typeface="Calibri"/>
              <a:cs typeface="Calibri"/>
              <a:sym typeface="Calibri"/>
            </a:endParaRPr>
          </a:p>
        </p:txBody>
      </p:sp>
      <p:sp>
        <p:nvSpPr>
          <p:cNvPr id="2040" name="Google Shape;2040;p99"/>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A sock puppet is a fictional research account for viewing login-only content.</a:t>
            </a:r>
            <a:endParaRPr b="0" i="0" sz="1600" u="none" cap="none" strike="noStrike">
              <a:solidFill>
                <a:schemeClr val="dk1"/>
              </a:solidFill>
              <a:latin typeface="Calibri"/>
              <a:ea typeface="Calibri"/>
              <a:cs typeface="Calibri"/>
              <a:sym typeface="Calibri"/>
            </a:endParaRPr>
          </a:p>
        </p:txBody>
      </p:sp>
      <p:sp>
        <p:nvSpPr>
          <p:cNvPr id="2041" name="Google Shape;2041;p99"/>
          <p:cNvSpPr/>
          <p:nvPr/>
        </p:nvSpPr>
        <p:spPr>
          <a:xfrm>
            <a:off x="812800" y="2456259"/>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2" name="Google Shape;2042;p99"/>
          <p:cNvSpPr txBox="1"/>
          <p:nvPr/>
        </p:nvSpPr>
        <p:spPr>
          <a:xfrm>
            <a:off x="1022350" y="2665809"/>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No real people</a:t>
            </a:r>
            <a:endParaRPr b="0" i="0" sz="1600" u="none" cap="none" strike="noStrike">
              <a:solidFill>
                <a:schemeClr val="dk1"/>
              </a:solidFill>
              <a:latin typeface="Calibri"/>
              <a:ea typeface="Calibri"/>
              <a:cs typeface="Calibri"/>
              <a:sym typeface="Calibri"/>
            </a:endParaRPr>
          </a:p>
        </p:txBody>
      </p:sp>
      <p:sp>
        <p:nvSpPr>
          <p:cNvPr id="2043" name="Google Shape;2043;p99"/>
          <p:cNvSpPr txBox="1"/>
          <p:nvPr/>
        </p:nvSpPr>
        <p:spPr>
          <a:xfrm>
            <a:off x="1022350" y="2985790"/>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Personas are fictional. Never clone a real profile.</a:t>
            </a:r>
            <a:endParaRPr b="0" i="0" sz="1200" u="none" cap="none" strike="noStrike">
              <a:solidFill>
                <a:schemeClr val="dk1"/>
              </a:solidFill>
              <a:latin typeface="Calibri"/>
              <a:ea typeface="Calibri"/>
              <a:cs typeface="Calibri"/>
              <a:sym typeface="Calibri"/>
            </a:endParaRPr>
          </a:p>
        </p:txBody>
      </p:sp>
      <p:sp>
        <p:nvSpPr>
          <p:cNvPr id="2044" name="Google Shape;2044;p99"/>
          <p:cNvSpPr/>
          <p:nvPr/>
        </p:nvSpPr>
        <p:spPr>
          <a:xfrm>
            <a:off x="4385667" y="2456259"/>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5" name="Google Shape;2045;p99"/>
          <p:cNvSpPr txBox="1"/>
          <p:nvPr/>
        </p:nvSpPr>
        <p:spPr>
          <a:xfrm>
            <a:off x="4595217" y="2665809"/>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No real photos</a:t>
            </a:r>
            <a:endParaRPr b="0" i="0" sz="1600" u="none" cap="none" strike="noStrike">
              <a:solidFill>
                <a:schemeClr val="dk1"/>
              </a:solidFill>
              <a:latin typeface="Calibri"/>
              <a:ea typeface="Calibri"/>
              <a:cs typeface="Calibri"/>
              <a:sym typeface="Calibri"/>
            </a:endParaRPr>
          </a:p>
        </p:txBody>
      </p:sp>
      <p:sp>
        <p:nvSpPr>
          <p:cNvPr id="2046" name="Google Shape;2046;p99"/>
          <p:cNvSpPr txBox="1"/>
          <p:nvPr/>
        </p:nvSpPr>
        <p:spPr>
          <a:xfrm>
            <a:off x="4595217" y="2985790"/>
            <a:ext cx="3121525"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Stolen photos harm the person pictured.</a:t>
            </a:r>
            <a:endParaRPr b="0" i="0" sz="1200" u="none" cap="none" strike="noStrike">
              <a:solidFill>
                <a:schemeClr val="dk1"/>
              </a:solidFill>
              <a:latin typeface="Calibri"/>
              <a:ea typeface="Calibri"/>
              <a:cs typeface="Calibri"/>
              <a:sym typeface="Calibri"/>
            </a:endParaRPr>
          </a:p>
        </p:txBody>
      </p:sp>
      <p:sp>
        <p:nvSpPr>
          <p:cNvPr id="2047" name="Google Shape;2047;p99"/>
          <p:cNvSpPr/>
          <p:nvPr/>
        </p:nvSpPr>
        <p:spPr>
          <a:xfrm>
            <a:off x="7958634" y="2456259"/>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8" name="Google Shape;2048;p99"/>
          <p:cNvSpPr txBox="1"/>
          <p:nvPr/>
        </p:nvSpPr>
        <p:spPr>
          <a:xfrm>
            <a:off x="8168184" y="2665809"/>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Observe only</a:t>
            </a:r>
            <a:endParaRPr b="0" i="0" sz="1600" u="none" cap="none" strike="noStrike">
              <a:solidFill>
                <a:schemeClr val="dk1"/>
              </a:solidFill>
              <a:latin typeface="Calibri"/>
              <a:ea typeface="Calibri"/>
              <a:cs typeface="Calibri"/>
              <a:sym typeface="Calibri"/>
            </a:endParaRPr>
          </a:p>
        </p:txBody>
      </p:sp>
      <p:sp>
        <p:nvSpPr>
          <p:cNvPr id="2049" name="Google Shape;2049;p99"/>
          <p:cNvSpPr txBox="1"/>
          <p:nvPr/>
        </p:nvSpPr>
        <p:spPr>
          <a:xfrm>
            <a:off x="8168184" y="2985790"/>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 likes, comments, or messages. Interacting is social engineering.</a:t>
            </a:r>
            <a:endParaRPr b="0" i="0" sz="1200" u="none" cap="none" strike="noStrike">
              <a:solidFill>
                <a:schemeClr val="dk1"/>
              </a:solidFill>
              <a:latin typeface="Calibri"/>
              <a:ea typeface="Calibri"/>
              <a:cs typeface="Calibri"/>
              <a:sym typeface="Calibri"/>
            </a:endParaRPr>
          </a:p>
        </p:txBody>
      </p:sp>
      <p:sp>
        <p:nvSpPr>
          <p:cNvPr id="2050" name="Google Shape;2050;p99"/>
          <p:cNvSpPr/>
          <p:nvPr/>
        </p:nvSpPr>
        <p:spPr>
          <a:xfrm>
            <a:off x="812800" y="3789660"/>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1" name="Google Shape;2051;p99"/>
          <p:cNvSpPr txBox="1"/>
          <p:nvPr/>
        </p:nvSpPr>
        <p:spPr>
          <a:xfrm>
            <a:off x="1022350" y="3999210"/>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Compartmentalize</a:t>
            </a:r>
            <a:endParaRPr b="0" i="0" sz="1600" u="none" cap="none" strike="noStrike">
              <a:solidFill>
                <a:schemeClr val="dk1"/>
              </a:solidFill>
              <a:latin typeface="Calibri"/>
              <a:ea typeface="Calibri"/>
              <a:cs typeface="Calibri"/>
              <a:sym typeface="Calibri"/>
            </a:endParaRPr>
          </a:p>
        </p:txBody>
      </p:sp>
      <p:sp>
        <p:nvSpPr>
          <p:cNvPr id="2052" name="Google Shape;2052;p99"/>
          <p:cNvSpPr txBox="1"/>
          <p:nvPr/>
        </p:nvSpPr>
        <p:spPr>
          <a:xfrm>
            <a:off x="1022350" y="4319191"/>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Separate environment, email, phone, and IP for each persona.</a:t>
            </a:r>
            <a:endParaRPr b="0" i="0" sz="1200" u="none" cap="none" strike="noStrike">
              <a:solidFill>
                <a:schemeClr val="dk1"/>
              </a:solidFill>
              <a:latin typeface="Calibri"/>
              <a:ea typeface="Calibri"/>
              <a:cs typeface="Calibri"/>
              <a:sym typeface="Calibri"/>
            </a:endParaRPr>
          </a:p>
        </p:txBody>
      </p:sp>
      <p:sp>
        <p:nvSpPr>
          <p:cNvPr id="2053" name="Google Shape;2053;p99"/>
          <p:cNvSpPr/>
          <p:nvPr/>
        </p:nvSpPr>
        <p:spPr>
          <a:xfrm>
            <a:off x="4385667" y="3789660"/>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4" name="Google Shape;2054;p99"/>
          <p:cNvSpPr txBox="1"/>
          <p:nvPr/>
        </p:nvSpPr>
        <p:spPr>
          <a:xfrm>
            <a:off x="4595217" y="3999210"/>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Log and retire</a:t>
            </a:r>
            <a:endParaRPr b="0" i="0" sz="1600" u="none" cap="none" strike="noStrike">
              <a:solidFill>
                <a:schemeClr val="dk1"/>
              </a:solidFill>
              <a:latin typeface="Calibri"/>
              <a:ea typeface="Calibri"/>
              <a:cs typeface="Calibri"/>
              <a:sym typeface="Calibri"/>
            </a:endParaRPr>
          </a:p>
        </p:txBody>
      </p:sp>
      <p:sp>
        <p:nvSpPr>
          <p:cNvPr id="2055" name="Google Shape;2055;p99"/>
          <p:cNvSpPr txBox="1"/>
          <p:nvPr/>
        </p:nvSpPr>
        <p:spPr>
          <a:xfrm>
            <a:off x="4595217" y="431919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Record purpose, approval, and activity. Burn it when exposed.</a:t>
            </a:r>
            <a:endParaRPr b="0" i="0" sz="1200" u="none" cap="none" strike="noStrike">
              <a:solidFill>
                <a:schemeClr val="dk1"/>
              </a:solidFill>
              <a:latin typeface="Calibri"/>
              <a:ea typeface="Calibri"/>
              <a:cs typeface="Calibri"/>
              <a:sym typeface="Calibri"/>
            </a:endParaRPr>
          </a:p>
        </p:txBody>
      </p:sp>
      <p:sp>
        <p:nvSpPr>
          <p:cNvPr id="2056" name="Google Shape;2056;p99"/>
          <p:cNvSpPr/>
          <p:nvPr/>
        </p:nvSpPr>
        <p:spPr>
          <a:xfrm>
            <a:off x="7958634" y="3789660"/>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7" name="Google Shape;2057;p99"/>
          <p:cNvSpPr txBox="1"/>
          <p:nvPr/>
        </p:nvSpPr>
        <p:spPr>
          <a:xfrm>
            <a:off x="8168184" y="3999210"/>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Alternatives first</a:t>
            </a:r>
            <a:endParaRPr b="0" i="0" sz="1600" u="none" cap="none" strike="noStrike">
              <a:solidFill>
                <a:schemeClr val="dk1"/>
              </a:solidFill>
              <a:latin typeface="Calibri"/>
              <a:ea typeface="Calibri"/>
              <a:cs typeface="Calibri"/>
              <a:sym typeface="Calibri"/>
            </a:endParaRPr>
          </a:p>
        </p:txBody>
      </p:sp>
      <p:sp>
        <p:nvSpPr>
          <p:cNvPr id="2058" name="Google Shape;2058;p99"/>
          <p:cNvSpPr txBox="1"/>
          <p:nvPr/>
        </p:nvSpPr>
        <p:spPr>
          <a:xfrm>
            <a:off x="8168184" y="431919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Logged-out views, archives, official APIs, or client access.</a:t>
            </a:r>
            <a:endParaRPr b="0" i="0" sz="1200" u="none" cap="none" strike="noStrike">
              <a:solidFill>
                <a:schemeClr val="dk1"/>
              </a:solidFill>
              <a:latin typeface="Calibri"/>
              <a:ea typeface="Calibri"/>
              <a:cs typeface="Calibri"/>
              <a:sym typeface="Calibri"/>
            </a:endParaRPr>
          </a:p>
        </p:txBody>
      </p:sp>
      <p:sp>
        <p:nvSpPr>
          <p:cNvPr id="2059" name="Google Shape;2059;p99"/>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0" name="Google Shape;2060;p99"/>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LinkedIn and Facebook ban fake accounts.</a:t>
            </a:r>
            <a:r>
              <a:rPr b="0" i="0" lang="en-US" sz="1200" u="none" cap="none" strike="noStrike">
                <a:solidFill>
                  <a:srgbClr val="F3F1EA"/>
                </a:solidFill>
                <a:latin typeface="IBM Plex Sans"/>
                <a:ea typeface="IBM Plex Sans"/>
                <a:cs typeface="IBM Plex Sans"/>
                <a:sym typeface="IBM Plex Sans"/>
              </a:rPr>
              <a:t> In this class, plan personas on paper only.</a:t>
            </a:r>
            <a:endParaRPr b="0" i="0" sz="1200" u="none" cap="none" strike="noStrike">
              <a:solidFill>
                <a:schemeClr val="dk1"/>
              </a:solidFill>
              <a:latin typeface="Calibri"/>
              <a:ea typeface="Calibri"/>
              <a:cs typeface="Calibri"/>
              <a:sym typeface="Calibri"/>
            </a:endParaRPr>
          </a:p>
        </p:txBody>
      </p:sp>
      <p:sp>
        <p:nvSpPr>
          <p:cNvPr id="2061" name="Google Shape;2061;p9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066" name="Shape 2066"/>
        <p:cNvGrpSpPr/>
        <p:nvPr/>
      </p:nvGrpSpPr>
      <p:grpSpPr>
        <a:xfrm>
          <a:off x="0" y="0"/>
          <a:ext cx="0" cy="0"/>
          <a:chOff x="0" y="0"/>
          <a:chExt cx="0" cy="0"/>
        </a:xfrm>
      </p:grpSpPr>
      <p:sp>
        <p:nvSpPr>
          <p:cNvPr id="2067" name="Google Shape;2067;p10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2068" name="Google Shape;2068;p10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Common OPSEC Mistakes</a:t>
            </a:r>
            <a:endParaRPr b="0" i="0" sz="3200" u="none" cap="none" strike="noStrike">
              <a:solidFill>
                <a:schemeClr val="dk1"/>
              </a:solidFill>
              <a:latin typeface="Calibri"/>
              <a:ea typeface="Calibri"/>
              <a:cs typeface="Calibri"/>
              <a:sym typeface="Calibri"/>
            </a:endParaRPr>
          </a:p>
        </p:txBody>
      </p:sp>
      <p:sp>
        <p:nvSpPr>
          <p:cNvPr id="2069" name="Google Shape;2069;p100"/>
          <p:cNvSpPr/>
          <p:nvPr/>
        </p:nvSpPr>
        <p:spPr>
          <a:xfrm>
            <a:off x="812800" y="1879501"/>
            <a:ext cx="3420467"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0" name="Google Shape;2070;p100"/>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“Who viewed” features</a:t>
            </a:r>
            <a:endParaRPr b="0" i="0" sz="1600" u="none" cap="none" strike="noStrike">
              <a:solidFill>
                <a:schemeClr val="dk1"/>
              </a:solidFill>
              <a:latin typeface="Calibri"/>
              <a:ea typeface="Calibri"/>
              <a:cs typeface="Calibri"/>
              <a:sym typeface="Calibri"/>
            </a:endParaRPr>
          </a:p>
        </p:txBody>
      </p:sp>
      <p:sp>
        <p:nvSpPr>
          <p:cNvPr id="2071" name="Google Shape;2071;p100"/>
          <p:cNvSpPr txBox="1"/>
          <p:nvPr/>
        </p:nvSpPr>
        <p:spPr>
          <a:xfrm>
            <a:off x="1022350" y="2409031"/>
            <a:ext cx="3121422"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Profile views, story viewer lists, and read receipts. Use logged-out views or private mode.</a:t>
            </a:r>
            <a:endParaRPr b="0" i="0" sz="1200" u="none" cap="none" strike="noStrike">
              <a:solidFill>
                <a:schemeClr val="dk1"/>
              </a:solidFill>
              <a:latin typeface="Calibri"/>
              <a:ea typeface="Calibri"/>
              <a:cs typeface="Calibri"/>
              <a:sym typeface="Calibri"/>
            </a:endParaRPr>
          </a:p>
        </p:txBody>
      </p:sp>
      <p:sp>
        <p:nvSpPr>
          <p:cNvPr id="2072" name="Google Shape;2072;p100"/>
          <p:cNvSpPr/>
          <p:nvPr/>
        </p:nvSpPr>
        <p:spPr>
          <a:xfrm>
            <a:off x="4385667" y="1879501"/>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3" name="Google Shape;2073;p100"/>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Accidental taps</a:t>
            </a:r>
            <a:endParaRPr b="0" i="0" sz="1600" u="none" cap="none" strike="noStrike">
              <a:solidFill>
                <a:schemeClr val="dk1"/>
              </a:solidFill>
              <a:latin typeface="Calibri"/>
              <a:ea typeface="Calibri"/>
              <a:cs typeface="Calibri"/>
              <a:sym typeface="Calibri"/>
            </a:endParaRPr>
          </a:p>
        </p:txBody>
      </p:sp>
      <p:sp>
        <p:nvSpPr>
          <p:cNvPr id="2074" name="Google Shape;2074;p100"/>
          <p:cNvSpPr txBox="1"/>
          <p:nvPr/>
        </p:nvSpPr>
        <p:spPr>
          <a:xfrm>
            <a:off x="4595217" y="24090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 stray like, follow, or request; synced contacts. Research on desktop and slow down.</a:t>
            </a:r>
            <a:endParaRPr b="0" i="0" sz="1200" u="none" cap="none" strike="noStrike">
              <a:solidFill>
                <a:schemeClr val="dk1"/>
              </a:solidFill>
              <a:latin typeface="Calibri"/>
              <a:ea typeface="Calibri"/>
              <a:cs typeface="Calibri"/>
              <a:sym typeface="Calibri"/>
            </a:endParaRPr>
          </a:p>
        </p:txBody>
      </p:sp>
      <p:sp>
        <p:nvSpPr>
          <p:cNvPr id="2075" name="Google Shape;2075;p100"/>
          <p:cNvSpPr/>
          <p:nvPr/>
        </p:nvSpPr>
        <p:spPr>
          <a:xfrm>
            <a:off x="7958634" y="1879501"/>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6" name="Google Shape;2076;p100"/>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Your IP in their logs</a:t>
            </a:r>
            <a:endParaRPr b="0" i="0" sz="1600" u="none" cap="none" strike="noStrike">
              <a:solidFill>
                <a:schemeClr val="dk1"/>
              </a:solidFill>
              <a:latin typeface="Calibri"/>
              <a:ea typeface="Calibri"/>
              <a:cs typeface="Calibri"/>
              <a:sym typeface="Calibri"/>
            </a:endParaRPr>
          </a:p>
        </p:txBody>
      </p:sp>
      <p:sp>
        <p:nvSpPr>
          <p:cNvPr id="2077" name="Google Shape;2077;p100"/>
          <p:cNvSpPr txBox="1"/>
          <p:nvPr/>
        </p:nvSpPr>
        <p:spPr>
          <a:xfrm>
            <a:off x="8168184" y="24090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Corporate and campus IPs name your organization. Use a non-attributable network.</a:t>
            </a:r>
            <a:endParaRPr b="0" i="0" sz="1200" u="none" cap="none" strike="noStrike">
              <a:solidFill>
                <a:schemeClr val="dk1"/>
              </a:solidFill>
              <a:latin typeface="Calibri"/>
              <a:ea typeface="Calibri"/>
              <a:cs typeface="Calibri"/>
              <a:sym typeface="Calibri"/>
            </a:endParaRPr>
          </a:p>
        </p:txBody>
      </p:sp>
      <p:sp>
        <p:nvSpPr>
          <p:cNvPr id="2078" name="Google Shape;2078;p100"/>
          <p:cNvSpPr/>
          <p:nvPr/>
        </p:nvSpPr>
        <p:spPr>
          <a:xfrm>
            <a:off x="812800" y="3433862"/>
            <a:ext cx="3420467"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9" name="Google Shape;2079;p100"/>
          <p:cNvSpPr txBox="1"/>
          <p:nvPr/>
        </p:nvSpPr>
        <p:spPr>
          <a:xfrm>
            <a:off x="1022350" y="364341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Traps and canaries</a:t>
            </a:r>
            <a:endParaRPr b="0" i="0" sz="1600" u="none" cap="none" strike="noStrike">
              <a:solidFill>
                <a:schemeClr val="dk1"/>
              </a:solidFill>
              <a:latin typeface="Calibri"/>
              <a:ea typeface="Calibri"/>
              <a:cs typeface="Calibri"/>
              <a:sym typeface="Calibri"/>
            </a:endParaRPr>
          </a:p>
        </p:txBody>
      </p:sp>
      <p:sp>
        <p:nvSpPr>
          <p:cNvPr id="2080" name="Google Shape;2080;p100"/>
          <p:cNvSpPr txBox="1"/>
          <p:nvPr/>
        </p:nvSpPr>
        <p:spPr>
          <a:xfrm>
            <a:off x="1022350" y="3963392"/>
            <a:ext cx="3121422"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IP-logger links, canary files, fake keys. Don't click, don't open, never test found credentials.</a:t>
            </a:r>
            <a:endParaRPr b="0" i="0" sz="1200" u="none" cap="none" strike="noStrike">
              <a:solidFill>
                <a:schemeClr val="dk1"/>
              </a:solidFill>
              <a:latin typeface="Calibri"/>
              <a:ea typeface="Calibri"/>
              <a:cs typeface="Calibri"/>
              <a:sym typeface="Calibri"/>
            </a:endParaRPr>
          </a:p>
        </p:txBody>
      </p:sp>
      <p:sp>
        <p:nvSpPr>
          <p:cNvPr id="2081" name="Google Shape;2081;p100"/>
          <p:cNvSpPr/>
          <p:nvPr/>
        </p:nvSpPr>
        <p:spPr>
          <a:xfrm>
            <a:off x="4385667" y="343386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2" name="Google Shape;2082;p100"/>
          <p:cNvSpPr txBox="1"/>
          <p:nvPr/>
        </p:nvSpPr>
        <p:spPr>
          <a:xfrm>
            <a:off x="4595217" y="364341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Public submissions</a:t>
            </a:r>
            <a:endParaRPr b="0" i="0" sz="1600" u="none" cap="none" strike="noStrike">
              <a:solidFill>
                <a:schemeClr val="dk1"/>
              </a:solidFill>
              <a:latin typeface="Calibri"/>
              <a:ea typeface="Calibri"/>
              <a:cs typeface="Calibri"/>
              <a:sym typeface="Calibri"/>
            </a:endParaRPr>
          </a:p>
        </p:txBody>
      </p:sp>
      <p:sp>
        <p:nvSpPr>
          <p:cNvPr id="2083" name="Google Shape;2083;p100"/>
          <p:cNvSpPr txBox="1"/>
          <p:nvPr/>
        </p:nvSpPr>
        <p:spPr>
          <a:xfrm>
            <a:off x="4595217" y="3963392"/>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Scanners like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urlscan.io</a:t>
            </a:r>
            <a:r>
              <a:rPr b="0" i="0" lang="en-US" sz="1200" u="none" cap="none" strike="noStrike">
                <a:solidFill>
                  <a:srgbClr val="3B4854"/>
                </a:solidFill>
                <a:latin typeface="IBM Plex Sans"/>
                <a:ea typeface="IBM Plex Sans"/>
                <a:cs typeface="IBM Plex Sans"/>
                <a:sym typeface="IBM Plex Sans"/>
              </a:rPr>
              <a:t> are public by default. Use private scans and hash lookups.</a:t>
            </a:r>
            <a:endParaRPr b="0" i="0" sz="1200" u="none" cap="none" strike="noStrike">
              <a:solidFill>
                <a:schemeClr val="dk1"/>
              </a:solidFill>
              <a:latin typeface="Calibri"/>
              <a:ea typeface="Calibri"/>
              <a:cs typeface="Calibri"/>
              <a:sym typeface="Calibri"/>
            </a:endParaRPr>
          </a:p>
        </p:txBody>
      </p:sp>
      <p:sp>
        <p:nvSpPr>
          <p:cNvPr id="2084" name="Google Shape;2084;p100"/>
          <p:cNvSpPr/>
          <p:nvPr/>
        </p:nvSpPr>
        <p:spPr>
          <a:xfrm>
            <a:off x="7958634" y="343386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5" name="Google Shape;2085;p100"/>
          <p:cNvSpPr txBox="1"/>
          <p:nvPr/>
        </p:nvSpPr>
        <p:spPr>
          <a:xfrm>
            <a:off x="8168184" y="364341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Metadata in your files</a:t>
            </a:r>
            <a:endParaRPr b="0" i="0" sz="1600" u="none" cap="none" strike="noStrike">
              <a:solidFill>
                <a:schemeClr val="dk1"/>
              </a:solidFill>
              <a:latin typeface="Calibri"/>
              <a:ea typeface="Calibri"/>
              <a:cs typeface="Calibri"/>
              <a:sym typeface="Calibri"/>
            </a:endParaRPr>
          </a:p>
        </p:txBody>
      </p:sp>
      <p:sp>
        <p:nvSpPr>
          <p:cNvPr id="2086" name="Google Shape;2086;p100"/>
          <p:cNvSpPr txBox="1"/>
          <p:nvPr/>
        </p:nvSpPr>
        <p:spPr>
          <a:xfrm>
            <a:off x="8168184" y="3963392"/>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Photo GPS, document authors, fake redactions. Check with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exiftool</a:t>
            </a:r>
            <a:r>
              <a:rPr b="0" i="0" lang="en-US" sz="1200" u="none" cap="none" strike="noStrike">
                <a:solidFill>
                  <a:srgbClr val="3B4854"/>
                </a:solidFill>
                <a:latin typeface="IBM Plex Sans"/>
                <a:ea typeface="IBM Plex Sans"/>
                <a:cs typeface="IBM Plex Sans"/>
                <a:sym typeface="IBM Plex Sans"/>
              </a:rPr>
              <a:t> before sharing.</a:t>
            </a:r>
            <a:endParaRPr b="0" i="0" sz="1200" u="none" cap="none" strike="noStrike">
              <a:solidFill>
                <a:schemeClr val="dk1"/>
              </a:solidFill>
              <a:latin typeface="Calibri"/>
              <a:ea typeface="Calibri"/>
              <a:cs typeface="Calibri"/>
              <a:sym typeface="Calibri"/>
            </a:endParaRPr>
          </a:p>
        </p:txBody>
      </p:sp>
      <p:sp>
        <p:nvSpPr>
          <p:cNvPr id="2087" name="Google Shape;2087;p100"/>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8" name="Google Shape;2088;p100"/>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Mistakes are permanent.</a:t>
            </a:r>
            <a:r>
              <a:rPr b="0" i="0" lang="en-US" sz="1200" u="none" cap="none" strike="noStrike">
                <a:solidFill>
                  <a:srgbClr val="F3F1EA"/>
                </a:solidFill>
                <a:latin typeface="IBM Plex Sans"/>
                <a:ea typeface="IBM Plex Sans"/>
                <a:cs typeface="IBM Plex Sans"/>
                <a:sym typeface="IBM Plex Sans"/>
              </a:rPr>
              <a:t> Logs, archives, and screenshots don't forget.</a:t>
            </a:r>
            <a:endParaRPr b="0" i="0" sz="1200" u="none" cap="none" strike="noStrike">
              <a:solidFill>
                <a:schemeClr val="dk1"/>
              </a:solidFill>
              <a:latin typeface="Calibri"/>
              <a:ea typeface="Calibri"/>
              <a:cs typeface="Calibri"/>
              <a:sym typeface="Calibri"/>
            </a:endParaRPr>
          </a:p>
        </p:txBody>
      </p:sp>
      <p:sp>
        <p:nvSpPr>
          <p:cNvPr id="2089" name="Google Shape;2089;p10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094" name="Shape 2094"/>
        <p:cNvGrpSpPr/>
        <p:nvPr/>
      </p:nvGrpSpPr>
      <p:grpSpPr>
        <a:xfrm>
          <a:off x="0" y="0"/>
          <a:ext cx="0" cy="0"/>
          <a:chOff x="0" y="0"/>
          <a:chExt cx="0" cy="0"/>
        </a:xfrm>
      </p:grpSpPr>
      <p:sp>
        <p:nvSpPr>
          <p:cNvPr id="2095" name="Google Shape;2095;p10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8 · OPSEC</a:t>
            </a:r>
            <a:endParaRPr b="0" i="0" sz="1200" u="none" cap="none" strike="noStrike">
              <a:solidFill>
                <a:schemeClr val="dk1"/>
              </a:solidFill>
              <a:latin typeface="Calibri"/>
              <a:ea typeface="Calibri"/>
              <a:cs typeface="Calibri"/>
              <a:sym typeface="Calibri"/>
            </a:endParaRPr>
          </a:p>
        </p:txBody>
      </p:sp>
      <p:sp>
        <p:nvSpPr>
          <p:cNvPr id="2096" name="Google Shape;2096;p10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OPSEC Failures</a:t>
            </a:r>
            <a:endParaRPr b="0" i="0" sz="3200" u="none" cap="none" strike="noStrike">
              <a:solidFill>
                <a:schemeClr val="dk1"/>
              </a:solidFill>
              <a:latin typeface="Calibri"/>
              <a:ea typeface="Calibri"/>
              <a:cs typeface="Calibri"/>
              <a:sym typeface="Calibri"/>
            </a:endParaRPr>
          </a:p>
        </p:txBody>
      </p:sp>
      <p:sp>
        <p:nvSpPr>
          <p:cNvPr id="2097" name="Google Shape;2097;p101"/>
          <p:cNvSpPr/>
          <p:nvPr/>
        </p:nvSpPr>
        <p:spPr>
          <a:xfrm>
            <a:off x="812800" y="1883664"/>
            <a:ext cx="3386634" cy="3099816"/>
          </a:xfrm>
          <a:prstGeom prst="roundRect">
            <a:avLst>
              <a:gd fmla="val 333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8" name="Google Shape;2098;p101"/>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2012</a:t>
            </a:r>
            <a:endParaRPr b="0" i="0" sz="1200" u="none" cap="none" strike="noStrike">
              <a:solidFill>
                <a:schemeClr val="dk1"/>
              </a:solidFill>
              <a:latin typeface="Calibri"/>
              <a:ea typeface="Calibri"/>
              <a:cs typeface="Calibri"/>
              <a:sym typeface="Calibri"/>
            </a:endParaRPr>
          </a:p>
        </p:txBody>
      </p:sp>
      <p:sp>
        <p:nvSpPr>
          <p:cNvPr id="2099" name="Google Shape;2099;p101"/>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John McAfee</a:t>
            </a:r>
            <a:endParaRPr b="0" i="0" sz="1600" u="none" cap="none" strike="noStrike">
              <a:solidFill>
                <a:schemeClr val="dk1"/>
              </a:solidFill>
              <a:latin typeface="Calibri"/>
              <a:ea typeface="Calibri"/>
              <a:cs typeface="Calibri"/>
              <a:sym typeface="Calibri"/>
            </a:endParaRPr>
          </a:p>
        </p:txBody>
      </p:sp>
      <p:sp>
        <p:nvSpPr>
          <p:cNvPr id="2100" name="Google Shape;2100;p101"/>
          <p:cNvSpPr txBox="1"/>
          <p:nvPr/>
        </p:nvSpPr>
        <p:spPr>
          <a:xfrm>
            <a:off x="1022350" y="2697480"/>
            <a:ext cx="3086235" cy="15544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The antivirus founder was on the run in Belize in 2012 over a neighbour’s death. A Vice journalist travelling with him posted an iPhone photo with the GPS tags intact, placing him in Guatemala.</a:t>
            </a:r>
            <a:endParaRPr b="0" i="0" sz="1200" u="none" cap="none" strike="noStrike">
              <a:solidFill>
                <a:schemeClr val="dk1"/>
              </a:solidFill>
              <a:latin typeface="Calibri"/>
              <a:ea typeface="Calibri"/>
              <a:cs typeface="Calibri"/>
              <a:sym typeface="Calibri"/>
            </a:endParaRPr>
          </a:p>
        </p:txBody>
      </p:sp>
      <p:sp>
        <p:nvSpPr>
          <p:cNvPr id="2101" name="Google Shape;2101;p101"/>
          <p:cNvSpPr txBox="1"/>
          <p:nvPr/>
        </p:nvSpPr>
        <p:spPr>
          <a:xfrm>
            <a:off x="1022350" y="4343400"/>
            <a:ext cx="3086235" cy="438912"/>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Lesson: your files can expose the people you are protecting.</a:t>
            </a:r>
            <a:endParaRPr b="0" i="0" sz="1200" u="none" cap="none" strike="noStrike">
              <a:solidFill>
                <a:schemeClr val="dk1"/>
              </a:solidFill>
              <a:latin typeface="Calibri"/>
              <a:ea typeface="Calibri"/>
              <a:cs typeface="Calibri"/>
              <a:sym typeface="Calibri"/>
            </a:endParaRPr>
          </a:p>
        </p:txBody>
      </p:sp>
      <p:sp>
        <p:nvSpPr>
          <p:cNvPr id="2102" name="Google Shape;2102;p101"/>
          <p:cNvSpPr/>
          <p:nvPr/>
        </p:nvSpPr>
        <p:spPr>
          <a:xfrm>
            <a:off x="4402634" y="1883664"/>
            <a:ext cx="3386733" cy="3099816"/>
          </a:xfrm>
          <a:prstGeom prst="roundRect">
            <a:avLst>
              <a:gd fmla="val 333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3" name="Google Shape;2103;p101"/>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2012</a:t>
            </a:r>
            <a:endParaRPr b="0" i="0" sz="1200" u="none" cap="none" strike="noStrike">
              <a:solidFill>
                <a:schemeClr val="dk1"/>
              </a:solidFill>
              <a:latin typeface="Calibri"/>
              <a:ea typeface="Calibri"/>
              <a:cs typeface="Calibri"/>
              <a:sym typeface="Calibri"/>
            </a:endParaRPr>
          </a:p>
        </p:txBody>
      </p:sp>
      <p:sp>
        <p:nvSpPr>
          <p:cNvPr id="2104" name="Google Shape;2104;p101"/>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Higinio Ochoa (w0rmer)</a:t>
            </a:r>
            <a:endParaRPr b="0" i="0" sz="1600" u="none" cap="none" strike="noStrike">
              <a:solidFill>
                <a:schemeClr val="dk1"/>
              </a:solidFill>
              <a:latin typeface="Calibri"/>
              <a:ea typeface="Calibri"/>
              <a:cs typeface="Calibri"/>
              <a:sym typeface="Calibri"/>
            </a:endParaRPr>
          </a:p>
        </p:txBody>
      </p:sp>
      <p:sp>
        <p:nvSpPr>
          <p:cNvPr id="2105" name="Google Shape;2105;p101"/>
          <p:cNvSpPr txBox="1"/>
          <p:nvPr/>
        </p:nvSpPr>
        <p:spPr>
          <a:xfrm>
            <a:off x="4612184" y="2697480"/>
            <a:ext cx="3086338" cy="15544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Ochoa belonged to CabinCr3w, an Anonymous-linked crew that leaked data from US police sites during the AntiSec campaign. After a defacement he posted a taunting photo of his girlfriend; its EXIF GPS pointed to a house in Australia.</a:t>
            </a:r>
            <a:endParaRPr b="0" i="0" sz="1200" u="none" cap="none" strike="noStrike">
              <a:solidFill>
                <a:schemeClr val="dk1"/>
              </a:solidFill>
              <a:latin typeface="Calibri"/>
              <a:ea typeface="Calibri"/>
              <a:cs typeface="Calibri"/>
              <a:sym typeface="Calibri"/>
            </a:endParaRPr>
          </a:p>
        </p:txBody>
      </p:sp>
      <p:sp>
        <p:nvSpPr>
          <p:cNvPr id="2106" name="Google Shape;2106;p101"/>
          <p:cNvSpPr txBox="1"/>
          <p:nvPr/>
        </p:nvSpPr>
        <p:spPr>
          <a:xfrm>
            <a:off x="4612184" y="4343400"/>
            <a:ext cx="3086338" cy="438912"/>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Lesson: one uncleaned photo was enough. He served 27 months.</a:t>
            </a:r>
            <a:endParaRPr b="0" i="0" sz="1200" u="none" cap="none" strike="noStrike">
              <a:solidFill>
                <a:schemeClr val="dk1"/>
              </a:solidFill>
              <a:latin typeface="Calibri"/>
              <a:ea typeface="Calibri"/>
              <a:cs typeface="Calibri"/>
              <a:sym typeface="Calibri"/>
            </a:endParaRPr>
          </a:p>
        </p:txBody>
      </p:sp>
      <p:sp>
        <p:nvSpPr>
          <p:cNvPr id="2107" name="Google Shape;2107;p101"/>
          <p:cNvSpPr/>
          <p:nvPr/>
        </p:nvSpPr>
        <p:spPr>
          <a:xfrm>
            <a:off x="7992566" y="1883664"/>
            <a:ext cx="3386634" cy="3099816"/>
          </a:xfrm>
          <a:prstGeom prst="roundRect">
            <a:avLst>
              <a:gd fmla="val 333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08" name="Google Shape;2108;p101"/>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2011–2013</a:t>
            </a:r>
            <a:endParaRPr b="0" i="0" sz="1200" u="none" cap="none" strike="noStrike">
              <a:solidFill>
                <a:schemeClr val="dk1"/>
              </a:solidFill>
              <a:latin typeface="Calibri"/>
              <a:ea typeface="Calibri"/>
              <a:cs typeface="Calibri"/>
              <a:sym typeface="Calibri"/>
            </a:endParaRPr>
          </a:p>
        </p:txBody>
      </p:sp>
      <p:sp>
        <p:nvSpPr>
          <p:cNvPr id="2109" name="Google Shape;2109;p101"/>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Ross Ulbricht</a:t>
            </a:r>
            <a:endParaRPr b="0" i="0" sz="1600" u="none" cap="none" strike="noStrike">
              <a:solidFill>
                <a:schemeClr val="dk1"/>
              </a:solidFill>
              <a:latin typeface="Calibri"/>
              <a:ea typeface="Calibri"/>
              <a:cs typeface="Calibri"/>
              <a:sym typeface="Calibri"/>
            </a:endParaRPr>
          </a:p>
        </p:txBody>
      </p:sp>
      <p:sp>
        <p:nvSpPr>
          <p:cNvPr id="2110" name="Google Shape;2110;p101"/>
          <p:cNvSpPr txBox="1"/>
          <p:nvPr/>
        </p:nvSpPr>
        <p:spPr>
          <a:xfrm>
            <a:off x="8202116" y="2697480"/>
            <a:ext cx="3086235" cy="15544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Ulbricht built and ran Silk Road, the first large dark web drug market, as “Dread Pirate Roberts”. An IRS investigator found the earliest Silk Road posts by “altoid”, who months later posted his real Gmail address.</a:t>
            </a:r>
            <a:endParaRPr b="0" i="0" sz="1200" u="none" cap="none" strike="noStrike">
              <a:solidFill>
                <a:schemeClr val="dk1"/>
              </a:solidFill>
              <a:latin typeface="Calibri"/>
              <a:ea typeface="Calibri"/>
              <a:cs typeface="Calibri"/>
              <a:sym typeface="Calibri"/>
            </a:endParaRPr>
          </a:p>
        </p:txBody>
      </p:sp>
      <p:sp>
        <p:nvSpPr>
          <p:cNvPr id="2111" name="Google Shape;2111;p101"/>
          <p:cNvSpPr txBox="1"/>
          <p:nvPr/>
        </p:nvSpPr>
        <p:spPr>
          <a:xfrm>
            <a:off x="8202116" y="4343400"/>
            <a:ext cx="3086235" cy="438912"/>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0F1B26"/>
              </a:buClr>
              <a:buSzPts val="1200"/>
              <a:buFont typeface="IBM Plex Sans"/>
              <a:buNone/>
            </a:pPr>
            <a:r>
              <a:rPr b="1" i="0" lang="en-US" sz="1200" u="none" cap="none" strike="noStrike">
                <a:solidFill>
                  <a:srgbClr val="0F1B26"/>
                </a:solidFill>
                <a:latin typeface="IBM Plex Sans"/>
                <a:ea typeface="IBM Plex Sans"/>
                <a:cs typeface="IBM Plex Sans"/>
                <a:sym typeface="IBM Plex Sans"/>
              </a:rPr>
              <a:t>Lesson: reused handles link identities for years.</a:t>
            </a:r>
            <a:endParaRPr b="0" i="0" sz="1200" u="none" cap="none" strike="noStrike">
              <a:solidFill>
                <a:schemeClr val="dk1"/>
              </a:solidFill>
              <a:latin typeface="Calibri"/>
              <a:ea typeface="Calibri"/>
              <a:cs typeface="Calibri"/>
              <a:sym typeface="Calibri"/>
            </a:endParaRPr>
          </a:p>
        </p:txBody>
      </p:sp>
      <p:sp>
        <p:nvSpPr>
          <p:cNvPr id="2112" name="Google Shape;2112;p101"/>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3" name="Google Shape;2113;p101"/>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One moment of carelessness</a:t>
            </a:r>
            <a:r>
              <a:rPr b="0" i="0" lang="en-US" sz="1200" u="none" cap="none" strike="noStrike">
                <a:solidFill>
                  <a:srgbClr val="F3F1EA"/>
                </a:solidFill>
                <a:latin typeface="IBM Plex Sans"/>
                <a:ea typeface="IBM Plex Sans"/>
                <a:cs typeface="IBM Plex Sans"/>
                <a:sym typeface="IBM Plex Sans"/>
              </a:rPr>
              <a:t> was enough each time, and OSINT is how investigators found it.</a:t>
            </a:r>
            <a:endParaRPr b="0" i="0" sz="1200" u="none" cap="none" strike="noStrike">
              <a:solidFill>
                <a:schemeClr val="dk1"/>
              </a:solidFill>
              <a:latin typeface="Calibri"/>
              <a:ea typeface="Calibri"/>
              <a:cs typeface="Calibri"/>
              <a:sym typeface="Calibri"/>
            </a:endParaRPr>
          </a:p>
        </p:txBody>
      </p:sp>
      <p:sp>
        <p:nvSpPr>
          <p:cNvPr id="2114" name="Google Shape;2114;p10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8: OPSEC</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2119" name="Shape 2119"/>
        <p:cNvGrpSpPr/>
        <p:nvPr/>
      </p:nvGrpSpPr>
      <p:grpSpPr>
        <a:xfrm>
          <a:off x="0" y="0"/>
          <a:ext cx="0" cy="0"/>
          <a:chOff x="0" y="0"/>
          <a:chExt cx="0" cy="0"/>
        </a:xfrm>
      </p:grpSpPr>
      <p:sp>
        <p:nvSpPr>
          <p:cNvPr id="2120" name="Google Shape;2120;p102"/>
          <p:cNvSpPr txBox="1"/>
          <p:nvPr/>
        </p:nvSpPr>
        <p:spPr>
          <a:xfrm>
            <a:off x="812800" y="812800"/>
            <a:ext cx="10820400" cy="12700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E3A33B"/>
              </a:buClr>
              <a:buSzPts val="10000"/>
              <a:buFont typeface="IBM Plex Mono"/>
              <a:buNone/>
            </a:pPr>
            <a:r>
              <a:rPr b="1" i="0" lang="en-US" sz="10000" u="none" cap="none" strike="noStrike">
                <a:solidFill>
                  <a:srgbClr val="E3A33B"/>
                </a:solidFill>
                <a:latin typeface="IBM Plex Mono"/>
                <a:ea typeface="IBM Plex Mono"/>
                <a:cs typeface="IBM Plex Mono"/>
                <a:sym typeface="IBM Plex Mono"/>
              </a:rPr>
              <a:t>09</a:t>
            </a:r>
            <a:endParaRPr b="0" i="0" sz="10000" u="none" cap="none" strike="noStrike">
              <a:solidFill>
                <a:schemeClr val="dk1"/>
              </a:solidFill>
              <a:latin typeface="Calibri"/>
              <a:ea typeface="Calibri"/>
              <a:cs typeface="Calibri"/>
              <a:sym typeface="Calibri"/>
            </a:endParaRPr>
          </a:p>
        </p:txBody>
      </p:sp>
      <p:sp>
        <p:nvSpPr>
          <p:cNvPr id="2121" name="Google Shape;2121;p102"/>
          <p:cNvSpPr txBox="1"/>
          <p:nvPr/>
        </p:nvSpPr>
        <p:spPr>
          <a:xfrm>
            <a:off x="812800" y="3251299"/>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Defending Against OSINT</a:t>
            </a:r>
            <a:endParaRPr b="0" i="0" sz="4800" u="none" cap="none" strike="noStrike">
              <a:solidFill>
                <a:schemeClr val="dk1"/>
              </a:solidFill>
              <a:latin typeface="Calibri"/>
              <a:ea typeface="Calibri"/>
              <a:cs typeface="Calibri"/>
              <a:sym typeface="Calibri"/>
            </a:endParaRPr>
          </a:p>
        </p:txBody>
      </p:sp>
      <p:sp>
        <p:nvSpPr>
          <p:cNvPr id="2122" name="Google Shape;2122;p102"/>
          <p:cNvSpPr txBox="1"/>
          <p:nvPr/>
        </p:nvSpPr>
        <p:spPr>
          <a:xfrm>
            <a:off x="812800" y="4094559"/>
            <a:ext cx="9779000" cy="5689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Flip the perspective: find and shrink what you and your organization expose before someone else uses it.</a:t>
            </a:r>
            <a:endParaRPr b="0" i="0" sz="1600" u="none" cap="none" strike="noStrike">
              <a:solidFill>
                <a:schemeClr val="dk1"/>
              </a:solidFill>
              <a:latin typeface="Calibri"/>
              <a:ea typeface="Calibri"/>
              <a:cs typeface="Calibri"/>
              <a:sym typeface="Calibri"/>
            </a:endParaRPr>
          </a:p>
        </p:txBody>
      </p:sp>
      <p:sp>
        <p:nvSpPr>
          <p:cNvPr id="2123" name="Google Shape;2123;p102"/>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SELF-AUDIT · PERSONAL EXPOSURE · DATA BROKERS · ATTACK SURFACE · MONITORING</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128" name="Shape 2128"/>
        <p:cNvGrpSpPr/>
        <p:nvPr/>
      </p:nvGrpSpPr>
      <p:grpSpPr>
        <a:xfrm>
          <a:off x="0" y="0"/>
          <a:ext cx="0" cy="0"/>
          <a:chOff x="0" y="0"/>
          <a:chExt cx="0" cy="0"/>
        </a:xfrm>
      </p:grpSpPr>
      <p:sp>
        <p:nvSpPr>
          <p:cNvPr id="2129" name="Google Shape;2129;p10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130" name="Google Shape;2130;p10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Minimize, Compartmentalize, Harden</a:t>
            </a:r>
            <a:endParaRPr b="0" i="0" sz="3200" u="none" cap="none" strike="noStrike">
              <a:solidFill>
                <a:schemeClr val="dk1"/>
              </a:solidFill>
              <a:latin typeface="Calibri"/>
              <a:ea typeface="Calibri"/>
              <a:cs typeface="Calibri"/>
              <a:sym typeface="Calibri"/>
            </a:endParaRPr>
          </a:p>
        </p:txBody>
      </p:sp>
      <p:sp>
        <p:nvSpPr>
          <p:cNvPr id="2131" name="Google Shape;2131;p103"/>
          <p:cNvSpPr/>
          <p:nvPr/>
        </p:nvSpPr>
        <p:spPr>
          <a:xfrm>
            <a:off x="812800" y="1879501"/>
            <a:ext cx="3386634"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2" name="Google Shape;2132;p103"/>
          <p:cNvSpPr txBox="1"/>
          <p:nvPr/>
        </p:nvSpPr>
        <p:spPr>
          <a:xfrm>
            <a:off x="1022350"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2133" name="Google Shape;2133;p103"/>
          <p:cNvSpPr txBox="1"/>
          <p:nvPr/>
        </p:nvSpPr>
        <p:spPr>
          <a:xfrm>
            <a:off x="1022350"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Minimize</a:t>
            </a:r>
            <a:endParaRPr b="0" i="0" sz="1600" u="none" cap="none" strike="noStrike">
              <a:solidFill>
                <a:schemeClr val="dk1"/>
              </a:solidFill>
              <a:latin typeface="Calibri"/>
              <a:ea typeface="Calibri"/>
              <a:cs typeface="Calibri"/>
              <a:sym typeface="Calibri"/>
            </a:endParaRPr>
          </a:p>
        </p:txBody>
      </p:sp>
      <p:sp>
        <p:nvSpPr>
          <p:cNvPr id="2134" name="Google Shape;2134;p103"/>
          <p:cNvSpPr txBox="1"/>
          <p:nvPr/>
        </p:nvSpPr>
        <p:spPr>
          <a:xfrm>
            <a:off x="1022350"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Share less, and make less of what you share public.</a:t>
            </a:r>
            <a:endParaRPr b="0" i="0" sz="1200" u="none" cap="none" strike="noStrike">
              <a:solidFill>
                <a:schemeClr val="dk1"/>
              </a:solidFill>
              <a:latin typeface="Calibri"/>
              <a:ea typeface="Calibri"/>
              <a:cs typeface="Calibri"/>
              <a:sym typeface="Calibri"/>
            </a:endParaRPr>
          </a:p>
        </p:txBody>
      </p:sp>
      <p:sp>
        <p:nvSpPr>
          <p:cNvPr id="2135" name="Google Shape;2135;p103"/>
          <p:cNvSpPr txBox="1"/>
          <p:nvPr/>
        </p:nvSpPr>
        <p:spPr>
          <a:xfrm>
            <a:off x="1022350" y="321667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1" i="0" lang="en-US" sz="1200" u="none" cap="none" strike="noStrike">
                <a:solidFill>
                  <a:srgbClr val="5B6570"/>
                </a:solidFill>
                <a:latin typeface="IBM Plex Sans"/>
                <a:ea typeface="IBM Plex Sans"/>
                <a:cs typeface="IBM Plex Sans"/>
                <a:sym typeface="IBM Plex Sans"/>
              </a:rPr>
              <a:t>Try:</a:t>
            </a:r>
            <a:r>
              <a:rPr b="0" i="0" lang="en-US" sz="1200" u="none" cap="none" strike="noStrike">
                <a:solidFill>
                  <a:srgbClr val="5B6570"/>
                </a:solidFill>
                <a:latin typeface="IBM Plex Sans"/>
                <a:ea typeface="IBM Plex Sans"/>
                <a:cs typeface="IBM Plex Sans"/>
                <a:sym typeface="IBM Plex Sans"/>
              </a:rPr>
              <a:t> private accounts, "Limit past posts," posting after you leave.</a:t>
            </a:r>
            <a:endParaRPr b="0" i="0" sz="1200" u="none" cap="none" strike="noStrike">
              <a:solidFill>
                <a:schemeClr val="dk1"/>
              </a:solidFill>
              <a:latin typeface="Calibri"/>
              <a:ea typeface="Calibri"/>
              <a:cs typeface="Calibri"/>
              <a:sym typeface="Calibri"/>
            </a:endParaRPr>
          </a:p>
        </p:txBody>
      </p:sp>
      <p:sp>
        <p:nvSpPr>
          <p:cNvPr id="2136" name="Google Shape;2136;p103"/>
          <p:cNvSpPr/>
          <p:nvPr/>
        </p:nvSpPr>
        <p:spPr>
          <a:xfrm>
            <a:off x="4402634" y="1879501"/>
            <a:ext cx="3386733"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7" name="Google Shape;2137;p103"/>
          <p:cNvSpPr txBox="1"/>
          <p:nvPr/>
        </p:nvSpPr>
        <p:spPr>
          <a:xfrm>
            <a:off x="4612184" y="2089051"/>
            <a:ext cx="308633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2138" name="Google Shape;2138;p103"/>
          <p:cNvSpPr txBox="1"/>
          <p:nvPr/>
        </p:nvSpPr>
        <p:spPr>
          <a:xfrm>
            <a:off x="4612184" y="2378571"/>
            <a:ext cx="308633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Compartmentalize</a:t>
            </a:r>
            <a:endParaRPr b="0" i="0" sz="1600" u="none" cap="none" strike="noStrike">
              <a:solidFill>
                <a:schemeClr val="dk1"/>
              </a:solidFill>
              <a:latin typeface="Calibri"/>
              <a:ea typeface="Calibri"/>
              <a:cs typeface="Calibri"/>
              <a:sym typeface="Calibri"/>
            </a:endParaRPr>
          </a:p>
        </p:txBody>
      </p:sp>
      <p:sp>
        <p:nvSpPr>
          <p:cNvPr id="2139" name="Google Shape;2139;p103"/>
          <p:cNvSpPr txBox="1"/>
          <p:nvPr/>
        </p:nvSpPr>
        <p:spPr>
          <a:xfrm>
            <a:off x="4612184" y="269855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Keep school, work, gaming, and personal life from being easily linked.</a:t>
            </a:r>
            <a:endParaRPr b="0" i="0" sz="1200" u="none" cap="none" strike="noStrike">
              <a:solidFill>
                <a:schemeClr val="dk1"/>
              </a:solidFill>
              <a:latin typeface="Calibri"/>
              <a:ea typeface="Calibri"/>
              <a:cs typeface="Calibri"/>
              <a:sym typeface="Calibri"/>
            </a:endParaRPr>
          </a:p>
        </p:txBody>
      </p:sp>
      <p:sp>
        <p:nvSpPr>
          <p:cNvPr id="2140" name="Google Shape;2140;p103"/>
          <p:cNvSpPr txBox="1"/>
          <p:nvPr/>
        </p:nvSpPr>
        <p:spPr>
          <a:xfrm>
            <a:off x="4612184" y="3216672"/>
            <a:ext cx="3086338"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1" i="0" lang="en-US" sz="1200" u="none" cap="none" strike="noStrike">
                <a:solidFill>
                  <a:srgbClr val="5B6570"/>
                </a:solidFill>
                <a:latin typeface="IBM Plex Sans"/>
                <a:ea typeface="IBM Plex Sans"/>
                <a:cs typeface="IBM Plex Sans"/>
                <a:sym typeface="IBM Plex Sans"/>
              </a:rPr>
              <a:t>Try:</a:t>
            </a:r>
            <a:r>
              <a:rPr b="0" i="0" lang="en-US" sz="1200" u="none" cap="none" strike="noStrike">
                <a:solidFill>
                  <a:srgbClr val="5B6570"/>
                </a:solidFill>
                <a:latin typeface="IBM Plex Sans"/>
                <a:ea typeface="IBM Plex Sans"/>
                <a:cs typeface="IBM Plex Sans"/>
                <a:sym typeface="IBM Plex Sans"/>
              </a:rPr>
              <a:t> different usernames, email aliases, separate phone numbers.</a:t>
            </a:r>
            <a:endParaRPr b="0" i="0" sz="1200" u="none" cap="none" strike="noStrike">
              <a:solidFill>
                <a:schemeClr val="dk1"/>
              </a:solidFill>
              <a:latin typeface="Calibri"/>
              <a:ea typeface="Calibri"/>
              <a:cs typeface="Calibri"/>
              <a:sym typeface="Calibri"/>
            </a:endParaRPr>
          </a:p>
        </p:txBody>
      </p:sp>
      <p:sp>
        <p:nvSpPr>
          <p:cNvPr id="2141" name="Google Shape;2141;p103"/>
          <p:cNvSpPr/>
          <p:nvPr/>
        </p:nvSpPr>
        <p:spPr>
          <a:xfrm>
            <a:off x="7992566" y="1879501"/>
            <a:ext cx="3386634" cy="1988641"/>
          </a:xfrm>
          <a:prstGeom prst="roundRect">
            <a:avLst>
              <a:gd fmla="val 383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2" name="Google Shape;2142;p103"/>
          <p:cNvSpPr txBox="1"/>
          <p:nvPr/>
        </p:nvSpPr>
        <p:spPr>
          <a:xfrm>
            <a:off x="8202116" y="2089051"/>
            <a:ext cx="3086235"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2143" name="Google Shape;2143;p103"/>
          <p:cNvSpPr txBox="1"/>
          <p:nvPr/>
        </p:nvSpPr>
        <p:spPr>
          <a:xfrm>
            <a:off x="8202116" y="2378571"/>
            <a:ext cx="308623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Harden</a:t>
            </a:r>
            <a:endParaRPr b="0" i="0" sz="1600" u="none" cap="none" strike="noStrike">
              <a:solidFill>
                <a:schemeClr val="dk1"/>
              </a:solidFill>
              <a:latin typeface="Calibri"/>
              <a:ea typeface="Calibri"/>
              <a:cs typeface="Calibri"/>
              <a:sym typeface="Calibri"/>
            </a:endParaRPr>
          </a:p>
        </p:txBody>
      </p:sp>
      <p:sp>
        <p:nvSpPr>
          <p:cNvPr id="2144" name="Google Shape;2144;p103"/>
          <p:cNvSpPr txBox="1"/>
          <p:nvPr/>
        </p:nvSpPr>
        <p:spPr>
          <a:xfrm>
            <a:off x="8202116" y="269855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Assume some data will leak, and make it useless to an attacker.</a:t>
            </a:r>
            <a:endParaRPr b="0" i="0" sz="1200" u="none" cap="none" strike="noStrike">
              <a:solidFill>
                <a:schemeClr val="dk1"/>
              </a:solidFill>
              <a:latin typeface="Calibri"/>
              <a:ea typeface="Calibri"/>
              <a:cs typeface="Calibri"/>
              <a:sym typeface="Calibri"/>
            </a:endParaRPr>
          </a:p>
        </p:txBody>
      </p:sp>
      <p:sp>
        <p:nvSpPr>
          <p:cNvPr id="2145" name="Google Shape;2145;p103"/>
          <p:cNvSpPr txBox="1"/>
          <p:nvPr/>
        </p:nvSpPr>
        <p:spPr>
          <a:xfrm>
            <a:off x="8202116" y="3216672"/>
            <a:ext cx="308623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5B6570"/>
              </a:buClr>
              <a:buSzPts val="1200"/>
              <a:buFont typeface="IBM Plex Sans"/>
              <a:buNone/>
            </a:pPr>
            <a:r>
              <a:rPr b="1" i="0" lang="en-US" sz="1200" u="none" cap="none" strike="noStrike">
                <a:solidFill>
                  <a:srgbClr val="5B6570"/>
                </a:solidFill>
                <a:latin typeface="IBM Plex Sans"/>
                <a:ea typeface="IBM Plex Sans"/>
                <a:cs typeface="IBM Plex Sans"/>
                <a:sym typeface="IBM Plex Sans"/>
              </a:rPr>
              <a:t>Try:</a:t>
            </a:r>
            <a:r>
              <a:rPr b="0" i="0" lang="en-US" sz="1200" u="none" cap="none" strike="noStrike">
                <a:solidFill>
                  <a:srgbClr val="5B6570"/>
                </a:solidFill>
                <a:latin typeface="IBM Plex Sans"/>
                <a:ea typeface="IBM Plex Sans"/>
                <a:cs typeface="IBM Plex Sans"/>
                <a:sym typeface="IBM Plex Sans"/>
              </a:rPr>
              <a:t> a password manager, passkeys, made-up security answers.</a:t>
            </a:r>
            <a:endParaRPr b="0" i="0" sz="1200" u="none" cap="none" strike="noStrike">
              <a:solidFill>
                <a:schemeClr val="dk1"/>
              </a:solidFill>
              <a:latin typeface="Calibri"/>
              <a:ea typeface="Calibri"/>
              <a:cs typeface="Calibri"/>
              <a:sym typeface="Calibri"/>
            </a:endParaRPr>
          </a:p>
        </p:txBody>
      </p:sp>
      <p:sp>
        <p:nvSpPr>
          <p:cNvPr id="2146" name="Google Shape;2146;p103"/>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7" name="Google Shape;2147;p103"/>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Goal:</a:t>
            </a:r>
            <a:r>
              <a:rPr b="0" i="0" lang="en-US" sz="1200" u="none" cap="none" strike="noStrike">
                <a:solidFill>
                  <a:srgbClr val="F3F1EA"/>
                </a:solidFill>
                <a:latin typeface="IBM Plex Sans"/>
                <a:ea typeface="IBM Plex Sans"/>
                <a:cs typeface="IBM Plex Sans"/>
                <a:sym typeface="IBM Plex Sans"/>
              </a:rPr>
              <a:t> You can't reach zero exposure. Be a harder, less rewarding target than the next person.</a:t>
            </a:r>
            <a:endParaRPr b="0" i="0" sz="1200" u="none" cap="none" strike="noStrike">
              <a:solidFill>
                <a:schemeClr val="dk1"/>
              </a:solidFill>
              <a:latin typeface="Calibri"/>
              <a:ea typeface="Calibri"/>
              <a:cs typeface="Calibri"/>
              <a:sym typeface="Calibri"/>
            </a:endParaRPr>
          </a:p>
        </p:txBody>
      </p:sp>
      <p:sp>
        <p:nvSpPr>
          <p:cNvPr id="2148" name="Google Shape;2148;p10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153" name="Shape 2153"/>
        <p:cNvGrpSpPr/>
        <p:nvPr/>
      </p:nvGrpSpPr>
      <p:grpSpPr>
        <a:xfrm>
          <a:off x="0" y="0"/>
          <a:ext cx="0" cy="0"/>
          <a:chOff x="0" y="0"/>
          <a:chExt cx="0" cy="0"/>
        </a:xfrm>
      </p:grpSpPr>
      <p:sp>
        <p:nvSpPr>
          <p:cNvPr id="2154" name="Google Shape;2154;p10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155" name="Google Shape;2155;p10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Audit Your Own Footprint</a:t>
            </a:r>
            <a:endParaRPr b="0" i="0" sz="3200" u="none" cap="none" strike="noStrike">
              <a:solidFill>
                <a:schemeClr val="dk1"/>
              </a:solidFill>
              <a:latin typeface="Calibri"/>
              <a:ea typeface="Calibri"/>
              <a:cs typeface="Calibri"/>
              <a:sym typeface="Calibri"/>
            </a:endParaRPr>
          </a:p>
        </p:txBody>
      </p:sp>
      <p:sp>
        <p:nvSpPr>
          <p:cNvPr id="2156" name="Google Shape;2156;p104"/>
          <p:cNvSpPr txBox="1"/>
          <p:nvPr/>
        </p:nvSpPr>
        <p:spPr>
          <a:xfrm>
            <a:off x="812800" y="1879501"/>
            <a:ext cx="10820400" cy="274241"/>
          </a:xfrm>
          <a:prstGeom prst="rect">
            <a:avLst/>
          </a:prstGeom>
          <a:noFill/>
          <a:ln>
            <a:noFill/>
          </a:ln>
        </p:spPr>
        <p:txBody>
          <a:bodyPr anchorCtr="0" anchor="t" bIns="0" lIns="0" spcFirstLastPara="1" rIns="0" wrap="square" tIns="0">
            <a:noAutofit/>
          </a:bodyPr>
          <a:lstStyle/>
          <a:p>
            <a:pPr indent="0" lvl="0" marL="0" marR="0" rtl="0" algn="l">
              <a:lnSpc>
                <a:spcPct val="135000"/>
              </a:lnSpc>
              <a:spcBef>
                <a:spcPts val="0"/>
              </a:spcBef>
              <a:spcAft>
                <a:spcPts val="0"/>
              </a:spcAft>
              <a:buClr>
                <a:srgbClr val="0F1B26"/>
              </a:buClr>
              <a:buSzPts val="1600"/>
              <a:buFont typeface="Space Grotesk"/>
              <a:buNone/>
            </a:pPr>
            <a:r>
              <a:rPr b="0" i="0" lang="en-US" sz="1600" u="none" cap="none" strike="noStrike">
                <a:solidFill>
                  <a:srgbClr val="0F1B26"/>
                </a:solidFill>
                <a:latin typeface="Space Grotesk"/>
                <a:ea typeface="Space Grotesk"/>
                <a:cs typeface="Space Grotesk"/>
                <a:sym typeface="Space Grotesk"/>
              </a:rPr>
              <a:t>List your identifiers first: names, usernames, emails, phones, addresses, photos.</a:t>
            </a:r>
            <a:endParaRPr b="0" i="0" sz="1600" u="none" cap="none" strike="noStrike">
              <a:solidFill>
                <a:schemeClr val="dk1"/>
              </a:solidFill>
              <a:latin typeface="Calibri"/>
              <a:ea typeface="Calibri"/>
              <a:cs typeface="Calibri"/>
              <a:sym typeface="Calibri"/>
            </a:endParaRPr>
          </a:p>
        </p:txBody>
      </p:sp>
      <p:sp>
        <p:nvSpPr>
          <p:cNvPr id="2157" name="Google Shape;2157;p104"/>
          <p:cNvSpPr/>
          <p:nvPr/>
        </p:nvSpPr>
        <p:spPr>
          <a:xfrm>
            <a:off x="812800" y="3147417"/>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8" name="Google Shape;2158;p104"/>
          <p:cNvSpPr txBox="1"/>
          <p:nvPr/>
        </p:nvSpPr>
        <p:spPr>
          <a:xfrm>
            <a:off x="946150" y="3280767"/>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2159" name="Google Shape;2159;p104"/>
          <p:cNvSpPr txBox="1"/>
          <p:nvPr/>
        </p:nvSpPr>
        <p:spPr>
          <a:xfrm>
            <a:off x="946150" y="3519488"/>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Search engines</a:t>
            </a:r>
            <a:endParaRPr b="0" i="0" sz="1600" u="none" cap="none" strike="noStrike">
              <a:solidFill>
                <a:schemeClr val="dk1"/>
              </a:solidFill>
              <a:latin typeface="Calibri"/>
              <a:ea typeface="Calibri"/>
              <a:cs typeface="Calibri"/>
              <a:sym typeface="Calibri"/>
            </a:endParaRPr>
          </a:p>
        </p:txBody>
      </p:sp>
      <p:sp>
        <p:nvSpPr>
          <p:cNvPr id="2160" name="Google Shape;2160;p104"/>
          <p:cNvSpPr/>
          <p:nvPr/>
        </p:nvSpPr>
        <p:spPr>
          <a:xfrm>
            <a:off x="3479800" y="3147417"/>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1" name="Google Shape;2161;p104"/>
          <p:cNvSpPr txBox="1"/>
          <p:nvPr/>
        </p:nvSpPr>
        <p:spPr>
          <a:xfrm>
            <a:off x="3613150" y="3280767"/>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2162" name="Google Shape;2162;p104"/>
          <p:cNvSpPr txBox="1"/>
          <p:nvPr/>
        </p:nvSpPr>
        <p:spPr>
          <a:xfrm>
            <a:off x="3613150" y="3519488"/>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Usernames</a:t>
            </a:r>
            <a:endParaRPr b="0" i="0" sz="1600" u="none" cap="none" strike="noStrike">
              <a:solidFill>
                <a:schemeClr val="dk1"/>
              </a:solidFill>
              <a:latin typeface="Calibri"/>
              <a:ea typeface="Calibri"/>
              <a:cs typeface="Calibri"/>
              <a:sym typeface="Calibri"/>
            </a:endParaRPr>
          </a:p>
        </p:txBody>
      </p:sp>
      <p:sp>
        <p:nvSpPr>
          <p:cNvPr id="2163" name="Google Shape;2163;p104"/>
          <p:cNvSpPr/>
          <p:nvPr/>
        </p:nvSpPr>
        <p:spPr>
          <a:xfrm>
            <a:off x="6146800" y="3147417"/>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4" name="Google Shape;2164;p104"/>
          <p:cNvSpPr txBox="1"/>
          <p:nvPr/>
        </p:nvSpPr>
        <p:spPr>
          <a:xfrm>
            <a:off x="6280150" y="3280767"/>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2165" name="Google Shape;2165;p104"/>
          <p:cNvSpPr txBox="1"/>
          <p:nvPr/>
        </p:nvSpPr>
        <p:spPr>
          <a:xfrm>
            <a:off x="6280150" y="3519488"/>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Email addresses</a:t>
            </a:r>
            <a:endParaRPr b="0" i="0" sz="1600" u="none" cap="none" strike="noStrike">
              <a:solidFill>
                <a:schemeClr val="dk1"/>
              </a:solidFill>
              <a:latin typeface="Calibri"/>
              <a:ea typeface="Calibri"/>
              <a:cs typeface="Calibri"/>
              <a:sym typeface="Calibri"/>
            </a:endParaRPr>
          </a:p>
        </p:txBody>
      </p:sp>
      <p:sp>
        <p:nvSpPr>
          <p:cNvPr id="2166" name="Google Shape;2166;p104"/>
          <p:cNvSpPr/>
          <p:nvPr/>
        </p:nvSpPr>
        <p:spPr>
          <a:xfrm>
            <a:off x="8813800" y="3147417"/>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7" name="Google Shape;2167;p104"/>
          <p:cNvSpPr txBox="1"/>
          <p:nvPr/>
        </p:nvSpPr>
        <p:spPr>
          <a:xfrm>
            <a:off x="8947150" y="3280767"/>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2168" name="Google Shape;2168;p104"/>
          <p:cNvSpPr txBox="1"/>
          <p:nvPr/>
        </p:nvSpPr>
        <p:spPr>
          <a:xfrm>
            <a:off x="8947150" y="3519488"/>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Phone numbers</a:t>
            </a:r>
            <a:endParaRPr b="0" i="0" sz="1600" u="none" cap="none" strike="noStrike">
              <a:solidFill>
                <a:schemeClr val="dk1"/>
              </a:solidFill>
              <a:latin typeface="Calibri"/>
              <a:ea typeface="Calibri"/>
              <a:cs typeface="Calibri"/>
              <a:sym typeface="Calibri"/>
            </a:endParaRPr>
          </a:p>
        </p:txBody>
      </p:sp>
      <p:sp>
        <p:nvSpPr>
          <p:cNvPr id="2169" name="Google Shape;2169;p104"/>
          <p:cNvSpPr/>
          <p:nvPr/>
        </p:nvSpPr>
        <p:spPr>
          <a:xfrm>
            <a:off x="812800" y="3998218"/>
            <a:ext cx="2565400" cy="992981"/>
          </a:xfrm>
          <a:prstGeom prst="roundRect">
            <a:avLst>
              <a:gd fmla="val 767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0" name="Google Shape;2170;p104"/>
          <p:cNvSpPr txBox="1"/>
          <p:nvPr/>
        </p:nvSpPr>
        <p:spPr>
          <a:xfrm>
            <a:off x="946150" y="4131568"/>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2171" name="Google Shape;2171;p104"/>
          <p:cNvSpPr txBox="1"/>
          <p:nvPr/>
        </p:nvSpPr>
        <p:spPr>
          <a:xfrm>
            <a:off x="946150" y="4370288"/>
            <a:ext cx="239064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Social media, logged out</a:t>
            </a:r>
            <a:endParaRPr b="0" i="0" sz="1600" u="none" cap="none" strike="noStrike">
              <a:solidFill>
                <a:schemeClr val="dk1"/>
              </a:solidFill>
              <a:latin typeface="Calibri"/>
              <a:ea typeface="Calibri"/>
              <a:cs typeface="Calibri"/>
              <a:sym typeface="Calibri"/>
            </a:endParaRPr>
          </a:p>
        </p:txBody>
      </p:sp>
      <p:sp>
        <p:nvSpPr>
          <p:cNvPr id="2172" name="Google Shape;2172;p104"/>
          <p:cNvSpPr/>
          <p:nvPr/>
        </p:nvSpPr>
        <p:spPr>
          <a:xfrm>
            <a:off x="3479800" y="3998218"/>
            <a:ext cx="2565400" cy="992981"/>
          </a:xfrm>
          <a:prstGeom prst="roundRect">
            <a:avLst>
              <a:gd fmla="val 767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3" name="Google Shape;2173;p104"/>
          <p:cNvSpPr txBox="1"/>
          <p:nvPr/>
        </p:nvSpPr>
        <p:spPr>
          <a:xfrm>
            <a:off x="3613150" y="4131568"/>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2174" name="Google Shape;2174;p104"/>
          <p:cNvSpPr txBox="1"/>
          <p:nvPr/>
        </p:nvSpPr>
        <p:spPr>
          <a:xfrm>
            <a:off x="3613150" y="4370288"/>
            <a:ext cx="239064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Photos and backgrounds</a:t>
            </a:r>
            <a:endParaRPr b="0" i="0" sz="1600" u="none" cap="none" strike="noStrike">
              <a:solidFill>
                <a:schemeClr val="dk1"/>
              </a:solidFill>
              <a:latin typeface="Calibri"/>
              <a:ea typeface="Calibri"/>
              <a:cs typeface="Calibri"/>
              <a:sym typeface="Calibri"/>
            </a:endParaRPr>
          </a:p>
        </p:txBody>
      </p:sp>
      <p:sp>
        <p:nvSpPr>
          <p:cNvPr id="2175" name="Google Shape;2175;p104"/>
          <p:cNvSpPr/>
          <p:nvPr/>
        </p:nvSpPr>
        <p:spPr>
          <a:xfrm>
            <a:off x="6146800" y="3998218"/>
            <a:ext cx="2565400" cy="992981"/>
          </a:xfrm>
          <a:prstGeom prst="roundRect">
            <a:avLst>
              <a:gd fmla="val 767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6" name="Google Shape;2176;p104"/>
          <p:cNvSpPr txBox="1"/>
          <p:nvPr/>
        </p:nvSpPr>
        <p:spPr>
          <a:xfrm>
            <a:off x="6280150" y="4131568"/>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07</a:t>
            </a:r>
            <a:endParaRPr b="0" i="0" sz="1200" u="none" cap="none" strike="noStrike">
              <a:solidFill>
                <a:schemeClr val="dk1"/>
              </a:solidFill>
              <a:latin typeface="Calibri"/>
              <a:ea typeface="Calibri"/>
              <a:cs typeface="Calibri"/>
              <a:sym typeface="Calibri"/>
            </a:endParaRPr>
          </a:p>
        </p:txBody>
      </p:sp>
      <p:sp>
        <p:nvSpPr>
          <p:cNvPr id="2177" name="Google Shape;2177;p104"/>
          <p:cNvSpPr txBox="1"/>
          <p:nvPr/>
        </p:nvSpPr>
        <p:spPr>
          <a:xfrm>
            <a:off x="6280150" y="4370288"/>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Data brokers</a:t>
            </a:r>
            <a:endParaRPr b="0" i="0" sz="1600" u="none" cap="none" strike="noStrike">
              <a:solidFill>
                <a:schemeClr val="dk1"/>
              </a:solidFill>
              <a:latin typeface="Calibri"/>
              <a:ea typeface="Calibri"/>
              <a:cs typeface="Calibri"/>
              <a:sym typeface="Calibri"/>
            </a:endParaRPr>
          </a:p>
        </p:txBody>
      </p:sp>
      <p:sp>
        <p:nvSpPr>
          <p:cNvPr id="2178" name="Google Shape;2178;p104"/>
          <p:cNvSpPr/>
          <p:nvPr/>
        </p:nvSpPr>
        <p:spPr>
          <a:xfrm>
            <a:off x="8813800" y="3998218"/>
            <a:ext cx="2565400" cy="992981"/>
          </a:xfrm>
          <a:prstGeom prst="roundRect">
            <a:avLst>
              <a:gd fmla="val 7674"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9" name="Google Shape;2179;p104"/>
          <p:cNvSpPr txBox="1"/>
          <p:nvPr/>
        </p:nvSpPr>
        <p:spPr>
          <a:xfrm>
            <a:off x="8947150" y="4131568"/>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08</a:t>
            </a:r>
            <a:endParaRPr b="0" i="0" sz="1200" u="none" cap="none" strike="noStrike">
              <a:solidFill>
                <a:schemeClr val="dk1"/>
              </a:solidFill>
              <a:latin typeface="Calibri"/>
              <a:ea typeface="Calibri"/>
              <a:cs typeface="Calibri"/>
              <a:sym typeface="Calibri"/>
            </a:endParaRPr>
          </a:p>
        </p:txBody>
      </p:sp>
      <p:sp>
        <p:nvSpPr>
          <p:cNvPr id="2180" name="Google Shape;2180;p104"/>
          <p:cNvSpPr txBox="1"/>
          <p:nvPr/>
        </p:nvSpPr>
        <p:spPr>
          <a:xfrm>
            <a:off x="8947150" y="4370288"/>
            <a:ext cx="239064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Breaches and stealer logs</a:t>
            </a:r>
            <a:endParaRPr b="0" i="0" sz="1600" u="none" cap="none" strike="noStrike">
              <a:solidFill>
                <a:schemeClr val="dk1"/>
              </a:solidFill>
              <a:latin typeface="Calibri"/>
              <a:ea typeface="Calibri"/>
              <a:cs typeface="Calibri"/>
              <a:sym typeface="Calibri"/>
            </a:endParaRPr>
          </a:p>
        </p:txBody>
      </p:sp>
      <p:sp>
        <p:nvSpPr>
          <p:cNvPr id="2181" name="Google Shape;2181;p104"/>
          <p:cNvSpPr/>
          <p:nvPr/>
        </p:nvSpPr>
        <p:spPr>
          <a:xfrm>
            <a:off x="812800" y="5092799"/>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2" name="Google Shape;2182;p104"/>
          <p:cNvSpPr txBox="1"/>
          <p:nvPr/>
        </p:nvSpPr>
        <p:spPr>
          <a:xfrm>
            <a:off x="946150" y="5226149"/>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09</a:t>
            </a:r>
            <a:endParaRPr b="0" i="0" sz="1200" u="none" cap="none" strike="noStrike">
              <a:solidFill>
                <a:schemeClr val="dk1"/>
              </a:solidFill>
              <a:latin typeface="Calibri"/>
              <a:ea typeface="Calibri"/>
              <a:cs typeface="Calibri"/>
              <a:sym typeface="Calibri"/>
            </a:endParaRPr>
          </a:p>
        </p:txBody>
      </p:sp>
      <p:sp>
        <p:nvSpPr>
          <p:cNvPr id="2183" name="Google Shape;2183;p104"/>
          <p:cNvSpPr txBox="1"/>
          <p:nvPr/>
        </p:nvSpPr>
        <p:spPr>
          <a:xfrm>
            <a:off x="946150" y="5464870"/>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Public records</a:t>
            </a:r>
            <a:endParaRPr b="0" i="0" sz="1600" u="none" cap="none" strike="noStrike">
              <a:solidFill>
                <a:schemeClr val="dk1"/>
              </a:solidFill>
              <a:latin typeface="Calibri"/>
              <a:ea typeface="Calibri"/>
              <a:cs typeface="Calibri"/>
              <a:sym typeface="Calibri"/>
            </a:endParaRPr>
          </a:p>
        </p:txBody>
      </p:sp>
      <p:sp>
        <p:nvSpPr>
          <p:cNvPr id="2184" name="Google Shape;2184;p104"/>
          <p:cNvSpPr/>
          <p:nvPr/>
        </p:nvSpPr>
        <p:spPr>
          <a:xfrm>
            <a:off x="3479800" y="5092799"/>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5" name="Google Shape;2185;p104"/>
          <p:cNvSpPr txBox="1"/>
          <p:nvPr/>
        </p:nvSpPr>
        <p:spPr>
          <a:xfrm>
            <a:off x="3613150" y="5226149"/>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10</a:t>
            </a:r>
            <a:endParaRPr b="0" i="0" sz="1200" u="none" cap="none" strike="noStrike">
              <a:solidFill>
                <a:schemeClr val="dk1"/>
              </a:solidFill>
              <a:latin typeface="Calibri"/>
              <a:ea typeface="Calibri"/>
              <a:cs typeface="Calibri"/>
              <a:sym typeface="Calibri"/>
            </a:endParaRPr>
          </a:p>
        </p:txBody>
      </p:sp>
      <p:sp>
        <p:nvSpPr>
          <p:cNvPr id="2186" name="Google Shape;2186;p104"/>
          <p:cNvSpPr txBox="1"/>
          <p:nvPr/>
        </p:nvSpPr>
        <p:spPr>
          <a:xfrm>
            <a:off x="3613150" y="5464870"/>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Old accounts</a:t>
            </a:r>
            <a:endParaRPr b="0" i="0" sz="1600" u="none" cap="none" strike="noStrike">
              <a:solidFill>
                <a:schemeClr val="dk1"/>
              </a:solidFill>
              <a:latin typeface="Calibri"/>
              <a:ea typeface="Calibri"/>
              <a:cs typeface="Calibri"/>
              <a:sym typeface="Calibri"/>
            </a:endParaRPr>
          </a:p>
        </p:txBody>
      </p:sp>
      <p:sp>
        <p:nvSpPr>
          <p:cNvPr id="2187" name="Google Shape;2187;p104"/>
          <p:cNvSpPr/>
          <p:nvPr/>
        </p:nvSpPr>
        <p:spPr>
          <a:xfrm>
            <a:off x="6146800" y="5092799"/>
            <a:ext cx="2565400" cy="749201"/>
          </a:xfrm>
          <a:prstGeom prst="roundRect">
            <a:avLst>
              <a:gd fmla="val 10171"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8" name="Google Shape;2188;p104"/>
          <p:cNvSpPr txBox="1"/>
          <p:nvPr/>
        </p:nvSpPr>
        <p:spPr>
          <a:xfrm>
            <a:off x="6280150" y="5226149"/>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11</a:t>
            </a:r>
            <a:endParaRPr b="0" i="0" sz="1200" u="none" cap="none" strike="noStrike">
              <a:solidFill>
                <a:schemeClr val="dk1"/>
              </a:solidFill>
              <a:latin typeface="Calibri"/>
              <a:ea typeface="Calibri"/>
              <a:cs typeface="Calibri"/>
              <a:sym typeface="Calibri"/>
            </a:endParaRPr>
          </a:p>
        </p:txBody>
      </p:sp>
      <p:sp>
        <p:nvSpPr>
          <p:cNvPr id="2189" name="Google Shape;2189;p104"/>
          <p:cNvSpPr txBox="1"/>
          <p:nvPr/>
        </p:nvSpPr>
        <p:spPr>
          <a:xfrm>
            <a:off x="6280150" y="5464870"/>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What others post</a:t>
            </a:r>
            <a:endParaRPr b="0" i="0" sz="1600" u="none" cap="none" strike="noStrike">
              <a:solidFill>
                <a:schemeClr val="dk1"/>
              </a:solidFill>
              <a:latin typeface="Calibri"/>
              <a:ea typeface="Calibri"/>
              <a:cs typeface="Calibri"/>
              <a:sym typeface="Calibri"/>
            </a:endParaRPr>
          </a:p>
        </p:txBody>
      </p:sp>
      <p:sp>
        <p:nvSpPr>
          <p:cNvPr id="2190" name="Google Shape;2190;p104"/>
          <p:cNvSpPr/>
          <p:nvPr/>
        </p:nvSpPr>
        <p:spPr>
          <a:xfrm>
            <a:off x="8813800" y="5092799"/>
            <a:ext cx="2565400" cy="749201"/>
          </a:xfrm>
          <a:prstGeom prst="roundRect">
            <a:avLst>
              <a:gd fmla="val 10171" name="adj"/>
            </a:avLst>
          </a:prstGeom>
          <a:solidFill>
            <a:srgbClr val="0F1B26"/>
          </a:solidFill>
          <a:ln cap="flat" cmpd="sng" w="9525">
            <a:solidFill>
              <a:srgbClr val="0F1B2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1" name="Google Shape;2191;p104"/>
          <p:cNvSpPr txBox="1"/>
          <p:nvPr/>
        </p:nvSpPr>
        <p:spPr>
          <a:xfrm>
            <a:off x="8947150" y="5226149"/>
            <a:ext cx="2390648"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12</a:t>
            </a:r>
            <a:endParaRPr b="0" i="0" sz="1200" u="none" cap="none" strike="noStrike">
              <a:solidFill>
                <a:schemeClr val="dk1"/>
              </a:solidFill>
              <a:latin typeface="Calibri"/>
              <a:ea typeface="Calibri"/>
              <a:cs typeface="Calibri"/>
              <a:sym typeface="Calibri"/>
            </a:endParaRPr>
          </a:p>
        </p:txBody>
      </p:sp>
      <p:sp>
        <p:nvSpPr>
          <p:cNvPr id="2192" name="Google Shape;2192;p104"/>
          <p:cNvSpPr txBox="1"/>
          <p:nvPr/>
        </p:nvSpPr>
        <p:spPr>
          <a:xfrm>
            <a:off x="8947150" y="5464870"/>
            <a:ext cx="239064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F3F1EA"/>
              </a:buClr>
              <a:buSzPts val="1600"/>
              <a:buFont typeface="IBM Plex Sans"/>
              <a:buNone/>
            </a:pPr>
            <a:r>
              <a:rPr b="1" i="0" lang="en-US" sz="1600" u="none" cap="none" strike="noStrike">
                <a:solidFill>
                  <a:srgbClr val="F3F1EA"/>
                </a:solidFill>
                <a:latin typeface="IBM Plex Sans"/>
                <a:ea typeface="IBM Plex Sans"/>
                <a:cs typeface="IBM Plex Sans"/>
                <a:sym typeface="IBM Plex Sans"/>
              </a:rPr>
              <a:t>Think like an attacker</a:t>
            </a:r>
            <a:endParaRPr b="0" i="0" sz="1600" u="none" cap="none" strike="noStrike">
              <a:solidFill>
                <a:schemeClr val="dk1"/>
              </a:solidFill>
              <a:latin typeface="Calibri"/>
              <a:ea typeface="Calibri"/>
              <a:cs typeface="Calibri"/>
              <a:sym typeface="Calibri"/>
            </a:endParaRPr>
          </a:p>
        </p:txBody>
      </p:sp>
      <p:sp>
        <p:nvSpPr>
          <p:cNvPr id="2193" name="Google Shape;2193;p10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198" name="Shape 2198"/>
        <p:cNvGrpSpPr/>
        <p:nvPr/>
      </p:nvGrpSpPr>
      <p:grpSpPr>
        <a:xfrm>
          <a:off x="0" y="0"/>
          <a:ext cx="0" cy="0"/>
          <a:chOff x="0" y="0"/>
          <a:chExt cx="0" cy="0"/>
        </a:xfrm>
      </p:grpSpPr>
      <p:sp>
        <p:nvSpPr>
          <p:cNvPr id="2199" name="Google Shape;2199;p10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200" name="Google Shape;2200;p105"/>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Reduce Personal Exposure</a:t>
            </a:r>
            <a:endParaRPr b="0" i="0" sz="3200" u="none" cap="none" strike="noStrike">
              <a:solidFill>
                <a:schemeClr val="dk1"/>
              </a:solidFill>
              <a:latin typeface="Calibri"/>
              <a:ea typeface="Calibri"/>
              <a:cs typeface="Calibri"/>
              <a:sym typeface="Calibri"/>
            </a:endParaRPr>
          </a:p>
        </p:txBody>
      </p:sp>
      <p:sp>
        <p:nvSpPr>
          <p:cNvPr id="2201" name="Google Shape;2201;p105"/>
          <p:cNvSpPr/>
          <p:nvPr/>
        </p:nvSpPr>
        <p:spPr>
          <a:xfrm>
            <a:off x="812800" y="1879501"/>
            <a:ext cx="3420467" cy="1905000"/>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2" name="Google Shape;2202;p105"/>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Lock down platforms</a:t>
            </a:r>
            <a:endParaRPr b="0" i="0" sz="1600" u="none" cap="none" strike="noStrike">
              <a:solidFill>
                <a:schemeClr val="dk1"/>
              </a:solidFill>
              <a:latin typeface="Calibri"/>
              <a:ea typeface="Calibri"/>
              <a:cs typeface="Calibri"/>
              <a:sym typeface="Calibri"/>
            </a:endParaRPr>
          </a:p>
        </p:txBody>
      </p:sp>
      <p:sp>
        <p:nvSpPr>
          <p:cNvPr id="2203" name="Google Shape;2203;p105"/>
          <p:cNvSpPr txBox="1"/>
          <p:nvPr/>
        </p:nvSpPr>
        <p:spPr>
          <a:xfrm>
            <a:off x="1022350" y="2409031"/>
            <a:ext cx="3121422"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Run each platform's privacy checkup. Private accounts and "Limit past posts" go a long way.</a:t>
            </a:r>
            <a:endParaRPr b="0" i="0" sz="1200" u="none" cap="none" strike="noStrike">
              <a:solidFill>
                <a:schemeClr val="dk1"/>
              </a:solidFill>
              <a:latin typeface="Calibri"/>
              <a:ea typeface="Calibri"/>
              <a:cs typeface="Calibri"/>
              <a:sym typeface="Calibri"/>
            </a:endParaRPr>
          </a:p>
        </p:txBody>
      </p:sp>
      <p:sp>
        <p:nvSpPr>
          <p:cNvPr id="2204" name="Google Shape;2204;p105"/>
          <p:cNvSpPr/>
          <p:nvPr/>
        </p:nvSpPr>
        <p:spPr>
          <a:xfrm>
            <a:off x="4385667" y="1879501"/>
            <a:ext cx="3420566" cy="1905000"/>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5" name="Google Shape;2205;p105"/>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Stop leaking location</a:t>
            </a:r>
            <a:endParaRPr b="0" i="0" sz="1600" u="none" cap="none" strike="noStrike">
              <a:solidFill>
                <a:schemeClr val="dk1"/>
              </a:solidFill>
              <a:latin typeface="Calibri"/>
              <a:ea typeface="Calibri"/>
              <a:cs typeface="Calibri"/>
              <a:sym typeface="Calibri"/>
            </a:endParaRPr>
          </a:p>
        </p:txBody>
      </p:sp>
      <p:sp>
        <p:nvSpPr>
          <p:cNvPr id="2206" name="Google Shape;2206;p105"/>
          <p:cNvSpPr txBox="1"/>
          <p:nvPr/>
        </p:nvSpPr>
        <p:spPr>
          <a:xfrm>
            <a:off x="4595217" y="24090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Turn off camera location tags. Post trips and events after you leave, not while you're there.</a:t>
            </a:r>
            <a:endParaRPr b="0" i="0" sz="1200" u="none" cap="none" strike="noStrike">
              <a:solidFill>
                <a:schemeClr val="dk1"/>
              </a:solidFill>
              <a:latin typeface="Calibri"/>
              <a:ea typeface="Calibri"/>
              <a:cs typeface="Calibri"/>
              <a:sym typeface="Calibri"/>
            </a:endParaRPr>
          </a:p>
        </p:txBody>
      </p:sp>
      <p:sp>
        <p:nvSpPr>
          <p:cNvPr id="2207" name="Google Shape;2207;p105"/>
          <p:cNvSpPr/>
          <p:nvPr/>
        </p:nvSpPr>
        <p:spPr>
          <a:xfrm>
            <a:off x="7958634" y="1879501"/>
            <a:ext cx="3420566" cy="1905000"/>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8" name="Google Shape;2208;p105"/>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Check the background</a:t>
            </a:r>
            <a:endParaRPr b="0" i="0" sz="1600" u="none" cap="none" strike="noStrike">
              <a:solidFill>
                <a:schemeClr val="dk1"/>
              </a:solidFill>
              <a:latin typeface="Calibri"/>
              <a:ea typeface="Calibri"/>
              <a:cs typeface="Calibri"/>
              <a:sym typeface="Calibri"/>
            </a:endParaRPr>
          </a:p>
        </p:txBody>
      </p:sp>
      <p:sp>
        <p:nvSpPr>
          <p:cNvPr id="2209" name="Google Shape;2209;p105"/>
          <p:cNvSpPr txBox="1"/>
          <p:nvPr/>
        </p:nvSpPr>
        <p:spPr>
          <a:xfrm>
            <a:off x="8168184" y="24090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Badges, keys, screens, whiteboards, mail, house numbers, and school logos give you away.</a:t>
            </a:r>
            <a:endParaRPr b="0" i="0" sz="1200" u="none" cap="none" strike="noStrike">
              <a:solidFill>
                <a:schemeClr val="dk1"/>
              </a:solidFill>
              <a:latin typeface="Calibri"/>
              <a:ea typeface="Calibri"/>
              <a:cs typeface="Calibri"/>
              <a:sym typeface="Calibri"/>
            </a:endParaRPr>
          </a:p>
        </p:txBody>
      </p:sp>
      <p:sp>
        <p:nvSpPr>
          <p:cNvPr id="2210" name="Google Shape;2210;p105"/>
          <p:cNvSpPr/>
          <p:nvPr/>
        </p:nvSpPr>
        <p:spPr>
          <a:xfrm>
            <a:off x="812800" y="3936901"/>
            <a:ext cx="3420467" cy="1905099"/>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1" name="Google Shape;2211;p105"/>
          <p:cNvSpPr txBox="1"/>
          <p:nvPr/>
        </p:nvSpPr>
        <p:spPr>
          <a:xfrm>
            <a:off x="1022350" y="41464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Break the pivot chain</a:t>
            </a:r>
            <a:endParaRPr b="0" i="0" sz="1600" u="none" cap="none" strike="noStrike">
              <a:solidFill>
                <a:schemeClr val="dk1"/>
              </a:solidFill>
              <a:latin typeface="Calibri"/>
              <a:ea typeface="Calibri"/>
              <a:cs typeface="Calibri"/>
              <a:sym typeface="Calibri"/>
            </a:endParaRPr>
          </a:p>
        </p:txBody>
      </p:sp>
      <p:sp>
        <p:nvSpPr>
          <p:cNvPr id="2212" name="Google Shape;2212;p105"/>
          <p:cNvSpPr txBox="1"/>
          <p:nvPr/>
        </p:nvSpPr>
        <p:spPr>
          <a:xfrm>
            <a:off x="1022350" y="4466431"/>
            <a:ext cx="3121422"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Use different usernames for different parts of your life, and a unique email alias per service.</a:t>
            </a:r>
            <a:endParaRPr b="0" i="0" sz="1200" u="none" cap="none" strike="noStrike">
              <a:solidFill>
                <a:schemeClr val="dk1"/>
              </a:solidFill>
              <a:latin typeface="Calibri"/>
              <a:ea typeface="Calibri"/>
              <a:cs typeface="Calibri"/>
              <a:sym typeface="Calibri"/>
            </a:endParaRPr>
          </a:p>
        </p:txBody>
      </p:sp>
      <p:sp>
        <p:nvSpPr>
          <p:cNvPr id="2213" name="Google Shape;2213;p105"/>
          <p:cNvSpPr/>
          <p:nvPr/>
        </p:nvSpPr>
        <p:spPr>
          <a:xfrm>
            <a:off x="4385667" y="3936901"/>
            <a:ext cx="3420566" cy="1905099"/>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4" name="Google Shape;2214;p105"/>
          <p:cNvSpPr txBox="1"/>
          <p:nvPr/>
        </p:nvSpPr>
        <p:spPr>
          <a:xfrm>
            <a:off x="4595217" y="41464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Make leaks useless</a:t>
            </a:r>
            <a:endParaRPr b="0" i="0" sz="1600" u="none" cap="none" strike="noStrike">
              <a:solidFill>
                <a:schemeClr val="dk1"/>
              </a:solidFill>
              <a:latin typeface="Calibri"/>
              <a:ea typeface="Calibri"/>
              <a:cs typeface="Calibri"/>
              <a:sym typeface="Calibri"/>
            </a:endParaRPr>
          </a:p>
        </p:txBody>
      </p:sp>
      <p:sp>
        <p:nvSpPr>
          <p:cNvPr id="2215" name="Google Shape;2215;p105"/>
          <p:cNvSpPr txBox="1"/>
          <p:nvPr/>
        </p:nvSpPr>
        <p:spPr>
          <a:xfrm>
            <a:off x="4595217" y="44664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Unique passwords from a manager, passkeys where possible, and made-up security answers.</a:t>
            </a:r>
            <a:endParaRPr b="0" i="0" sz="1200" u="none" cap="none" strike="noStrike">
              <a:solidFill>
                <a:schemeClr val="dk1"/>
              </a:solidFill>
              <a:latin typeface="Calibri"/>
              <a:ea typeface="Calibri"/>
              <a:cs typeface="Calibri"/>
              <a:sym typeface="Calibri"/>
            </a:endParaRPr>
          </a:p>
        </p:txBody>
      </p:sp>
      <p:sp>
        <p:nvSpPr>
          <p:cNvPr id="2216" name="Google Shape;2216;p105"/>
          <p:cNvSpPr/>
          <p:nvPr/>
        </p:nvSpPr>
        <p:spPr>
          <a:xfrm>
            <a:off x="7958634" y="3936901"/>
            <a:ext cx="3420566" cy="1905099"/>
          </a:xfrm>
          <a:prstGeom prst="roundRect">
            <a:avLst>
              <a:gd fmla="val 4000"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7" name="Google Shape;2217;p105"/>
          <p:cNvSpPr txBox="1"/>
          <p:nvPr/>
        </p:nvSpPr>
        <p:spPr>
          <a:xfrm>
            <a:off x="8168184" y="41464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Clean up old accounts</a:t>
            </a:r>
            <a:endParaRPr b="0" i="0" sz="1600" u="none" cap="none" strike="noStrike">
              <a:solidFill>
                <a:schemeClr val="dk1"/>
              </a:solidFill>
              <a:latin typeface="Calibri"/>
              <a:ea typeface="Calibri"/>
              <a:cs typeface="Calibri"/>
              <a:sym typeface="Calibri"/>
            </a:endParaRPr>
          </a:p>
        </p:txBody>
      </p:sp>
      <p:sp>
        <p:nvSpPr>
          <p:cNvPr id="2218" name="Google Shape;2218;p105"/>
          <p:cNvSpPr txBox="1"/>
          <p:nvPr/>
        </p:nvSpPr>
        <p:spPr>
          <a:xfrm>
            <a:off x="8168184" y="4466431"/>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Delete, don't just deactivate. Google "Results about you" removes Search results, not the source.</a:t>
            </a:r>
            <a:endParaRPr b="0" i="0" sz="1200" u="none" cap="none" strike="noStrike">
              <a:solidFill>
                <a:schemeClr val="dk1"/>
              </a:solidFill>
              <a:latin typeface="Calibri"/>
              <a:ea typeface="Calibri"/>
              <a:cs typeface="Calibri"/>
              <a:sym typeface="Calibri"/>
            </a:endParaRPr>
          </a:p>
        </p:txBody>
      </p:sp>
      <p:sp>
        <p:nvSpPr>
          <p:cNvPr id="2219" name="Google Shape;2219;p105"/>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224" name="Shape 2224"/>
        <p:cNvGrpSpPr/>
        <p:nvPr/>
      </p:nvGrpSpPr>
      <p:grpSpPr>
        <a:xfrm>
          <a:off x="0" y="0"/>
          <a:ext cx="0" cy="0"/>
          <a:chOff x="0" y="0"/>
          <a:chExt cx="0" cy="0"/>
        </a:xfrm>
      </p:grpSpPr>
      <p:sp>
        <p:nvSpPr>
          <p:cNvPr id="2225" name="Google Shape;2225;p106"/>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226" name="Google Shape;2226;p106"/>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Make Leaked Data Useless</a:t>
            </a:r>
            <a:endParaRPr b="0" i="0" sz="3200" u="none" cap="none" strike="noStrike">
              <a:solidFill>
                <a:schemeClr val="dk1"/>
              </a:solidFill>
              <a:latin typeface="Calibri"/>
              <a:ea typeface="Calibri"/>
              <a:cs typeface="Calibri"/>
              <a:sym typeface="Calibri"/>
            </a:endParaRPr>
          </a:p>
        </p:txBody>
      </p:sp>
      <p:graphicFrame>
        <p:nvGraphicFramePr>
          <p:cNvPr id="2227" name="Google Shape;2227;p106"/>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286000"/>
                <a:gridCol w="1257300"/>
                <a:gridCol w="21717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MFA method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Strength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Passkeys or security keys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Strongest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Only work on the real site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Authenticator app codes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Good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Can be typed into a fake site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SMS codes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Weakest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SIM swapping and phishing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2228" name="Google Shape;2228;p106"/>
          <p:cNvSpPr/>
          <p:nvPr/>
        </p:nvSpPr>
        <p:spPr>
          <a:xfrm>
            <a:off x="812800" y="3296345"/>
            <a:ext cx="57150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9" name="Google Shape;2229;p106"/>
          <p:cNvSpPr txBox="1"/>
          <p:nvPr/>
        </p:nvSpPr>
        <p:spPr>
          <a:xfrm>
            <a:off x="1022350" y="3505895"/>
            <a:ext cx="5507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Watch for infostealers</a:t>
            </a:r>
            <a:endParaRPr b="0" i="0" sz="1600" u="none" cap="none" strike="noStrike">
              <a:solidFill>
                <a:schemeClr val="dk1"/>
              </a:solidFill>
              <a:latin typeface="Calibri"/>
              <a:ea typeface="Calibri"/>
              <a:cs typeface="Calibri"/>
              <a:sym typeface="Calibri"/>
            </a:endParaRPr>
          </a:p>
        </p:txBody>
      </p:sp>
      <p:sp>
        <p:nvSpPr>
          <p:cNvPr id="2230" name="Google Shape;2230;p106"/>
          <p:cNvSpPr txBox="1"/>
          <p:nvPr/>
        </p:nvSpPr>
        <p:spPr>
          <a:xfrm>
            <a:off x="1022350" y="3825875"/>
            <a:ext cx="5507736"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Cracked software and game cheats are common bait. Stolen session cookies can skip MFA entirely.</a:t>
            </a:r>
            <a:endParaRPr b="0" i="0" sz="1200" u="none" cap="none" strike="noStrike">
              <a:solidFill>
                <a:schemeClr val="dk1"/>
              </a:solidFill>
              <a:latin typeface="Calibri"/>
              <a:ea typeface="Calibri"/>
              <a:cs typeface="Calibri"/>
              <a:sym typeface="Calibri"/>
            </a:endParaRPr>
          </a:p>
        </p:txBody>
      </p:sp>
      <p:sp>
        <p:nvSpPr>
          <p:cNvPr id="2231" name="Google Shape;2231;p106"/>
          <p:cNvSpPr/>
          <p:nvPr/>
        </p:nvSpPr>
        <p:spPr>
          <a:xfrm>
            <a:off x="6832600" y="1879501"/>
            <a:ext cx="4546600" cy="1546721"/>
          </a:xfrm>
          <a:prstGeom prst="roundRect">
            <a:avLst>
              <a:gd fmla="val 492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2" name="Google Shape;2232;p106"/>
          <p:cNvSpPr txBox="1"/>
          <p:nvPr/>
        </p:nvSpPr>
        <p:spPr>
          <a:xfrm>
            <a:off x="7042150" y="2089051"/>
            <a:ext cx="42926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Fake security answers</a:t>
            </a:r>
            <a:endParaRPr b="0" i="0" sz="1600" u="none" cap="none" strike="noStrike">
              <a:solidFill>
                <a:schemeClr val="dk1"/>
              </a:solidFill>
              <a:latin typeface="Calibri"/>
              <a:ea typeface="Calibri"/>
              <a:cs typeface="Calibri"/>
              <a:sym typeface="Calibri"/>
            </a:endParaRPr>
          </a:p>
        </p:txBody>
      </p:sp>
      <p:sp>
        <p:nvSpPr>
          <p:cNvPr id="2233" name="Google Shape;2233;p106"/>
          <p:cNvSpPr txBox="1"/>
          <p:nvPr/>
        </p:nvSpPr>
        <p:spPr>
          <a:xfrm>
            <a:off x="7042150" y="2409031"/>
            <a:ext cx="4292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"What city were you born in?"</a:t>
            </a:r>
            <a:endParaRPr b="0" i="0" sz="1200" u="none" cap="none" strike="noStrike">
              <a:solidFill>
                <a:schemeClr val="dk1"/>
              </a:solidFill>
              <a:latin typeface="Calibri"/>
              <a:ea typeface="Calibri"/>
              <a:cs typeface="Calibri"/>
              <a:sym typeface="Calibri"/>
            </a:endParaRPr>
          </a:p>
        </p:txBody>
      </p:sp>
      <p:sp>
        <p:nvSpPr>
          <p:cNvPr id="2234" name="Google Shape;2234;p106"/>
          <p:cNvSpPr txBox="1"/>
          <p:nvPr/>
        </p:nvSpPr>
        <p:spPr>
          <a:xfrm>
            <a:off x="7042150" y="2706191"/>
            <a:ext cx="4292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violet-harbor-2291</a:t>
            </a:r>
            <a:endParaRPr b="0" i="0" sz="1200" u="none" cap="none" strike="noStrike">
              <a:solidFill>
                <a:schemeClr val="dk1"/>
              </a:solidFill>
              <a:latin typeface="Calibri"/>
              <a:ea typeface="Calibri"/>
              <a:cs typeface="Calibri"/>
              <a:sym typeface="Calibri"/>
            </a:endParaRPr>
          </a:p>
        </p:txBody>
      </p:sp>
      <p:sp>
        <p:nvSpPr>
          <p:cNvPr id="2235" name="Google Shape;2235;p106"/>
          <p:cNvSpPr txBox="1"/>
          <p:nvPr/>
        </p:nvSpPr>
        <p:spPr>
          <a:xfrm>
            <a:off x="7042150" y="2995712"/>
            <a:ext cx="429260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Store the made-up answer in your password manager.</a:t>
            </a:r>
            <a:endParaRPr b="0" i="0" sz="1200" u="none" cap="none" strike="noStrike">
              <a:solidFill>
                <a:schemeClr val="dk1"/>
              </a:solidFill>
              <a:latin typeface="Calibri"/>
              <a:ea typeface="Calibri"/>
              <a:cs typeface="Calibri"/>
              <a:sym typeface="Calibri"/>
            </a:endParaRPr>
          </a:p>
        </p:txBody>
      </p:sp>
      <p:sp>
        <p:nvSpPr>
          <p:cNvPr id="2236" name="Google Shape;2236;p106"/>
          <p:cNvSpPr/>
          <p:nvPr/>
        </p:nvSpPr>
        <p:spPr>
          <a:xfrm>
            <a:off x="6832600" y="3578622"/>
            <a:ext cx="4546600"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7" name="Google Shape;2237;p106"/>
          <p:cNvSpPr txBox="1"/>
          <p:nvPr/>
        </p:nvSpPr>
        <p:spPr>
          <a:xfrm>
            <a:off x="7042150" y="3788172"/>
            <a:ext cx="429260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Unique passwords</a:t>
            </a:r>
            <a:endParaRPr b="0" i="0" sz="1600" u="none" cap="none" strike="noStrike">
              <a:solidFill>
                <a:schemeClr val="dk1"/>
              </a:solidFill>
              <a:latin typeface="Calibri"/>
              <a:ea typeface="Calibri"/>
              <a:cs typeface="Calibri"/>
              <a:sym typeface="Calibri"/>
            </a:endParaRPr>
          </a:p>
        </p:txBody>
      </p:sp>
      <p:sp>
        <p:nvSpPr>
          <p:cNvPr id="2238" name="Google Shape;2238;p106"/>
          <p:cNvSpPr txBox="1"/>
          <p:nvPr/>
        </p:nvSpPr>
        <p:spPr>
          <a:xfrm>
            <a:off x="7042150" y="4108152"/>
            <a:ext cx="42926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Reuse turns one breach into many takeovers through credential stuffing.</a:t>
            </a:r>
            <a:endParaRPr b="0" i="0" sz="1200" u="none" cap="none" strike="noStrike">
              <a:solidFill>
                <a:schemeClr val="dk1"/>
              </a:solidFill>
              <a:latin typeface="Calibri"/>
              <a:ea typeface="Calibri"/>
              <a:cs typeface="Calibri"/>
              <a:sym typeface="Calibri"/>
            </a:endParaRPr>
          </a:p>
        </p:txBody>
      </p:sp>
      <p:sp>
        <p:nvSpPr>
          <p:cNvPr id="2239" name="Google Shape;2239;p106"/>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0" name="Google Shape;2240;p106"/>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First:</a:t>
            </a:r>
            <a:r>
              <a:rPr b="0" i="0" lang="en-US" sz="1200" u="none" cap="none" strike="noStrike">
                <a:solidFill>
                  <a:srgbClr val="F3F1EA"/>
                </a:solidFill>
                <a:latin typeface="IBM Plex Sans"/>
                <a:ea typeface="IBM Plex Sans"/>
                <a:cs typeface="IBM Plex Sans"/>
                <a:sym typeface="IBM Plex Sans"/>
              </a:rPr>
              <a:t> Protect your email account. It's the master key for resetting everything else.</a:t>
            </a:r>
            <a:endParaRPr b="0" i="0" sz="1200" u="none" cap="none" strike="noStrike">
              <a:solidFill>
                <a:schemeClr val="dk1"/>
              </a:solidFill>
              <a:latin typeface="Calibri"/>
              <a:ea typeface="Calibri"/>
              <a:cs typeface="Calibri"/>
              <a:sym typeface="Calibri"/>
            </a:endParaRPr>
          </a:p>
        </p:txBody>
      </p:sp>
      <p:sp>
        <p:nvSpPr>
          <p:cNvPr id="2241" name="Google Shape;2241;p106"/>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246" name="Shape 2246"/>
        <p:cNvGrpSpPr/>
        <p:nvPr/>
      </p:nvGrpSpPr>
      <p:grpSpPr>
        <a:xfrm>
          <a:off x="0" y="0"/>
          <a:ext cx="0" cy="0"/>
          <a:chOff x="0" y="0"/>
          <a:chExt cx="0" cy="0"/>
        </a:xfrm>
      </p:grpSpPr>
      <p:sp>
        <p:nvSpPr>
          <p:cNvPr id="2247" name="Google Shape;2247;p107"/>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248" name="Google Shape;2248;p107"/>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Data Broker Opt-Outs ARE FA</a:t>
            </a:r>
            <a:r>
              <a:rPr b="1" lang="en-US" sz="3200">
                <a:solidFill>
                  <a:srgbClr val="0F1B26"/>
                </a:solidFill>
                <a:latin typeface="Space Grotesk"/>
                <a:ea typeface="Space Grotesk"/>
                <a:cs typeface="Space Grotesk"/>
                <a:sym typeface="Space Grotesk"/>
              </a:rPr>
              <a:t>KE!</a:t>
            </a:r>
            <a:endParaRPr b="0" i="0" sz="3200" u="none" cap="none" strike="noStrike">
              <a:solidFill>
                <a:schemeClr val="dk1"/>
              </a:solidFill>
              <a:latin typeface="Calibri"/>
              <a:ea typeface="Calibri"/>
              <a:cs typeface="Calibri"/>
              <a:sym typeface="Calibri"/>
            </a:endParaRPr>
          </a:p>
        </p:txBody>
      </p:sp>
      <p:sp>
        <p:nvSpPr>
          <p:cNvPr id="2249" name="Google Shape;2249;p107"/>
          <p:cNvSpPr/>
          <p:nvPr/>
        </p:nvSpPr>
        <p:spPr>
          <a:xfrm>
            <a:off x="812800" y="1879501"/>
            <a:ext cx="3386634" cy="1828800"/>
          </a:xfrm>
          <a:prstGeom prst="roundRect">
            <a:avLst>
              <a:gd fmla="val 47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0" name="Google Shape;2250;p107"/>
          <p:cNvSpPr txBox="1"/>
          <p:nvPr/>
        </p:nvSpPr>
        <p:spPr>
          <a:xfrm>
            <a:off x="1022350" y="2089051"/>
            <a:ext cx="3086235"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8F5300"/>
              </a:buClr>
              <a:buSzPts val="3200"/>
              <a:buFont typeface="Space Grotesk"/>
              <a:buNone/>
            </a:pPr>
            <a:r>
              <a:rPr b="1" i="0" lang="en-US" sz="3200" u="none" cap="none" strike="noStrike">
                <a:solidFill>
                  <a:srgbClr val="8F5300"/>
                </a:solidFill>
                <a:latin typeface="Space Grotesk"/>
                <a:ea typeface="Space Grotesk"/>
                <a:cs typeface="Space Grotesk"/>
                <a:sym typeface="Space Grotesk"/>
              </a:rPr>
              <a:t>70%</a:t>
            </a:r>
            <a:endParaRPr b="0" i="0" sz="3200" u="none" cap="none" strike="noStrike">
              <a:solidFill>
                <a:schemeClr val="dk1"/>
              </a:solidFill>
              <a:latin typeface="Calibri"/>
              <a:ea typeface="Calibri"/>
              <a:cs typeface="Calibri"/>
              <a:sym typeface="Calibri"/>
            </a:endParaRPr>
          </a:p>
        </p:txBody>
      </p:sp>
      <p:sp>
        <p:nvSpPr>
          <p:cNvPr id="2251" name="Google Shape;2251;p107"/>
          <p:cNvSpPr txBox="1"/>
          <p:nvPr/>
        </p:nvSpPr>
        <p:spPr>
          <a:xfrm>
            <a:off x="1022350" y="2612231"/>
            <a:ext cx="3086235" cy="9144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of listings gone within a week with manual opt-outs, the most effective method (Consumer Reports, 2024)</a:t>
            </a:r>
            <a:endParaRPr b="0" i="0" sz="1200" u="none" cap="none" strike="noStrike">
              <a:solidFill>
                <a:schemeClr val="dk1"/>
              </a:solidFill>
              <a:latin typeface="Calibri"/>
              <a:ea typeface="Calibri"/>
              <a:cs typeface="Calibri"/>
              <a:sym typeface="Calibri"/>
            </a:endParaRPr>
          </a:p>
        </p:txBody>
      </p:sp>
      <p:sp>
        <p:nvSpPr>
          <p:cNvPr id="2252" name="Google Shape;2252;p107"/>
          <p:cNvSpPr/>
          <p:nvPr/>
        </p:nvSpPr>
        <p:spPr>
          <a:xfrm>
            <a:off x="4402634" y="1879501"/>
            <a:ext cx="3386733" cy="1828800"/>
          </a:xfrm>
          <a:prstGeom prst="roundRect">
            <a:avLst>
              <a:gd fmla="val 47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3" name="Google Shape;2253;p107"/>
          <p:cNvSpPr txBox="1"/>
          <p:nvPr/>
        </p:nvSpPr>
        <p:spPr>
          <a:xfrm>
            <a:off x="4612184" y="2089051"/>
            <a:ext cx="3086338"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8F5300"/>
              </a:buClr>
              <a:buSzPts val="3200"/>
              <a:buFont typeface="Space Grotesk"/>
              <a:buNone/>
            </a:pPr>
            <a:r>
              <a:rPr b="1" i="0" lang="en-US" sz="3200" u="none" cap="none" strike="noStrike">
                <a:solidFill>
                  <a:srgbClr val="8F5300"/>
                </a:solidFill>
                <a:latin typeface="Space Grotesk"/>
                <a:ea typeface="Space Grotesk"/>
                <a:cs typeface="Space Grotesk"/>
                <a:sym typeface="Space Grotesk"/>
              </a:rPr>
              <a:t>68% · 65%</a:t>
            </a:r>
            <a:endParaRPr b="0" i="0" sz="3200" u="none" cap="none" strike="noStrike">
              <a:solidFill>
                <a:schemeClr val="dk1"/>
              </a:solidFill>
              <a:latin typeface="Calibri"/>
              <a:ea typeface="Calibri"/>
              <a:cs typeface="Calibri"/>
              <a:sym typeface="Calibri"/>
            </a:endParaRPr>
          </a:p>
        </p:txBody>
      </p:sp>
      <p:sp>
        <p:nvSpPr>
          <p:cNvPr id="2254" name="Google Shape;2254;p107"/>
          <p:cNvSpPr txBox="1"/>
          <p:nvPr/>
        </p:nvSpPr>
        <p:spPr>
          <a:xfrm>
            <a:off x="4612184" y="2612231"/>
            <a:ext cx="3086338" cy="9144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removed after four months by the best paid services (</a:t>
            </a:r>
            <a:r>
              <a:rPr b="0" i="0"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Optery</a:t>
            </a:r>
            <a:r>
              <a:rPr b="0" i="0" lang="en-US" sz="1200" u="none" cap="none" strike="noStrike">
                <a:solidFill>
                  <a:srgbClr val="3B4854"/>
                </a:solidFill>
                <a:latin typeface="IBM Plex Sans"/>
                <a:ea typeface="IBM Plex Sans"/>
                <a:cs typeface="IBM Plex Sans"/>
                <a:sym typeface="IBM Plex Sans"/>
              </a:rPr>
              <a:t>, </a:t>
            </a: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EasyOptOuts</a:t>
            </a:r>
            <a:r>
              <a:rPr b="0" i="0" lang="en-US" sz="1200" u="none" cap="none" strike="noStrike">
                <a:solidFill>
                  <a:srgbClr val="3B4854"/>
                </a:solidFill>
                <a:latin typeface="IBM Plex Sans"/>
                <a:ea typeface="IBM Plex Sans"/>
                <a:cs typeface="IBM Plex Sans"/>
                <a:sym typeface="IBM Plex Sans"/>
              </a:rPr>
              <a:t>);</a:t>
            </a:r>
            <a:r>
              <a:rPr lang="en-US" sz="1200">
                <a:solidFill>
                  <a:srgbClr val="3B4854"/>
                </a:solidFill>
                <a:latin typeface="IBM Plex Sans"/>
                <a:ea typeface="IBM Plex Sans"/>
                <a:cs typeface="IBM Plex Sans"/>
                <a:sym typeface="IBM Plex Sans"/>
              </a:rPr>
              <a:t>.</a:t>
            </a:r>
            <a:endParaRPr b="0" i="0" sz="1200" u="none" cap="none" strike="noStrike">
              <a:solidFill>
                <a:schemeClr val="dk1"/>
              </a:solidFill>
              <a:latin typeface="Calibri"/>
              <a:ea typeface="Calibri"/>
              <a:cs typeface="Calibri"/>
              <a:sym typeface="Calibri"/>
            </a:endParaRPr>
          </a:p>
        </p:txBody>
      </p:sp>
      <p:sp>
        <p:nvSpPr>
          <p:cNvPr id="2255" name="Google Shape;2255;p107"/>
          <p:cNvSpPr/>
          <p:nvPr/>
        </p:nvSpPr>
        <p:spPr>
          <a:xfrm>
            <a:off x="7992566" y="1879501"/>
            <a:ext cx="3386634" cy="1828800"/>
          </a:xfrm>
          <a:prstGeom prst="roundRect">
            <a:avLst>
              <a:gd fmla="val 4747"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6" name="Google Shape;2256;p107"/>
          <p:cNvSpPr txBox="1"/>
          <p:nvPr/>
        </p:nvSpPr>
        <p:spPr>
          <a:xfrm>
            <a:off x="8202116" y="2089051"/>
            <a:ext cx="3086235"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8F5300"/>
              </a:buClr>
              <a:buSzPts val="3200"/>
              <a:buFont typeface="Space Grotesk"/>
              <a:buNone/>
            </a:pPr>
            <a:r>
              <a:rPr b="1" i="0" lang="en-US" sz="3200" u="none" cap="none" strike="noStrike">
                <a:solidFill>
                  <a:srgbClr val="8F5300"/>
                </a:solidFill>
                <a:latin typeface="Space Grotesk"/>
                <a:ea typeface="Space Grotesk"/>
                <a:cs typeface="Space Grotesk"/>
                <a:sym typeface="Space Grotesk"/>
              </a:rPr>
              <a:t>1 request</a:t>
            </a:r>
            <a:endParaRPr b="0" i="0" sz="3200" u="none" cap="none" strike="noStrike">
              <a:solidFill>
                <a:schemeClr val="dk1"/>
              </a:solidFill>
              <a:latin typeface="Calibri"/>
              <a:ea typeface="Calibri"/>
              <a:cs typeface="Calibri"/>
              <a:sym typeface="Calibri"/>
            </a:endParaRPr>
          </a:p>
        </p:txBody>
      </p:sp>
      <p:sp>
        <p:nvSpPr>
          <p:cNvPr id="2257" name="Google Shape;2257;p107"/>
          <p:cNvSpPr txBox="1"/>
          <p:nvPr/>
        </p:nvSpPr>
        <p:spPr>
          <a:xfrm>
            <a:off x="8202116" y="2612231"/>
            <a:ext cx="3086235" cy="91440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through California's DROP reaches every registered broker; brokers must process them from Aug 1, 2026</a:t>
            </a:r>
            <a:endParaRPr b="0" i="0" sz="1200" u="none" cap="none" strike="noStrike">
              <a:solidFill>
                <a:schemeClr val="dk1"/>
              </a:solidFill>
              <a:latin typeface="Calibri"/>
              <a:ea typeface="Calibri"/>
              <a:cs typeface="Calibri"/>
              <a:sym typeface="Calibri"/>
            </a:endParaRPr>
          </a:p>
        </p:txBody>
      </p:sp>
      <p:sp>
        <p:nvSpPr>
          <p:cNvPr id="2258" name="Google Shape;2258;p107"/>
          <p:cNvSpPr/>
          <p:nvPr/>
        </p:nvSpPr>
        <p:spPr>
          <a:xfrm>
            <a:off x="812800" y="3935670"/>
            <a:ext cx="222250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9" name="Google Shape;2259;p107"/>
          <p:cNvSpPr txBox="1"/>
          <p:nvPr/>
        </p:nvSpPr>
        <p:spPr>
          <a:xfrm>
            <a:off x="996950" y="4119820"/>
            <a:ext cx="1928368"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Search for yourself</a:t>
            </a:r>
            <a:endParaRPr b="0" i="0" sz="1600" u="none" cap="none" strike="noStrike">
              <a:solidFill>
                <a:schemeClr val="dk1"/>
              </a:solidFill>
              <a:latin typeface="Calibri"/>
              <a:ea typeface="Calibri"/>
              <a:cs typeface="Calibri"/>
              <a:sym typeface="Calibri"/>
            </a:endParaRPr>
          </a:p>
        </p:txBody>
      </p:sp>
      <p:sp>
        <p:nvSpPr>
          <p:cNvPr id="2260" name="Google Shape;2260;p107"/>
          <p:cNvSpPr/>
          <p:nvPr/>
        </p:nvSpPr>
        <p:spPr>
          <a:xfrm>
            <a:off x="3162300" y="415286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1" name="Google Shape;2261;p107"/>
          <p:cNvSpPr/>
          <p:nvPr/>
        </p:nvSpPr>
        <p:spPr>
          <a:xfrm>
            <a:off x="3594100" y="3950990"/>
            <a:ext cx="2222500" cy="855861"/>
          </a:xfrm>
          <a:prstGeom prst="roundRect">
            <a:avLst>
              <a:gd fmla="val 890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2" name="Google Shape;2262;p107"/>
          <p:cNvSpPr txBox="1"/>
          <p:nvPr/>
        </p:nvSpPr>
        <p:spPr>
          <a:xfrm>
            <a:off x="3778250" y="3997980"/>
            <a:ext cx="19283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Copy each listing URL</a:t>
            </a:r>
            <a:endParaRPr b="0" i="0" sz="1600" u="none" cap="none" strike="noStrike">
              <a:solidFill>
                <a:schemeClr val="dk1"/>
              </a:solidFill>
              <a:latin typeface="Calibri"/>
              <a:ea typeface="Calibri"/>
              <a:cs typeface="Calibri"/>
              <a:sym typeface="Calibri"/>
            </a:endParaRPr>
          </a:p>
        </p:txBody>
      </p:sp>
      <p:sp>
        <p:nvSpPr>
          <p:cNvPr id="2263" name="Google Shape;2263;p107"/>
          <p:cNvSpPr/>
          <p:nvPr/>
        </p:nvSpPr>
        <p:spPr>
          <a:xfrm>
            <a:off x="5943600" y="415286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4" name="Google Shape;2264;p107"/>
          <p:cNvSpPr/>
          <p:nvPr/>
        </p:nvSpPr>
        <p:spPr>
          <a:xfrm>
            <a:off x="6375400" y="3950990"/>
            <a:ext cx="2222500" cy="855861"/>
          </a:xfrm>
          <a:prstGeom prst="roundRect">
            <a:avLst>
              <a:gd fmla="val 890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5" name="Google Shape;2265;p107"/>
          <p:cNvSpPr txBox="1"/>
          <p:nvPr/>
        </p:nvSpPr>
        <p:spPr>
          <a:xfrm>
            <a:off x="6559550" y="3997980"/>
            <a:ext cx="19283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Opt out with an alias</a:t>
            </a:r>
            <a:endParaRPr b="0" i="0" sz="1600" u="none" cap="none" strike="noStrike">
              <a:solidFill>
                <a:schemeClr val="dk1"/>
              </a:solidFill>
              <a:latin typeface="Calibri"/>
              <a:ea typeface="Calibri"/>
              <a:cs typeface="Calibri"/>
              <a:sym typeface="Calibri"/>
            </a:endParaRPr>
          </a:p>
        </p:txBody>
      </p:sp>
      <p:sp>
        <p:nvSpPr>
          <p:cNvPr id="2266" name="Google Shape;2266;p107"/>
          <p:cNvSpPr/>
          <p:nvPr/>
        </p:nvSpPr>
        <p:spPr>
          <a:xfrm>
            <a:off x="8724900" y="415286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7" name="Google Shape;2267;p107"/>
          <p:cNvSpPr/>
          <p:nvPr/>
        </p:nvSpPr>
        <p:spPr>
          <a:xfrm>
            <a:off x="9156700" y="3950990"/>
            <a:ext cx="2222500" cy="855861"/>
          </a:xfrm>
          <a:prstGeom prst="roundRect">
            <a:avLst>
              <a:gd fmla="val 8903"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8" name="Google Shape;2268;p107"/>
          <p:cNvSpPr txBox="1"/>
          <p:nvPr/>
        </p:nvSpPr>
        <p:spPr>
          <a:xfrm>
            <a:off x="9340850" y="3997980"/>
            <a:ext cx="1928368" cy="487561"/>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Confirm, then re-check</a:t>
            </a:r>
            <a:endParaRPr b="0" i="0" sz="1600" u="none" cap="none" strike="noStrike">
              <a:solidFill>
                <a:schemeClr val="dk1"/>
              </a:solidFill>
              <a:latin typeface="Calibri"/>
              <a:ea typeface="Calibri"/>
              <a:cs typeface="Calibri"/>
              <a:sym typeface="Calibri"/>
            </a:endParaRPr>
          </a:p>
        </p:txBody>
      </p:sp>
      <p:sp>
        <p:nvSpPr>
          <p:cNvPr id="2269" name="Google Shape;2269;p107"/>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0" name="Google Shape;2270;p107"/>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Why it matters:</a:t>
            </a:r>
            <a:r>
              <a:rPr b="0" i="0" lang="en-US" sz="1200" u="none" cap="none" strike="noStrike">
                <a:solidFill>
                  <a:srgbClr val="F3F1EA"/>
                </a:solidFill>
                <a:latin typeface="IBM Plex Sans"/>
                <a:ea typeface="IBM Plex Sans"/>
                <a:cs typeface="IBM Plex Sans"/>
                <a:sym typeface="IBM Plex Sans"/>
              </a:rPr>
              <a:t> In July 2020, a gunman went to federal judge Esther Salas's home. Her son, Daniel Anderl, was killed when he answered the door.</a:t>
            </a:r>
            <a:endParaRPr b="0" i="0" sz="1200" u="none" cap="none" strike="noStrike">
              <a:solidFill>
                <a:schemeClr val="dk1"/>
              </a:solidFill>
              <a:latin typeface="Calibri"/>
              <a:ea typeface="Calibri"/>
              <a:cs typeface="Calibri"/>
              <a:sym typeface="Calibri"/>
            </a:endParaRPr>
          </a:p>
        </p:txBody>
      </p:sp>
      <p:sp>
        <p:nvSpPr>
          <p:cNvPr id="2271" name="Google Shape;2271;p107"/>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
        <p:nvSpPr>
          <p:cNvPr id="2272" name="Google Shape;2272;p107"/>
          <p:cNvSpPr txBox="1"/>
          <p:nvPr/>
        </p:nvSpPr>
        <p:spPr>
          <a:xfrm>
            <a:off x="813816" y="4754880"/>
            <a:ext cx="10570464" cy="23774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Do it yourself: manual opt-outs beat every paid service, they are free, and you avoid handing a new company the exact data you are trying to erase.</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277" name="Shape 2277"/>
        <p:cNvGrpSpPr/>
        <p:nvPr/>
      </p:nvGrpSpPr>
      <p:grpSpPr>
        <a:xfrm>
          <a:off x="0" y="0"/>
          <a:ext cx="0" cy="0"/>
          <a:chOff x="0" y="0"/>
          <a:chExt cx="0" cy="0"/>
        </a:xfrm>
      </p:grpSpPr>
      <p:sp>
        <p:nvSpPr>
          <p:cNvPr id="2278" name="Google Shape;2278;p108"/>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279" name="Google Shape;2279;p108"/>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Shrink an Organization's Attack Surface</a:t>
            </a:r>
            <a:endParaRPr b="0" i="0" sz="3200" u="none" cap="none" strike="noStrike">
              <a:solidFill>
                <a:schemeClr val="dk1"/>
              </a:solidFill>
              <a:latin typeface="Calibri"/>
              <a:ea typeface="Calibri"/>
              <a:cs typeface="Calibri"/>
              <a:sym typeface="Calibri"/>
            </a:endParaRPr>
          </a:p>
        </p:txBody>
      </p:sp>
      <p:sp>
        <p:nvSpPr>
          <p:cNvPr id="2280" name="Google Shape;2280;p108"/>
          <p:cNvSpPr/>
          <p:nvPr/>
        </p:nvSpPr>
        <p:spPr>
          <a:xfrm>
            <a:off x="812800" y="1879501"/>
            <a:ext cx="3420467"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1" name="Google Shape;2281;p108"/>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Assess with sign-off</a:t>
            </a:r>
            <a:endParaRPr b="0" i="0" sz="1600" u="none" cap="none" strike="noStrike">
              <a:solidFill>
                <a:schemeClr val="dk1"/>
              </a:solidFill>
              <a:latin typeface="Calibri"/>
              <a:ea typeface="Calibri"/>
              <a:cs typeface="Calibri"/>
              <a:sym typeface="Calibri"/>
            </a:endParaRPr>
          </a:p>
        </p:txBody>
      </p:sp>
      <p:sp>
        <p:nvSpPr>
          <p:cNvPr id="2282" name="Google Shape;2282;p108"/>
          <p:cNvSpPr txBox="1"/>
          <p:nvPr/>
        </p:nvSpPr>
        <p:spPr>
          <a:xfrm>
            <a:off x="1022350" y="2409031"/>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Get written approval and a scope, then run the OSINT cycle on your own organization.</a:t>
            </a:r>
            <a:endParaRPr b="0" i="0" sz="1200" u="none" cap="none" strike="noStrike">
              <a:solidFill>
                <a:schemeClr val="dk1"/>
              </a:solidFill>
              <a:latin typeface="Calibri"/>
              <a:ea typeface="Calibri"/>
              <a:cs typeface="Calibri"/>
              <a:sym typeface="Calibri"/>
            </a:endParaRPr>
          </a:p>
        </p:txBody>
      </p:sp>
      <p:sp>
        <p:nvSpPr>
          <p:cNvPr id="2283" name="Google Shape;2283;p108"/>
          <p:cNvSpPr/>
          <p:nvPr/>
        </p:nvSpPr>
        <p:spPr>
          <a:xfrm>
            <a:off x="4385667"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4" name="Google Shape;2284;p108"/>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Know your assets</a:t>
            </a:r>
            <a:endParaRPr b="0" i="0" sz="1600" u="none" cap="none" strike="noStrike">
              <a:solidFill>
                <a:schemeClr val="dk1"/>
              </a:solidFill>
              <a:latin typeface="Calibri"/>
              <a:ea typeface="Calibri"/>
              <a:cs typeface="Calibri"/>
              <a:sym typeface="Calibri"/>
            </a:endParaRPr>
          </a:p>
        </p:txBody>
      </p:sp>
      <p:sp>
        <p:nvSpPr>
          <p:cNvPr id="2285" name="Google Shape;2285;p108"/>
          <p:cNvSpPr txBox="1"/>
          <p:nvPr/>
        </p:nvSpPr>
        <p:spPr>
          <a:xfrm>
            <a:off x="4595217"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Keep an asset inventory and monitor it continuously (EASM). Shadow IT piles up.</a:t>
            </a:r>
            <a:endParaRPr b="0" i="0" sz="1200" u="none" cap="none" strike="noStrike">
              <a:solidFill>
                <a:schemeClr val="dk1"/>
              </a:solidFill>
              <a:latin typeface="Calibri"/>
              <a:ea typeface="Calibri"/>
              <a:cs typeface="Calibri"/>
              <a:sym typeface="Calibri"/>
            </a:endParaRPr>
          </a:p>
        </p:txBody>
      </p:sp>
      <p:sp>
        <p:nvSpPr>
          <p:cNvPr id="2286" name="Google Shape;2286;p108"/>
          <p:cNvSpPr/>
          <p:nvPr/>
        </p:nvSpPr>
        <p:spPr>
          <a:xfrm>
            <a:off x="7958634" y="1879501"/>
            <a:ext cx="3420566" cy="1181001"/>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7" name="Google Shape;2287;p108"/>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Scrub documents</a:t>
            </a:r>
            <a:endParaRPr b="0" i="0" sz="1600" u="none" cap="none" strike="noStrike">
              <a:solidFill>
                <a:schemeClr val="dk1"/>
              </a:solidFill>
              <a:latin typeface="Calibri"/>
              <a:ea typeface="Calibri"/>
              <a:cs typeface="Calibri"/>
              <a:sym typeface="Calibri"/>
            </a:endParaRPr>
          </a:p>
        </p:txBody>
      </p:sp>
      <p:sp>
        <p:nvSpPr>
          <p:cNvPr id="2288" name="Google Shape;2288;p108"/>
          <p:cNvSpPr txBox="1"/>
          <p:nvPr/>
        </p:nvSpPr>
        <p:spPr>
          <a:xfrm>
            <a:off x="8168184" y="2409031"/>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Remove metadata before publishing, and use real redaction, not black boxes.</a:t>
            </a:r>
            <a:endParaRPr b="0" i="0" sz="1200" u="none" cap="none" strike="noStrike">
              <a:solidFill>
                <a:schemeClr val="dk1"/>
              </a:solidFill>
              <a:latin typeface="Calibri"/>
              <a:ea typeface="Calibri"/>
              <a:cs typeface="Calibri"/>
              <a:sym typeface="Calibri"/>
            </a:endParaRPr>
          </a:p>
        </p:txBody>
      </p:sp>
      <p:sp>
        <p:nvSpPr>
          <p:cNvPr id="2289" name="Google Shape;2289;p108"/>
          <p:cNvSpPr/>
          <p:nvPr/>
        </p:nvSpPr>
        <p:spPr>
          <a:xfrm>
            <a:off x="812800" y="3212902"/>
            <a:ext cx="3420467"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0" name="Google Shape;2290;p108"/>
          <p:cNvSpPr txBox="1"/>
          <p:nvPr/>
        </p:nvSpPr>
        <p:spPr>
          <a:xfrm>
            <a:off x="1022350" y="3422452"/>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Careful job postings</a:t>
            </a:r>
            <a:endParaRPr b="0" i="0" sz="1600" u="none" cap="none" strike="noStrike">
              <a:solidFill>
                <a:schemeClr val="dk1"/>
              </a:solidFill>
              <a:latin typeface="Calibri"/>
              <a:ea typeface="Calibri"/>
              <a:cs typeface="Calibri"/>
              <a:sym typeface="Calibri"/>
            </a:endParaRPr>
          </a:p>
        </p:txBody>
      </p:sp>
      <p:sp>
        <p:nvSpPr>
          <p:cNvPr id="2291" name="Google Shape;2291;p108"/>
          <p:cNvSpPr txBox="1"/>
          <p:nvPr/>
        </p:nvSpPr>
        <p:spPr>
          <a:xfrm>
            <a:off x="1022350" y="3742432"/>
            <a:ext cx="312142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Name categories, not your exact security stack. Skip "our sole security engineer."</a:t>
            </a:r>
            <a:endParaRPr b="0" i="0" sz="1200" u="none" cap="none" strike="noStrike">
              <a:solidFill>
                <a:schemeClr val="dk1"/>
              </a:solidFill>
              <a:latin typeface="Calibri"/>
              <a:ea typeface="Calibri"/>
              <a:cs typeface="Calibri"/>
              <a:sym typeface="Calibri"/>
            </a:endParaRPr>
          </a:p>
        </p:txBody>
      </p:sp>
      <p:sp>
        <p:nvSpPr>
          <p:cNvPr id="2292" name="Google Shape;2292;p108"/>
          <p:cNvSpPr/>
          <p:nvPr/>
        </p:nvSpPr>
        <p:spPr>
          <a:xfrm>
            <a:off x="4385667" y="321290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3" name="Google Shape;2293;p108"/>
          <p:cNvSpPr txBox="1"/>
          <p:nvPr/>
        </p:nvSpPr>
        <p:spPr>
          <a:xfrm>
            <a:off x="4595217"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Train employees</a:t>
            </a:r>
            <a:endParaRPr b="0" i="0" sz="1600" u="none" cap="none" strike="noStrike">
              <a:solidFill>
                <a:schemeClr val="dk1"/>
              </a:solidFill>
              <a:latin typeface="Calibri"/>
              <a:ea typeface="Calibri"/>
              <a:cs typeface="Calibri"/>
              <a:sym typeface="Calibri"/>
            </a:endParaRPr>
          </a:p>
        </p:txBody>
      </p:sp>
      <p:sp>
        <p:nvSpPr>
          <p:cNvPr id="2294" name="Google Shape;2294;p108"/>
          <p:cNvSpPr txBox="1"/>
          <p:nvPr/>
        </p:nvSpPr>
        <p:spPr>
          <a:xfrm>
            <a:off x="4595217" y="3742432"/>
            <a:ext cx="3121525"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No badges, screens, or whiteboards in photos. Teach staff to spot fake recruiters.</a:t>
            </a:r>
            <a:endParaRPr b="0" i="0" sz="1200" u="none" cap="none" strike="noStrike">
              <a:solidFill>
                <a:schemeClr val="dk1"/>
              </a:solidFill>
              <a:latin typeface="Calibri"/>
              <a:ea typeface="Calibri"/>
              <a:cs typeface="Calibri"/>
              <a:sym typeface="Calibri"/>
            </a:endParaRPr>
          </a:p>
        </p:txBody>
      </p:sp>
      <p:sp>
        <p:nvSpPr>
          <p:cNvPr id="2295" name="Google Shape;2295;p108"/>
          <p:cNvSpPr/>
          <p:nvPr/>
        </p:nvSpPr>
        <p:spPr>
          <a:xfrm>
            <a:off x="7958634" y="3212902"/>
            <a:ext cx="3420566" cy="1401961"/>
          </a:xfrm>
          <a:prstGeom prst="roundRect">
            <a:avLst>
              <a:gd fmla="val 5435"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6" name="Google Shape;2296;p108"/>
          <p:cNvSpPr txBox="1"/>
          <p:nvPr/>
        </p:nvSpPr>
        <p:spPr>
          <a:xfrm>
            <a:off x="8168184" y="3422452"/>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Protect executives</a:t>
            </a:r>
            <a:endParaRPr b="0" i="0" sz="1600" u="none" cap="none" strike="noStrike">
              <a:solidFill>
                <a:schemeClr val="dk1"/>
              </a:solidFill>
              <a:latin typeface="Calibri"/>
              <a:ea typeface="Calibri"/>
              <a:cs typeface="Calibri"/>
              <a:sym typeface="Calibri"/>
            </a:endParaRPr>
          </a:p>
        </p:txBody>
      </p:sp>
      <p:sp>
        <p:nvSpPr>
          <p:cNvPr id="2297" name="Google Shape;2297;p108"/>
          <p:cNvSpPr txBox="1"/>
          <p:nvPr/>
        </p:nvSpPr>
        <p:spPr>
          <a:xfrm>
            <a:off x="8168184" y="3742432"/>
            <a:ext cx="3121525" cy="66288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Broker removal for families, no real-time travel posts, call-back checks on payments.</a:t>
            </a:r>
            <a:endParaRPr b="0" i="0" sz="1200" u="none" cap="none" strike="noStrike">
              <a:solidFill>
                <a:schemeClr val="dk1"/>
              </a:solidFill>
              <a:latin typeface="Calibri"/>
              <a:ea typeface="Calibri"/>
              <a:cs typeface="Calibri"/>
              <a:sym typeface="Calibri"/>
            </a:endParaRPr>
          </a:p>
        </p:txBody>
      </p:sp>
      <p:sp>
        <p:nvSpPr>
          <p:cNvPr id="2298" name="Google Shape;2298;p108"/>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9" name="Google Shape;2299;p108"/>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Rule:</a:t>
            </a:r>
            <a:r>
              <a:rPr b="0" i="0" lang="en-US" sz="1200" u="none" cap="none" strike="noStrike">
                <a:solidFill>
                  <a:srgbClr val="F3F1EA"/>
                </a:solidFill>
                <a:latin typeface="IBM Plex Sans"/>
                <a:ea typeface="IBM Plex Sans"/>
                <a:cs typeface="IBM Plex Sans"/>
                <a:sym typeface="IBM Plex Sans"/>
              </a:rPr>
              <a:t> Every finding needs a risk rating, a fix, and an owner. Findings without owners don't get fixed.</a:t>
            </a:r>
            <a:endParaRPr b="0" i="0" sz="1200" u="none" cap="none" strike="noStrike">
              <a:solidFill>
                <a:schemeClr val="dk1"/>
              </a:solidFill>
              <a:latin typeface="Calibri"/>
              <a:ea typeface="Calibri"/>
              <a:cs typeface="Calibri"/>
              <a:sym typeface="Calibri"/>
            </a:endParaRPr>
          </a:p>
        </p:txBody>
      </p:sp>
      <p:sp>
        <p:nvSpPr>
          <p:cNvPr id="2300" name="Google Shape;2300;p108"/>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305" name="Shape 2305"/>
        <p:cNvGrpSpPr/>
        <p:nvPr/>
      </p:nvGrpSpPr>
      <p:grpSpPr>
        <a:xfrm>
          <a:off x="0" y="0"/>
          <a:ext cx="0" cy="0"/>
          <a:chOff x="0" y="0"/>
          <a:chExt cx="0" cy="0"/>
        </a:xfrm>
      </p:grpSpPr>
      <p:sp>
        <p:nvSpPr>
          <p:cNvPr id="2306" name="Google Shape;2306;p109"/>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307" name="Google Shape;2307;p109"/>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Leaked Secrets and Dangling DNS</a:t>
            </a:r>
            <a:endParaRPr b="0" i="0" sz="3200" u="none" cap="none" strike="noStrike">
              <a:solidFill>
                <a:schemeClr val="dk1"/>
              </a:solidFill>
              <a:latin typeface="Calibri"/>
              <a:ea typeface="Calibri"/>
              <a:cs typeface="Calibri"/>
              <a:sym typeface="Calibri"/>
            </a:endParaRPr>
          </a:p>
        </p:txBody>
      </p:sp>
      <p:sp>
        <p:nvSpPr>
          <p:cNvPr id="2308" name="Google Shape;2308;p109"/>
          <p:cNvSpPr/>
          <p:nvPr/>
        </p:nvSpPr>
        <p:spPr>
          <a:xfrm>
            <a:off x="812800" y="1879501"/>
            <a:ext cx="5207100" cy="1412100"/>
          </a:xfrm>
          <a:prstGeom prst="roundRect">
            <a:avLst>
              <a:gd fmla="val 539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9" name="Google Shape;2309;p109"/>
          <p:cNvSpPr txBox="1"/>
          <p:nvPr/>
        </p:nvSpPr>
        <p:spPr>
          <a:xfrm>
            <a:off x="1016000" y="2006501"/>
            <a:ext cx="48006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Scan a local repo's full history</a:t>
            </a:r>
            <a:endParaRPr b="0" i="0" sz="1200" u="none" cap="none" strike="noStrike">
              <a:solidFill>
                <a:schemeClr val="dk1"/>
              </a:solidFill>
              <a:latin typeface="Calibri"/>
              <a:ea typeface="Calibri"/>
              <a:cs typeface="Calibri"/>
              <a:sym typeface="Calibri"/>
            </a:endParaRPr>
          </a:p>
        </p:txBody>
      </p:sp>
      <p:sp>
        <p:nvSpPr>
          <p:cNvPr id="2310" name="Google Shape;2310;p109"/>
          <p:cNvSpPr txBox="1"/>
          <p:nvPr/>
        </p:nvSpPr>
        <p:spPr>
          <a:xfrm>
            <a:off x="1016000" y="2270621"/>
            <a:ext cx="48006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3">
                  <a:extLst>
                    <a:ext uri="{A12FA001-AC4F-418D-AE19-62706E023703}">
                      <ahyp:hlinkClr val="tx"/>
                    </a:ext>
                  </a:extLst>
                </a:hlinkClick>
              </a:rPr>
              <a:t>gitleaks</a:t>
            </a:r>
            <a:r>
              <a:rPr b="0" i="0" lang="en-US" sz="1200" u="none" cap="none" strike="noStrike">
                <a:solidFill>
                  <a:srgbClr val="F3F1EA"/>
                </a:solidFill>
                <a:latin typeface="IBM Plex Mono"/>
                <a:ea typeface="IBM Plex Mono"/>
                <a:cs typeface="IBM Plex Mono"/>
                <a:sym typeface="IBM Plex Mono"/>
              </a:rPr>
              <a:t> git -v path/to/repo</a:t>
            </a:r>
            <a:endParaRPr b="0" i="0" sz="1200" u="none" cap="none" strike="noStrike">
              <a:solidFill>
                <a:schemeClr val="dk1"/>
              </a:solidFill>
              <a:latin typeface="Calibri"/>
              <a:ea typeface="Calibri"/>
              <a:cs typeface="Calibri"/>
              <a:sym typeface="Calibri"/>
            </a:endParaRPr>
          </a:p>
        </p:txBody>
      </p:sp>
      <p:sp>
        <p:nvSpPr>
          <p:cNvPr id="2311" name="Google Shape;2311;p109"/>
          <p:cNvSpPr txBox="1"/>
          <p:nvPr/>
        </p:nvSpPr>
        <p:spPr>
          <a:xfrm>
            <a:off x="1016000" y="2534741"/>
            <a:ext cx="48006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Live secrets only, in repos you own</a:t>
            </a:r>
            <a:endParaRPr b="0" i="0" sz="1200" u="none" cap="none" strike="noStrike">
              <a:solidFill>
                <a:schemeClr val="dk1"/>
              </a:solidFill>
              <a:latin typeface="Calibri"/>
              <a:ea typeface="Calibri"/>
              <a:cs typeface="Calibri"/>
              <a:sym typeface="Calibri"/>
            </a:endParaRPr>
          </a:p>
        </p:txBody>
      </p:sp>
      <p:sp>
        <p:nvSpPr>
          <p:cNvPr id="2312" name="Google Shape;2312;p109"/>
          <p:cNvSpPr txBox="1"/>
          <p:nvPr/>
        </p:nvSpPr>
        <p:spPr>
          <a:xfrm>
            <a:off x="1016000" y="2798862"/>
            <a:ext cx="4800600" cy="2133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4">
                  <a:extLst>
                    <a:ext uri="{A12FA001-AC4F-418D-AE19-62706E023703}">
                      <ahyp:hlinkClr val="tx"/>
                    </a:ext>
                  </a:extLst>
                </a:hlinkClick>
              </a:rPr>
              <a:t>trufflehog</a:t>
            </a:r>
            <a:r>
              <a:rPr b="0" i="0" lang="en-US" sz="1200" u="none" cap="none" strike="noStrike">
                <a:solidFill>
                  <a:srgbClr val="F3F1EA"/>
                </a:solidFill>
                <a:latin typeface="IBM Plex Mono"/>
                <a:ea typeface="IBM Plex Mono"/>
                <a:cs typeface="IBM Plex Mono"/>
                <a:sym typeface="IBM Plex Mono"/>
              </a:rPr>
              <a:t> github --org=security-inc --results=verified</a:t>
            </a:r>
            <a:endParaRPr b="0" i="0" sz="1200" u="none" cap="none" strike="noStrike">
              <a:solidFill>
                <a:schemeClr val="dk1"/>
              </a:solidFill>
              <a:latin typeface="Calibri"/>
              <a:ea typeface="Calibri"/>
              <a:cs typeface="Calibri"/>
              <a:sym typeface="Calibri"/>
            </a:endParaRPr>
          </a:p>
        </p:txBody>
      </p:sp>
      <p:sp>
        <p:nvSpPr>
          <p:cNvPr id="2313" name="Google Shape;2313;p109"/>
          <p:cNvSpPr/>
          <p:nvPr/>
        </p:nvSpPr>
        <p:spPr>
          <a:xfrm>
            <a:off x="812800" y="3443982"/>
            <a:ext cx="5207000" cy="1851521"/>
          </a:xfrm>
          <a:prstGeom prst="roundRect">
            <a:avLst>
              <a:gd fmla="val 411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4" name="Google Shape;2314;p109"/>
          <p:cNvSpPr txBox="1"/>
          <p:nvPr/>
        </p:nvSpPr>
        <p:spPr>
          <a:xfrm>
            <a:off x="1022350" y="3653532"/>
            <a:ext cx="497941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 secret leaked? Rotate first.</a:t>
            </a:r>
            <a:endParaRPr b="0" i="0" sz="1600" u="none" cap="none" strike="noStrike">
              <a:solidFill>
                <a:schemeClr val="dk1"/>
              </a:solidFill>
              <a:latin typeface="Calibri"/>
              <a:ea typeface="Calibri"/>
              <a:cs typeface="Calibri"/>
              <a:sym typeface="Calibri"/>
            </a:endParaRPr>
          </a:p>
        </p:txBody>
      </p:sp>
      <p:sp>
        <p:nvSpPr>
          <p:cNvPr id="2315" name="Google Shape;2315;p109"/>
          <p:cNvSpPr txBox="1"/>
          <p:nvPr/>
        </p:nvSpPr>
        <p:spPr>
          <a:xfrm>
            <a:off x="1022350" y="3973512"/>
            <a:ext cx="49794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1.</a:t>
            </a:r>
            <a:r>
              <a:rPr b="0" i="0" lang="en-US" sz="1200" u="none" cap="none" strike="noStrike">
                <a:solidFill>
                  <a:srgbClr val="3B4854"/>
                </a:solidFill>
                <a:latin typeface="IBM Plex Sans"/>
                <a:ea typeface="IBM Plex Sans"/>
                <a:cs typeface="IBM Plex Sans"/>
                <a:sym typeface="IBM Plex Sans"/>
              </a:rPr>
              <a:t> Revoke or rotate it immediately</a:t>
            </a:r>
            <a:endParaRPr b="0" i="0" sz="1200" u="none" cap="none" strike="noStrike">
              <a:solidFill>
                <a:schemeClr val="dk1"/>
              </a:solidFill>
              <a:latin typeface="Calibri"/>
              <a:ea typeface="Calibri"/>
              <a:cs typeface="Calibri"/>
              <a:sym typeface="Calibri"/>
            </a:endParaRPr>
          </a:p>
        </p:txBody>
      </p:sp>
      <p:sp>
        <p:nvSpPr>
          <p:cNvPr id="2316" name="Google Shape;2316;p109"/>
          <p:cNvSpPr txBox="1"/>
          <p:nvPr/>
        </p:nvSpPr>
        <p:spPr>
          <a:xfrm>
            <a:off x="1022350" y="4270673"/>
            <a:ext cx="49794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2.</a:t>
            </a:r>
            <a:r>
              <a:rPr b="0" i="0" lang="en-US" sz="1200" u="none" cap="none" strike="noStrike">
                <a:solidFill>
                  <a:srgbClr val="3B4854"/>
                </a:solidFill>
                <a:latin typeface="IBM Plex Sans"/>
                <a:ea typeface="IBM Plex Sans"/>
                <a:cs typeface="IBM Plex Sans"/>
                <a:sym typeface="IBM Plex Sans"/>
              </a:rPr>
              <a:t> Check logs for any use since exposure</a:t>
            </a:r>
            <a:endParaRPr b="0" i="0" sz="1200" u="none" cap="none" strike="noStrike">
              <a:solidFill>
                <a:schemeClr val="dk1"/>
              </a:solidFill>
              <a:latin typeface="Calibri"/>
              <a:ea typeface="Calibri"/>
              <a:cs typeface="Calibri"/>
              <a:sym typeface="Calibri"/>
            </a:endParaRPr>
          </a:p>
        </p:txBody>
      </p:sp>
      <p:sp>
        <p:nvSpPr>
          <p:cNvPr id="2317" name="Google Shape;2317;p109"/>
          <p:cNvSpPr txBox="1"/>
          <p:nvPr/>
        </p:nvSpPr>
        <p:spPr>
          <a:xfrm>
            <a:off x="1022350" y="4567833"/>
            <a:ext cx="49794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3.</a:t>
            </a:r>
            <a:r>
              <a:rPr b="0" i="0" lang="en-US" sz="1200" u="none" cap="none" strike="noStrike">
                <a:solidFill>
                  <a:srgbClr val="3B4854"/>
                </a:solidFill>
                <a:latin typeface="IBM Plex Sans"/>
                <a:ea typeface="IBM Plex Sans"/>
                <a:cs typeface="IBM Plex Sans"/>
                <a:sym typeface="IBM Plex Sans"/>
              </a:rPr>
              <a:t> Clean history; copies may already exist</a:t>
            </a:r>
            <a:endParaRPr b="0" i="0" sz="1200" u="none" cap="none" strike="noStrike">
              <a:solidFill>
                <a:schemeClr val="dk1"/>
              </a:solidFill>
              <a:latin typeface="Calibri"/>
              <a:ea typeface="Calibri"/>
              <a:cs typeface="Calibri"/>
              <a:sym typeface="Calibri"/>
            </a:endParaRPr>
          </a:p>
        </p:txBody>
      </p:sp>
      <p:sp>
        <p:nvSpPr>
          <p:cNvPr id="2318" name="Google Shape;2318;p109"/>
          <p:cNvSpPr txBox="1"/>
          <p:nvPr/>
        </p:nvSpPr>
        <p:spPr>
          <a:xfrm>
            <a:off x="1022350" y="4864993"/>
            <a:ext cx="497941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4.</a:t>
            </a:r>
            <a:r>
              <a:rPr b="0" i="0" lang="en-US" sz="1200" u="none" cap="none" strike="noStrike">
                <a:solidFill>
                  <a:srgbClr val="3B4854"/>
                </a:solidFill>
                <a:latin typeface="IBM Plex Sans"/>
                <a:ea typeface="IBM Plex Sans"/>
                <a:cs typeface="IBM Plex Sans"/>
                <a:sym typeface="IBM Plex Sans"/>
              </a:rPr>
              <a:t> Fix the root cause (hooks, secrets manager)</a:t>
            </a:r>
            <a:endParaRPr b="0" i="0" sz="1200" u="none" cap="none" strike="noStrike">
              <a:solidFill>
                <a:schemeClr val="dk1"/>
              </a:solidFill>
              <a:latin typeface="Calibri"/>
              <a:ea typeface="Calibri"/>
              <a:cs typeface="Calibri"/>
              <a:sym typeface="Calibri"/>
            </a:endParaRPr>
          </a:p>
        </p:txBody>
      </p:sp>
      <p:sp>
        <p:nvSpPr>
          <p:cNvPr id="2319" name="Google Shape;2319;p109"/>
          <p:cNvSpPr/>
          <p:nvPr/>
        </p:nvSpPr>
        <p:spPr>
          <a:xfrm>
            <a:off x="6324600" y="1879501"/>
            <a:ext cx="5054600" cy="2021681"/>
          </a:xfrm>
          <a:prstGeom prst="roundRect">
            <a:avLst>
              <a:gd fmla="val 376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0" name="Google Shape;2320;p109"/>
          <p:cNvSpPr txBox="1"/>
          <p:nvPr/>
        </p:nvSpPr>
        <p:spPr>
          <a:xfrm>
            <a:off x="6534150" y="2089051"/>
            <a:ext cx="4820920"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How subdomain takeover works</a:t>
            </a:r>
            <a:endParaRPr b="0" i="0" sz="1600" u="none" cap="none" strike="noStrike">
              <a:solidFill>
                <a:schemeClr val="dk1"/>
              </a:solidFill>
              <a:latin typeface="Calibri"/>
              <a:ea typeface="Calibri"/>
              <a:cs typeface="Calibri"/>
              <a:sym typeface="Calibri"/>
            </a:endParaRPr>
          </a:p>
        </p:txBody>
      </p:sp>
      <p:sp>
        <p:nvSpPr>
          <p:cNvPr id="2321" name="Google Shape;2321;p109"/>
          <p:cNvSpPr txBox="1"/>
          <p:nvPr/>
        </p:nvSpPr>
        <p:spPr>
          <a:xfrm>
            <a:off x="6534150" y="2383631"/>
            <a:ext cx="482092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1.</a:t>
            </a:r>
            <a:r>
              <a:rPr b="0" i="0" lang="en-US" sz="1200" u="none" cap="none" strike="noStrike">
                <a:solidFill>
                  <a:srgbClr val="3B4854"/>
                </a:solidFill>
                <a:latin typeface="IBM Plex Sans"/>
                <a:ea typeface="IBM Plex Sans"/>
                <a:cs typeface="IBM Plex Sans"/>
                <a:sym typeface="IBM Plex Sans"/>
              </a:rPr>
              <a:t> promo.security-inc.com points (CNAME) to a hosted page</a:t>
            </a:r>
            <a:endParaRPr b="0" i="0" sz="1200" u="none" cap="none" strike="noStrike">
              <a:solidFill>
                <a:schemeClr val="dk1"/>
              </a:solidFill>
              <a:latin typeface="Calibri"/>
              <a:ea typeface="Calibri"/>
              <a:cs typeface="Calibri"/>
              <a:sym typeface="Calibri"/>
            </a:endParaRPr>
          </a:p>
        </p:txBody>
      </p:sp>
      <p:sp>
        <p:nvSpPr>
          <p:cNvPr id="2322" name="Google Shape;2322;p109"/>
          <p:cNvSpPr txBox="1"/>
          <p:nvPr/>
        </p:nvSpPr>
        <p:spPr>
          <a:xfrm>
            <a:off x="6534150" y="2655391"/>
            <a:ext cx="482092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2.</a:t>
            </a:r>
            <a:r>
              <a:rPr b="0" i="0" lang="en-US" sz="1200" u="none" cap="none" strike="noStrike">
                <a:solidFill>
                  <a:srgbClr val="3B4854"/>
                </a:solidFill>
                <a:latin typeface="IBM Plex Sans"/>
                <a:ea typeface="IBM Plex Sans"/>
                <a:cs typeface="IBM Plex Sans"/>
                <a:sym typeface="IBM Plex Sans"/>
              </a:rPr>
              <a:t> The campaign ends and the page is deleted</a:t>
            </a:r>
            <a:endParaRPr b="0" i="0" sz="1200" u="none" cap="none" strike="noStrike">
              <a:solidFill>
                <a:schemeClr val="dk1"/>
              </a:solidFill>
              <a:latin typeface="Calibri"/>
              <a:ea typeface="Calibri"/>
              <a:cs typeface="Calibri"/>
              <a:sym typeface="Calibri"/>
            </a:endParaRPr>
          </a:p>
        </p:txBody>
      </p:sp>
      <p:sp>
        <p:nvSpPr>
          <p:cNvPr id="2323" name="Google Shape;2323;p109"/>
          <p:cNvSpPr txBox="1"/>
          <p:nvPr/>
        </p:nvSpPr>
        <p:spPr>
          <a:xfrm>
            <a:off x="6534150" y="2927152"/>
            <a:ext cx="482092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3.</a:t>
            </a:r>
            <a:r>
              <a:rPr b="0" i="0" lang="en-US" sz="1200" u="none" cap="none" strike="noStrike">
                <a:solidFill>
                  <a:srgbClr val="3B4854"/>
                </a:solidFill>
                <a:latin typeface="IBM Plex Sans"/>
                <a:ea typeface="IBM Plex Sans"/>
                <a:cs typeface="IBM Plex Sans"/>
                <a:sym typeface="IBM Plex Sans"/>
              </a:rPr>
              <a:t> Nobody deletes the DNS record: it's dangling</a:t>
            </a:r>
            <a:endParaRPr b="0" i="0" sz="1200" u="none" cap="none" strike="noStrike">
              <a:solidFill>
                <a:schemeClr val="dk1"/>
              </a:solidFill>
              <a:latin typeface="Calibri"/>
              <a:ea typeface="Calibri"/>
              <a:cs typeface="Calibri"/>
              <a:sym typeface="Calibri"/>
            </a:endParaRPr>
          </a:p>
        </p:txBody>
      </p:sp>
      <p:sp>
        <p:nvSpPr>
          <p:cNvPr id="2324" name="Google Shape;2324;p109"/>
          <p:cNvSpPr txBox="1"/>
          <p:nvPr/>
        </p:nvSpPr>
        <p:spPr>
          <a:xfrm>
            <a:off x="6534150" y="3198912"/>
            <a:ext cx="482092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4. An attacker signs up for that hostname on the service</a:t>
            </a:r>
            <a:endParaRPr b="0" i="0" sz="1200" u="none" cap="none" strike="noStrike">
              <a:solidFill>
                <a:schemeClr val="dk1"/>
              </a:solidFill>
              <a:latin typeface="Calibri"/>
              <a:ea typeface="Calibri"/>
              <a:cs typeface="Calibri"/>
              <a:sym typeface="Calibri"/>
            </a:endParaRPr>
          </a:p>
        </p:txBody>
      </p:sp>
      <p:sp>
        <p:nvSpPr>
          <p:cNvPr id="2325" name="Google Shape;2325;p109"/>
          <p:cNvSpPr txBox="1"/>
          <p:nvPr/>
        </p:nvSpPr>
        <p:spPr>
          <a:xfrm>
            <a:off x="6534150" y="3470672"/>
            <a:ext cx="482092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5.</a:t>
            </a:r>
            <a:r>
              <a:rPr b="0" i="0" lang="en-US" sz="1200" u="none" cap="none" strike="noStrike">
                <a:solidFill>
                  <a:srgbClr val="3B4854"/>
                </a:solidFill>
                <a:latin typeface="IBM Plex Sans"/>
                <a:ea typeface="IBM Plex Sans"/>
                <a:cs typeface="IBM Plex Sans"/>
                <a:sym typeface="IBM Plex Sans"/>
              </a:rPr>
              <a:t> They now control content on your subdomain</a:t>
            </a:r>
            <a:endParaRPr b="0" i="0" sz="1200" u="none" cap="none" strike="noStrike">
              <a:solidFill>
                <a:schemeClr val="dk1"/>
              </a:solidFill>
              <a:latin typeface="Calibri"/>
              <a:ea typeface="Calibri"/>
              <a:cs typeface="Calibri"/>
              <a:sym typeface="Calibri"/>
            </a:endParaRPr>
          </a:p>
        </p:txBody>
      </p:sp>
      <p:sp>
        <p:nvSpPr>
          <p:cNvPr id="2326" name="Google Shape;2326;p109"/>
          <p:cNvSpPr/>
          <p:nvPr/>
        </p:nvSpPr>
        <p:spPr>
          <a:xfrm>
            <a:off x="6324600" y="4053582"/>
            <a:ext cx="50546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7" name="Google Shape;2327;p109"/>
          <p:cNvSpPr txBox="1"/>
          <p:nvPr/>
        </p:nvSpPr>
        <p:spPr>
          <a:xfrm>
            <a:off x="6527800" y="4231382"/>
            <a:ext cx="46482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none" cap="none" strike="noStrike">
                <a:solidFill>
                  <a:srgbClr val="F3F1EA"/>
                </a:solidFill>
                <a:latin typeface="IBM Plex Mono"/>
                <a:ea typeface="IBM Plex Mono"/>
                <a:cs typeface="IBM Plex Mono"/>
                <a:sym typeface="IBM Plex Mono"/>
              </a:rPr>
              <a:t>dig CNAME promo.security-inc.com +short</a:t>
            </a:r>
            <a:endParaRPr b="0" i="0" sz="1200" u="none" cap="none" strike="noStrike">
              <a:solidFill>
                <a:schemeClr val="dk1"/>
              </a:solidFill>
              <a:latin typeface="Calibri"/>
              <a:ea typeface="Calibri"/>
              <a:cs typeface="Calibri"/>
              <a:sym typeface="Calibri"/>
            </a:endParaRPr>
          </a:p>
        </p:txBody>
      </p:sp>
      <p:sp>
        <p:nvSpPr>
          <p:cNvPr id="2328" name="Google Shape;2328;p109"/>
          <p:cNvSpPr/>
          <p:nvPr/>
        </p:nvSpPr>
        <p:spPr>
          <a:xfrm>
            <a:off x="6324600" y="4774902"/>
            <a:ext cx="5054600" cy="804672"/>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29" name="Google Shape;2329;p109"/>
          <p:cNvSpPr txBox="1"/>
          <p:nvPr/>
        </p:nvSpPr>
        <p:spPr>
          <a:xfrm>
            <a:off x="6578600" y="4952702"/>
            <a:ext cx="4728464" cy="4572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Prevent: delete the DNS record in the same change as the thing it points to — the bucket, app, or landing page.</a:t>
            </a:r>
            <a:endParaRPr b="0" i="0" sz="1200" u="none" cap="none" strike="noStrike">
              <a:solidFill>
                <a:schemeClr val="dk1"/>
              </a:solidFill>
              <a:latin typeface="Calibri"/>
              <a:ea typeface="Calibri"/>
              <a:cs typeface="Calibri"/>
              <a:sym typeface="Calibri"/>
            </a:endParaRPr>
          </a:p>
        </p:txBody>
      </p:sp>
      <p:sp>
        <p:nvSpPr>
          <p:cNvPr id="2330" name="Google Shape;2330;p109"/>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335" name="Shape 2335"/>
        <p:cNvGrpSpPr/>
        <p:nvPr/>
      </p:nvGrpSpPr>
      <p:grpSpPr>
        <a:xfrm>
          <a:off x="0" y="0"/>
          <a:ext cx="0" cy="0"/>
          <a:chOff x="0" y="0"/>
          <a:chExt cx="0" cy="0"/>
        </a:xfrm>
      </p:grpSpPr>
      <p:sp>
        <p:nvSpPr>
          <p:cNvPr id="2336" name="Google Shape;2336;p110"/>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337" name="Google Shape;2337;p110"/>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Watching for </a:t>
            </a:r>
            <a:r>
              <a:rPr b="1" lang="en-US" sz="3200">
                <a:solidFill>
                  <a:srgbClr val="0F1B26"/>
                </a:solidFill>
                <a:latin typeface="Space Grotesk"/>
                <a:ea typeface="Space Grotesk"/>
                <a:cs typeface="Space Grotesk"/>
                <a:sym typeface="Space Grotesk"/>
              </a:rPr>
              <a:t>TypoSquatting</a:t>
            </a:r>
            <a:endParaRPr b="0" i="0" sz="3200" u="none" cap="none" strike="noStrike">
              <a:solidFill>
                <a:schemeClr val="dk1"/>
              </a:solidFill>
              <a:latin typeface="Calibri"/>
              <a:ea typeface="Calibri"/>
              <a:cs typeface="Calibri"/>
              <a:sym typeface="Calibri"/>
            </a:endParaRPr>
          </a:p>
        </p:txBody>
      </p:sp>
      <p:graphicFrame>
        <p:nvGraphicFramePr>
          <p:cNvPr id="2338" name="Google Shape;2338;p110"/>
          <p:cNvGraphicFramePr/>
          <p:nvPr/>
        </p:nvGraphicFramePr>
        <p:xfrm>
          <a:off x="812800" y="2290981"/>
          <a:ext cx="3000000" cy="3000000"/>
        </p:xfrm>
        <a:graphic>
          <a:graphicData uri="http://schemas.openxmlformats.org/drawingml/2006/table">
            <a:tbl>
              <a:tblPr>
                <a:noFill/>
                <a:tableStyleId>{52132169-1C29-4672-87D5-AC5C3417310D}</a:tableStyleId>
              </a:tblPr>
              <a:tblGrid>
                <a:gridCol w="2468875"/>
                <a:gridCol w="233172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Trick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Lookalike of security-inc.com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Omission (typosquat)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securty-inc.com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Addition (typosquat)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securityy-inc.com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Transposition (typosquat)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secuirty-inc.com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Replacement (typosquat)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secutity-inc.com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Homoglyph (IDN homograph)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security-lnc.com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Hyphenation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securityinc.com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TLD swap</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security-inc.co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Dictionary (combosquatting)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security-inc-login.com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3F1EA"/>
                    </a:solidFill>
                  </a:tcPr>
                </a:tc>
              </a:tr>
            </a:tbl>
          </a:graphicData>
        </a:graphic>
      </p:graphicFrame>
      <p:sp>
        <p:nvSpPr>
          <p:cNvPr id="2339" name="Google Shape;2339;p110"/>
          <p:cNvSpPr/>
          <p:nvPr/>
        </p:nvSpPr>
        <p:spPr>
          <a:xfrm>
            <a:off x="5664200" y="2290981"/>
            <a:ext cx="5715000" cy="1412081"/>
          </a:xfrm>
          <a:prstGeom prst="roundRect">
            <a:avLst>
              <a:gd fmla="val 5396"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0" name="Google Shape;2340;p110"/>
          <p:cNvSpPr txBox="1"/>
          <p:nvPr/>
        </p:nvSpPr>
        <p:spPr>
          <a:xfrm>
            <a:off x="5867400" y="2494181"/>
            <a:ext cx="5308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Only lookalikes that are registered</a:t>
            </a:r>
            <a:endParaRPr b="0" i="0" sz="1200" u="none" cap="none" strike="noStrike">
              <a:solidFill>
                <a:schemeClr val="dk1"/>
              </a:solidFill>
              <a:latin typeface="Calibri"/>
              <a:ea typeface="Calibri"/>
              <a:cs typeface="Calibri"/>
              <a:sym typeface="Calibri"/>
            </a:endParaRPr>
          </a:p>
        </p:txBody>
      </p:sp>
      <p:sp>
        <p:nvSpPr>
          <p:cNvPr id="2341" name="Google Shape;2341;p110"/>
          <p:cNvSpPr txBox="1"/>
          <p:nvPr/>
        </p:nvSpPr>
        <p:spPr>
          <a:xfrm>
            <a:off x="5867400" y="2758301"/>
            <a:ext cx="5308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10">
                  <a:extLst>
                    <a:ext uri="{A12FA001-AC4F-418D-AE19-62706E023703}">
                      <ahyp:hlinkClr val="tx"/>
                    </a:ext>
                  </a:extLst>
                </a:hlinkClick>
              </a:rPr>
              <a:t>dnstwist</a:t>
            </a:r>
            <a:r>
              <a:rPr b="0" i="0" lang="en-US" sz="1200" u="none" cap="none" strike="noStrike">
                <a:solidFill>
                  <a:srgbClr val="F3F1EA"/>
                </a:solidFill>
                <a:latin typeface="IBM Plex Mono"/>
                <a:ea typeface="IBM Plex Mono"/>
                <a:cs typeface="IBM Plex Mono"/>
                <a:sym typeface="IBM Plex Mono"/>
              </a:rPr>
              <a:t> --registered security-inc.com</a:t>
            </a:r>
            <a:endParaRPr b="0" i="0" sz="1200" u="none" cap="none" strike="noStrike">
              <a:solidFill>
                <a:schemeClr val="dk1"/>
              </a:solidFill>
              <a:latin typeface="Calibri"/>
              <a:ea typeface="Calibri"/>
              <a:cs typeface="Calibri"/>
              <a:sym typeface="Calibri"/>
            </a:endParaRPr>
          </a:p>
        </p:txBody>
      </p:sp>
      <p:sp>
        <p:nvSpPr>
          <p:cNvPr id="2342" name="Google Shape;2342;p110"/>
          <p:cNvSpPr txBox="1"/>
          <p:nvPr/>
        </p:nvSpPr>
        <p:spPr>
          <a:xfrm>
            <a:off x="5867400" y="3022421"/>
            <a:ext cx="5308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9FB0BC"/>
              </a:buClr>
              <a:buSzPts val="1200"/>
              <a:buFont typeface="IBM Plex Mono"/>
              <a:buNone/>
            </a:pPr>
            <a:r>
              <a:rPr b="0" i="0" lang="en-US" sz="1200" u="none" cap="none" strike="noStrike">
                <a:solidFill>
                  <a:srgbClr val="9FB0BC"/>
                </a:solidFill>
                <a:latin typeface="IBM Plex Mono"/>
                <a:ea typeface="IBM Plex Mono"/>
                <a:cs typeface="IBM Plex Mono"/>
                <a:sym typeface="IBM Plex Mono"/>
              </a:rPr>
              <a:t># Compare pages to your site (isolated VM)</a:t>
            </a:r>
            <a:endParaRPr b="0" i="0" sz="1200" u="none" cap="none" strike="noStrike">
              <a:solidFill>
                <a:schemeClr val="dk1"/>
              </a:solidFill>
              <a:latin typeface="Calibri"/>
              <a:ea typeface="Calibri"/>
              <a:cs typeface="Calibri"/>
              <a:sym typeface="Calibri"/>
            </a:endParaRPr>
          </a:p>
        </p:txBody>
      </p:sp>
      <p:sp>
        <p:nvSpPr>
          <p:cNvPr id="2343" name="Google Shape;2343;p110"/>
          <p:cNvSpPr txBox="1"/>
          <p:nvPr/>
        </p:nvSpPr>
        <p:spPr>
          <a:xfrm>
            <a:off x="5867400" y="3286542"/>
            <a:ext cx="53086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F3F1EA"/>
              </a:buClr>
              <a:buSzPts val="1200"/>
              <a:buFont typeface="IBM Plex Mono"/>
              <a:buNone/>
            </a:pPr>
            <a:r>
              <a:rPr b="0" i="0" lang="en-US" sz="1200" u="sng" cap="none" strike="noStrike">
                <a:solidFill>
                  <a:srgbClr val="F3F1EA"/>
                </a:solidFill>
                <a:latin typeface="IBM Plex Mono"/>
                <a:ea typeface="IBM Plex Mono"/>
                <a:cs typeface="IBM Plex Mono"/>
                <a:sym typeface="IBM Plex Mono"/>
                <a:hlinkClick r:id="rId11">
                  <a:extLst>
                    <a:ext uri="{A12FA001-AC4F-418D-AE19-62706E023703}">
                      <ahyp:hlinkClr val="tx"/>
                    </a:ext>
                  </a:extLst>
                </a:hlinkClick>
              </a:rPr>
              <a:t>dnstwist</a:t>
            </a:r>
            <a:r>
              <a:rPr b="0" i="0" lang="en-US" sz="1200" u="none" cap="none" strike="noStrike">
                <a:solidFill>
                  <a:srgbClr val="F3F1EA"/>
                </a:solidFill>
                <a:latin typeface="IBM Plex Mono"/>
                <a:ea typeface="IBM Plex Mono"/>
                <a:cs typeface="IBM Plex Mono"/>
                <a:sym typeface="IBM Plex Mono"/>
              </a:rPr>
              <a:t> --registered --lsh security-inc.com</a:t>
            </a:r>
            <a:endParaRPr b="0" i="0" sz="1200" u="none" cap="none" strike="noStrike">
              <a:solidFill>
                <a:schemeClr val="dk1"/>
              </a:solidFill>
              <a:latin typeface="Calibri"/>
              <a:ea typeface="Calibri"/>
              <a:cs typeface="Calibri"/>
              <a:sym typeface="Calibri"/>
            </a:endParaRPr>
          </a:p>
        </p:txBody>
      </p:sp>
      <p:sp>
        <p:nvSpPr>
          <p:cNvPr id="2344" name="Google Shape;2344;p110"/>
          <p:cNvSpPr/>
          <p:nvPr/>
        </p:nvSpPr>
        <p:spPr>
          <a:xfrm>
            <a:off x="5664200" y="3855462"/>
            <a:ext cx="5715000" cy="2148681"/>
          </a:xfrm>
          <a:prstGeom prst="roundRect">
            <a:avLst>
              <a:gd fmla="val 3546"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5" name="Google Shape;2345;p110"/>
          <p:cNvSpPr txBox="1"/>
          <p:nvPr/>
        </p:nvSpPr>
        <p:spPr>
          <a:xfrm>
            <a:off x="5873750" y="4065012"/>
            <a:ext cx="550773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When one shows up</a:t>
            </a:r>
            <a:endParaRPr b="0" i="0" sz="1600" u="none" cap="none" strike="noStrike">
              <a:solidFill>
                <a:schemeClr val="dk1"/>
              </a:solidFill>
              <a:latin typeface="Calibri"/>
              <a:ea typeface="Calibri"/>
              <a:cs typeface="Calibri"/>
              <a:sym typeface="Calibri"/>
            </a:endParaRPr>
          </a:p>
        </p:txBody>
      </p:sp>
      <p:sp>
        <p:nvSpPr>
          <p:cNvPr id="2346" name="Google Shape;2346;p110"/>
          <p:cNvSpPr txBox="1"/>
          <p:nvPr/>
        </p:nvSpPr>
        <p:spPr>
          <a:xfrm>
            <a:off x="5873750" y="4384992"/>
            <a:ext cx="55077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Investigate:</a:t>
            </a:r>
            <a:r>
              <a:rPr b="0" i="0" lang="en-US" sz="1200" u="none" cap="none" strike="noStrike">
                <a:solidFill>
                  <a:srgbClr val="3B4854"/>
                </a:solidFill>
                <a:latin typeface="IBM Plex Sans"/>
                <a:ea typeface="IBM Plex Sans"/>
                <a:cs typeface="IBM Plex Sans"/>
                <a:sym typeface="IBM Plex Sans"/>
              </a:rPr>
              <a:t> website, mail servers, copied branding?</a:t>
            </a:r>
            <a:endParaRPr b="0" i="0" sz="1200" u="none" cap="none" strike="noStrike">
              <a:solidFill>
                <a:schemeClr val="dk1"/>
              </a:solidFill>
              <a:latin typeface="Calibri"/>
              <a:ea typeface="Calibri"/>
              <a:cs typeface="Calibri"/>
              <a:sym typeface="Calibri"/>
            </a:endParaRPr>
          </a:p>
        </p:txBody>
      </p:sp>
      <p:sp>
        <p:nvSpPr>
          <p:cNvPr id="2347" name="Google Shape;2347;p110"/>
          <p:cNvSpPr txBox="1"/>
          <p:nvPr/>
        </p:nvSpPr>
        <p:spPr>
          <a:xfrm>
            <a:off x="5873750" y="4682153"/>
            <a:ext cx="55077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Block</a:t>
            </a:r>
            <a:r>
              <a:rPr b="0" i="0" lang="en-US" sz="1200" u="none" cap="none" strike="noStrike">
                <a:solidFill>
                  <a:srgbClr val="3B4854"/>
                </a:solidFill>
                <a:latin typeface="IBM Plex Sans"/>
                <a:ea typeface="IBM Plex Sans"/>
                <a:cs typeface="IBM Plex Sans"/>
                <a:sym typeface="IBM Plex Sans"/>
              </a:rPr>
              <a:t> it in email and web filters</a:t>
            </a:r>
            <a:endParaRPr b="0" i="0" sz="1200" u="none" cap="none" strike="noStrike">
              <a:solidFill>
                <a:schemeClr val="dk1"/>
              </a:solidFill>
              <a:latin typeface="Calibri"/>
              <a:ea typeface="Calibri"/>
              <a:cs typeface="Calibri"/>
              <a:sym typeface="Calibri"/>
            </a:endParaRPr>
          </a:p>
        </p:txBody>
      </p:sp>
      <p:sp>
        <p:nvSpPr>
          <p:cNvPr id="2348" name="Google Shape;2348;p110"/>
          <p:cNvSpPr txBox="1"/>
          <p:nvPr/>
        </p:nvSpPr>
        <p:spPr>
          <a:xfrm>
            <a:off x="5873750" y="4979313"/>
            <a:ext cx="55077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Report</a:t>
            </a:r>
            <a:r>
              <a:rPr b="0" i="0" lang="en-US" sz="1200" u="none" cap="none" strike="noStrike">
                <a:solidFill>
                  <a:srgbClr val="3B4854"/>
                </a:solidFill>
                <a:latin typeface="IBM Plex Sans"/>
                <a:ea typeface="IBM Plex Sans"/>
                <a:cs typeface="IBM Plex Sans"/>
                <a:sym typeface="IBM Plex Sans"/>
              </a:rPr>
              <a:t> it to the registrar and host</a:t>
            </a:r>
            <a:endParaRPr b="0" i="0" sz="1200" u="none" cap="none" strike="noStrike">
              <a:solidFill>
                <a:schemeClr val="dk1"/>
              </a:solidFill>
              <a:latin typeface="Calibri"/>
              <a:ea typeface="Calibri"/>
              <a:cs typeface="Calibri"/>
              <a:sym typeface="Calibri"/>
            </a:endParaRPr>
          </a:p>
        </p:txBody>
      </p:sp>
      <p:sp>
        <p:nvSpPr>
          <p:cNvPr id="2349" name="Google Shape;2349;p110"/>
          <p:cNvSpPr txBox="1"/>
          <p:nvPr/>
        </p:nvSpPr>
        <p:spPr>
          <a:xfrm>
            <a:off x="5873750" y="5276473"/>
            <a:ext cx="55077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Warn</a:t>
            </a:r>
            <a:r>
              <a:rPr b="0" i="0" lang="en-US" sz="1200" u="none" cap="none" strike="noStrike">
                <a:solidFill>
                  <a:srgbClr val="3B4854"/>
                </a:solidFill>
                <a:latin typeface="IBM Plex Sans"/>
                <a:ea typeface="IBM Plex Sans"/>
                <a:cs typeface="IBM Plex Sans"/>
                <a:sym typeface="IBM Plex Sans"/>
              </a:rPr>
              <a:t> employees or customers</a:t>
            </a:r>
            <a:endParaRPr b="0" i="0" sz="1200" u="none" cap="none" strike="noStrike">
              <a:solidFill>
                <a:schemeClr val="dk1"/>
              </a:solidFill>
              <a:latin typeface="Calibri"/>
              <a:ea typeface="Calibri"/>
              <a:cs typeface="Calibri"/>
              <a:sym typeface="Calibri"/>
            </a:endParaRPr>
          </a:p>
        </p:txBody>
      </p:sp>
      <p:sp>
        <p:nvSpPr>
          <p:cNvPr id="2350" name="Google Shape;2350;p110"/>
          <p:cNvSpPr txBox="1"/>
          <p:nvPr/>
        </p:nvSpPr>
        <p:spPr>
          <a:xfrm>
            <a:off x="5873750" y="5573633"/>
            <a:ext cx="550773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Prevent:</a:t>
            </a:r>
            <a:r>
              <a:rPr b="0" i="0" lang="en-US" sz="1200" u="none" cap="none" strike="noStrike">
                <a:solidFill>
                  <a:srgbClr val="3B4854"/>
                </a:solidFill>
                <a:latin typeface="IBM Plex Sans"/>
                <a:ea typeface="IBM Plex Sans"/>
                <a:cs typeface="IBM Plex Sans"/>
                <a:sym typeface="IBM Plex Sans"/>
              </a:rPr>
              <a:t> register the most obvious typos yourself</a:t>
            </a:r>
            <a:endParaRPr b="0" i="0" sz="1200" u="none" cap="none" strike="noStrike">
              <a:solidFill>
                <a:schemeClr val="dk1"/>
              </a:solidFill>
              <a:latin typeface="Calibri"/>
              <a:ea typeface="Calibri"/>
              <a:cs typeface="Calibri"/>
              <a:sym typeface="Calibri"/>
            </a:endParaRPr>
          </a:p>
        </p:txBody>
      </p:sp>
      <p:sp>
        <p:nvSpPr>
          <p:cNvPr id="2351" name="Google Shape;2351;p110"/>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
        <p:nvSpPr>
          <p:cNvPr id="2352" name="Google Shape;2352;p110"/>
          <p:cNvSpPr txBox="1"/>
          <p:nvPr/>
        </p:nvSpPr>
        <p:spPr>
          <a:xfrm>
            <a:off x="813816" y="1883664"/>
            <a:ext cx="10570464" cy="237744"/>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Typosquatting: registering a domain that looks like yours to catch people who mistype, misread, or don’t look closely.</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357" name="Shape 2357"/>
        <p:cNvGrpSpPr/>
        <p:nvPr/>
      </p:nvGrpSpPr>
      <p:grpSpPr>
        <a:xfrm>
          <a:off x="0" y="0"/>
          <a:ext cx="0" cy="0"/>
          <a:chOff x="0" y="0"/>
          <a:chExt cx="0" cy="0"/>
        </a:xfrm>
      </p:grpSpPr>
      <p:sp>
        <p:nvSpPr>
          <p:cNvPr id="2358" name="Google Shape;2358;p111"/>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359" name="Google Shape;2359;p111"/>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Early-Warning Tools</a:t>
            </a:r>
            <a:endParaRPr b="0" i="0" sz="3200" u="none" cap="none" strike="noStrike">
              <a:solidFill>
                <a:schemeClr val="dk1"/>
              </a:solidFill>
              <a:latin typeface="Calibri"/>
              <a:ea typeface="Calibri"/>
              <a:cs typeface="Calibri"/>
              <a:sym typeface="Calibri"/>
            </a:endParaRPr>
          </a:p>
        </p:txBody>
      </p:sp>
      <p:graphicFrame>
        <p:nvGraphicFramePr>
          <p:cNvPr id="2360" name="Google Shape;2360;p111"/>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958500"/>
                <a:gridCol w="2958500"/>
                <a:gridCol w="4649400"/>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Tool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Cost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 it watches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Google Alerts</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google.com/alerts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New search results for names, domains, products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5">
                            <a:extLst>
                              <a:ext uri="{A12FA001-AC4F-418D-AE19-62706E023703}">
                                <ahyp:hlinkClr val="tx"/>
                              </a:ext>
                            </a:extLst>
                          </a:hlinkClick>
                        </a:rPr>
                        <a:t>Have I Been Pwned</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haveibeenpwned.com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paid for larger domains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Known breaches (domains must be verified)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7">
                            <a:extLst>
                              <a:ext uri="{A12FA001-AC4F-418D-AE19-62706E023703}">
                                <ahyp:hlinkClr val="tx"/>
                              </a:ext>
                            </a:extLst>
                          </a:hlinkClick>
                        </a:rPr>
                        <a:t>Hudson Rock</a:t>
                      </a:r>
                      <a:r>
                        <a:rPr lang="en-US" sz="1200" u="none" cap="none" strike="noStrike">
                          <a:solidFill>
                            <a:srgbClr val="3B4854"/>
                          </a:solidFill>
                          <a:latin typeface="IBM Plex Sans"/>
                          <a:ea typeface="IBM Plex Sans"/>
                          <a:cs typeface="IBM Plex Sans"/>
                          <a:sym typeface="IBM Plex Sans"/>
                        </a:rPr>
                        <a:t> · </a:t>
                      </a:r>
                      <a:r>
                        <a:rPr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hudsonrock.com</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tier (3 of each identifier)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Infostealer logs tied to your identities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9">
                            <a:extLst>
                              <a:ext uri="{A12FA001-AC4F-418D-AE19-62706E023703}">
                                <ahyp:hlinkClr val="tx"/>
                              </a:ext>
                            </a:extLst>
                          </a:hlinkClick>
                        </a:rPr>
                        <a:t>SOCRadar</a:t>
                      </a:r>
                      <a:r>
                        <a:rPr lang="en-US" sz="1200" u="none" cap="none" strike="noStrike">
                          <a:solidFill>
                            <a:srgbClr val="3B4854"/>
                          </a:solidFill>
                          <a:latin typeface="IBM Plex Sans"/>
                          <a:ea typeface="IBM Plex Sans"/>
                          <a:cs typeface="IBM Plex Sans"/>
                          <a:sym typeface="IBM Plex Sans"/>
                        </a:rPr>
                        <a:t> Dark Web Report · </a:t>
                      </a:r>
                      <a:r>
                        <a:rPr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socradar.io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 domain scan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Breach records, forums, stealer logs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Google "Results about you" · </a:t>
                      </a:r>
                      <a:r>
                        <a:rPr lang="en-US" sz="1200" u="sng" cap="none" strike="noStrike">
                          <a:solidFill>
                            <a:srgbClr val="3B4854"/>
                          </a:solidFill>
                          <a:latin typeface="IBM Plex Sans"/>
                          <a:ea typeface="IBM Plex Sans"/>
                          <a:cs typeface="IBM Plex Sans"/>
                          <a:sym typeface="IBM Plex Sans"/>
                          <a:hlinkClick r:id="rId11">
                            <a:extLst>
                              <a:ext uri="{A12FA001-AC4F-418D-AE19-62706E023703}">
                                <ahyp:hlinkClr val="tx"/>
                              </a:ext>
                            </a:extLst>
                          </a:hlinkClick>
                        </a:rPr>
                        <a:t>myactivity.google.com/results-about-you</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Your phone, address, email, or ID numbers in Search</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certspotter (open source) · </a:t>
                      </a:r>
                      <a:r>
                        <a:rPr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sslmate.com/certspotter</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Free</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New certificates issued for your domains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Flare · </a:t>
                      </a:r>
                      <a:r>
                        <a:rPr lang="en-US" sz="1200" u="sng" cap="none" strike="noStrike">
                          <a:solidFill>
                            <a:srgbClr val="3B4854"/>
                          </a:solidFill>
                          <a:latin typeface="IBM Plex Sans"/>
                          <a:ea typeface="IBM Plex Sans"/>
                          <a:cs typeface="IBM Plex Sans"/>
                          <a:sym typeface="IBM Plex Sans"/>
                          <a:hlinkClick r:id="rId13">
                            <a:extLst>
                              <a:ext uri="{A12FA001-AC4F-418D-AE19-62706E023703}">
                                <ahyp:hlinkClr val="tx"/>
                              </a:ext>
                            </a:extLst>
                          </a:hlinkClick>
                        </a:rPr>
                        <a:t>flare.io</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Paid, with a free trial</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Forums, Telegram, leak sites, stealer logs, with alerts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2361" name="Google Shape;2361;p111"/>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2" name="Google Shape;2362;p111"/>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Stealer-log hit?</a:t>
            </a:r>
            <a:r>
              <a:rPr b="0" i="0" lang="en-US" sz="1200" u="none" cap="none" strike="noStrike">
                <a:solidFill>
                  <a:srgbClr val="F3F1EA"/>
                </a:solidFill>
                <a:latin typeface="IBM Plex Sans"/>
                <a:ea typeface="IBM Plex Sans"/>
                <a:cs typeface="IBM Plex Sans"/>
                <a:sym typeface="IBM Plex Sans"/>
              </a:rPr>
              <a:t> Reset passwords, revoke all sessions, reimage the device, and review recent logins.</a:t>
            </a:r>
            <a:endParaRPr b="0" i="0" sz="1200" u="none" cap="none" strike="noStrike">
              <a:solidFill>
                <a:schemeClr val="dk1"/>
              </a:solidFill>
              <a:latin typeface="Calibri"/>
              <a:ea typeface="Calibri"/>
              <a:cs typeface="Calibri"/>
              <a:sym typeface="Calibri"/>
            </a:endParaRPr>
          </a:p>
        </p:txBody>
      </p:sp>
      <p:sp>
        <p:nvSpPr>
          <p:cNvPr id="2363" name="Google Shape;2363;p111"/>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368" name="Shape 2368"/>
        <p:cNvGrpSpPr/>
        <p:nvPr/>
      </p:nvGrpSpPr>
      <p:grpSpPr>
        <a:xfrm>
          <a:off x="0" y="0"/>
          <a:ext cx="0" cy="0"/>
          <a:chOff x="0" y="0"/>
          <a:chExt cx="0" cy="0"/>
        </a:xfrm>
      </p:grpSpPr>
      <p:sp>
        <p:nvSpPr>
          <p:cNvPr id="2369" name="Google Shape;2369;p112"/>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MODULE 9 · DEFENDING AGAINST OSINT</a:t>
            </a:r>
            <a:endParaRPr b="0" i="0" sz="1200" u="none" cap="none" strike="noStrike">
              <a:solidFill>
                <a:schemeClr val="dk1"/>
              </a:solidFill>
              <a:latin typeface="Calibri"/>
              <a:ea typeface="Calibri"/>
              <a:cs typeface="Calibri"/>
              <a:sym typeface="Calibri"/>
            </a:endParaRPr>
          </a:p>
        </p:txBody>
      </p:sp>
      <p:sp>
        <p:nvSpPr>
          <p:cNvPr id="2370" name="Google Shape;2370;p112"/>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Build a Monitoring Routine</a:t>
            </a:r>
            <a:endParaRPr b="0" i="0" sz="3200" u="none" cap="none" strike="noStrike">
              <a:solidFill>
                <a:schemeClr val="dk1"/>
              </a:solidFill>
              <a:latin typeface="Calibri"/>
              <a:ea typeface="Calibri"/>
              <a:cs typeface="Calibri"/>
              <a:sym typeface="Calibri"/>
            </a:endParaRPr>
          </a:p>
        </p:txBody>
      </p:sp>
      <p:graphicFrame>
        <p:nvGraphicFramePr>
          <p:cNvPr id="2371" name="Google Shape;2371;p112"/>
          <p:cNvGraphicFramePr/>
          <p:nvPr/>
        </p:nvGraphicFramePr>
        <p:xfrm>
          <a:off x="812800" y="1879501"/>
          <a:ext cx="3000000" cy="3000000"/>
        </p:xfrm>
        <a:graphic>
          <a:graphicData uri="http://schemas.openxmlformats.org/drawingml/2006/table">
            <a:tbl>
              <a:tblPr>
                <a:noFill/>
                <a:tableStyleId>{52132169-1C29-4672-87D5-AC5C3417310D}</a:tableStyleId>
              </a:tblPr>
              <a:tblGrid>
                <a:gridCol w="2535925"/>
                <a:gridCol w="8030475"/>
              </a:tblGrid>
              <a:tr h="312925">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When</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c>
                  <a:txBody>
                    <a:bodyPr/>
                    <a:lstStyle/>
                    <a:p>
                      <a:pPr indent="0" lvl="0" marL="0" marR="0" rtl="0" algn="l">
                        <a:lnSpc>
                          <a:spcPct val="120000"/>
                        </a:lnSpc>
                        <a:spcBef>
                          <a:spcPts val="0"/>
                        </a:spcBef>
                        <a:spcAft>
                          <a:spcPts val="0"/>
                        </a:spcAft>
                        <a:buClr>
                          <a:srgbClr val="0F1B26"/>
                        </a:buClr>
                        <a:buSzPts val="1200"/>
                        <a:buFont typeface="IBM Plex Sans"/>
                        <a:buNone/>
                      </a:pPr>
                      <a:r>
                        <a:rPr b="1" lang="en-US" sz="1200" u="none" cap="none" strike="noStrike">
                          <a:solidFill>
                            <a:srgbClr val="0F1B26"/>
                          </a:solidFill>
                          <a:latin typeface="IBM Plex Sans"/>
                          <a:ea typeface="IBM Plex Sans"/>
                          <a:cs typeface="IBM Plex Sans"/>
                          <a:sym typeface="IBM Plex Sans"/>
                        </a:rPr>
                        <a:t>What</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E6E0D1"/>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Daily (automated)</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sng" cap="none" strike="noStrike">
                          <a:solidFill>
                            <a:srgbClr val="3B4854"/>
                          </a:solidFill>
                          <a:latin typeface="IBM Plex Sans"/>
                          <a:ea typeface="IBM Plex Sans"/>
                          <a:cs typeface="IBM Plex Sans"/>
                          <a:sym typeface="IBM Plex Sans"/>
                          <a:hlinkClick r:id="rId3">
                            <a:extLst>
                              <a:ext uri="{A12FA001-AC4F-418D-AE19-62706E023703}">
                                <ahyp:hlinkClr val="tx"/>
                              </a:ext>
                            </a:extLst>
                          </a:hlinkClick>
                        </a:rPr>
                        <a:t>Google Alerts</a:t>
                      </a:r>
                      <a:r>
                        <a:rPr lang="en-US" sz="1200" u="none" cap="none" strike="noStrike">
                          <a:solidFill>
                            <a:srgbClr val="3B4854"/>
                          </a:solidFill>
                          <a:latin typeface="IBM Plex Sans"/>
                          <a:ea typeface="IBM Plex Sans"/>
                          <a:cs typeface="IBM Plex Sans"/>
                          <a:sym typeface="IBM Plex Sans"/>
                        </a:rPr>
                        <a:t>, HIBP domain alerts, stealer-log alerts, </a:t>
                      </a:r>
                      <a:r>
                        <a:rPr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dnstwist</a:t>
                      </a:r>
                      <a:r>
                        <a:rPr lang="en-US" sz="1200" u="none" cap="none" strike="noStrike">
                          <a:solidFill>
                            <a:srgbClr val="3B4854"/>
                          </a:solidFill>
                          <a:latin typeface="IBM Plex Sans"/>
                          <a:ea typeface="IBM Plex Sans"/>
                          <a:cs typeface="IBM Plex Sans"/>
                          <a:sym typeface="IBM Plex Sans"/>
                        </a:rPr>
                        <a:t> job, CT monitoring</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Weekly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Triage every alert and follow up on anything new</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Monthly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Search for brand and executive impersonation; review job postings and press releases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BFAF6"/>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Quarterly</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Full OSINT self-assessment, DNS zone review, executive data broker re-check</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alpha val="0"/>
                        </a:srgbClr>
                      </a:solidFill>
                      <a:prstDash val="solid"/>
                      <a:round/>
                      <a:headEnd len="sm" w="sm" type="none"/>
                      <a:tailEnd len="sm" w="sm" type="none"/>
                    </a:lnB>
                    <a:solidFill>
                      <a:srgbClr val="F3F1EA"/>
                    </a:solidFill>
                  </a:tcPr>
                </a:tc>
              </a:tr>
              <a:tr h="316100">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After events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c>
                  <a:txBody>
                    <a:bodyPr/>
                    <a:lstStyle/>
                    <a:p>
                      <a:pPr indent="0" lvl="0" marL="0" marR="0" rtl="0" algn="l">
                        <a:lnSpc>
                          <a:spcPct val="120000"/>
                        </a:lnSpc>
                        <a:spcBef>
                          <a:spcPts val="0"/>
                        </a:spcBef>
                        <a:spcAft>
                          <a:spcPts val="0"/>
                        </a:spcAft>
                        <a:buClr>
                          <a:srgbClr val="3B4854"/>
                        </a:buClr>
                        <a:buSzPts val="1200"/>
                        <a:buFont typeface="IBM Plex Sans"/>
                        <a:buNone/>
                      </a:pPr>
                      <a:r>
                        <a:rPr lang="en-US" sz="1200" u="none" cap="none" strike="noStrike">
                          <a:solidFill>
                            <a:srgbClr val="3B4854"/>
                          </a:solidFill>
                          <a:latin typeface="IBM Plex Sans"/>
                          <a:ea typeface="IBM Plex Sans"/>
                          <a:cs typeface="IBM Plex Sans"/>
                          <a:sym typeface="IBM Plex Sans"/>
                        </a:rPr>
                        <a:t>Breach news, layoffs, mergers, launches, executive changes, phishing incidents</a:t>
                      </a:r>
                      <a:endParaRPr sz="1200" u="none" cap="none" strike="noStrike">
                        <a:latin typeface="IBM Plex Sans"/>
                        <a:ea typeface="IBM Plex Sans"/>
                        <a:cs typeface="IBM Plex Sans"/>
                        <a:sym typeface="IBM Plex Sans"/>
                      </a:endParaRPr>
                    </a:p>
                  </a:txBody>
                  <a:tcPr marT="53350" marB="53350"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D9D3C4">
                          <a:alpha val="0"/>
                        </a:srgbClr>
                      </a:solidFill>
                      <a:prstDash val="solid"/>
                      <a:round/>
                      <a:headEnd len="sm" w="sm" type="none"/>
                      <a:tailEnd len="sm" w="sm" type="none"/>
                    </a:lnT>
                    <a:lnB cap="flat" cmpd="sng" w="9525">
                      <a:solidFill>
                        <a:srgbClr val="D9D3C4"/>
                      </a:solidFill>
                      <a:prstDash val="solid"/>
                      <a:round/>
                      <a:headEnd len="sm" w="sm" type="none"/>
                      <a:tailEnd len="sm" w="sm" type="none"/>
                    </a:lnB>
                    <a:solidFill>
                      <a:srgbClr val="FBFAF6"/>
                    </a:solidFill>
                  </a:tcPr>
                </a:tc>
              </a:tr>
            </a:tbl>
          </a:graphicData>
        </a:graphic>
      </p:graphicFrame>
      <p:sp>
        <p:nvSpPr>
          <p:cNvPr id="2372" name="Google Shape;2372;p112"/>
          <p:cNvSpPr/>
          <p:nvPr/>
        </p:nvSpPr>
        <p:spPr>
          <a:xfrm>
            <a:off x="812800" y="5229920"/>
            <a:ext cx="166618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3" name="Google Shape;2373;p112"/>
          <p:cNvSpPr txBox="1"/>
          <p:nvPr/>
        </p:nvSpPr>
        <p:spPr>
          <a:xfrm>
            <a:off x="996950" y="5414070"/>
            <a:ext cx="134979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Validate</a:t>
            </a:r>
            <a:endParaRPr b="0" i="0" sz="1600" u="none" cap="none" strike="noStrike">
              <a:solidFill>
                <a:schemeClr val="dk1"/>
              </a:solidFill>
              <a:latin typeface="Calibri"/>
              <a:ea typeface="Calibri"/>
              <a:cs typeface="Calibri"/>
              <a:sym typeface="Calibri"/>
            </a:endParaRPr>
          </a:p>
        </p:txBody>
      </p:sp>
      <p:sp>
        <p:nvSpPr>
          <p:cNvPr id="2374" name="Google Shape;2374;p112"/>
          <p:cNvSpPr/>
          <p:nvPr/>
        </p:nvSpPr>
        <p:spPr>
          <a:xfrm>
            <a:off x="2605980" y="544701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5" name="Google Shape;2375;p112"/>
          <p:cNvSpPr/>
          <p:nvPr/>
        </p:nvSpPr>
        <p:spPr>
          <a:xfrm>
            <a:off x="3037780" y="5229920"/>
            <a:ext cx="166628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6" name="Google Shape;2376;p112"/>
          <p:cNvSpPr txBox="1"/>
          <p:nvPr/>
        </p:nvSpPr>
        <p:spPr>
          <a:xfrm>
            <a:off x="3221930" y="5414070"/>
            <a:ext cx="1349899"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Assess</a:t>
            </a:r>
            <a:endParaRPr b="0" i="0" sz="1600" u="none" cap="none" strike="noStrike">
              <a:solidFill>
                <a:schemeClr val="dk1"/>
              </a:solidFill>
              <a:latin typeface="Calibri"/>
              <a:ea typeface="Calibri"/>
              <a:cs typeface="Calibri"/>
              <a:sym typeface="Calibri"/>
            </a:endParaRPr>
          </a:p>
        </p:txBody>
      </p:sp>
      <p:sp>
        <p:nvSpPr>
          <p:cNvPr id="2377" name="Google Shape;2377;p112"/>
          <p:cNvSpPr/>
          <p:nvPr/>
        </p:nvSpPr>
        <p:spPr>
          <a:xfrm>
            <a:off x="4831060" y="544701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8" name="Google Shape;2378;p112"/>
          <p:cNvSpPr/>
          <p:nvPr/>
        </p:nvSpPr>
        <p:spPr>
          <a:xfrm>
            <a:off x="5262860" y="5229920"/>
            <a:ext cx="166618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9" name="Google Shape;2379;p112"/>
          <p:cNvSpPr txBox="1"/>
          <p:nvPr/>
        </p:nvSpPr>
        <p:spPr>
          <a:xfrm>
            <a:off x="5447010" y="5414070"/>
            <a:ext cx="1349796"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Assign</a:t>
            </a:r>
            <a:endParaRPr b="0" i="0" sz="1600" u="none" cap="none" strike="noStrike">
              <a:solidFill>
                <a:schemeClr val="dk1"/>
              </a:solidFill>
              <a:latin typeface="Calibri"/>
              <a:ea typeface="Calibri"/>
              <a:cs typeface="Calibri"/>
              <a:sym typeface="Calibri"/>
            </a:endParaRPr>
          </a:p>
        </p:txBody>
      </p:sp>
      <p:sp>
        <p:nvSpPr>
          <p:cNvPr id="2380" name="Google Shape;2380;p112"/>
          <p:cNvSpPr/>
          <p:nvPr/>
        </p:nvSpPr>
        <p:spPr>
          <a:xfrm>
            <a:off x="7056041" y="544701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1" name="Google Shape;2381;p112"/>
          <p:cNvSpPr/>
          <p:nvPr/>
        </p:nvSpPr>
        <p:spPr>
          <a:xfrm>
            <a:off x="7487841" y="5229920"/>
            <a:ext cx="166628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2" name="Google Shape;2382;p112"/>
          <p:cNvSpPr txBox="1"/>
          <p:nvPr/>
        </p:nvSpPr>
        <p:spPr>
          <a:xfrm>
            <a:off x="7671991" y="5414070"/>
            <a:ext cx="1349899"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Act</a:t>
            </a:r>
            <a:endParaRPr b="0" i="0" sz="1600" u="none" cap="none" strike="noStrike">
              <a:solidFill>
                <a:schemeClr val="dk1"/>
              </a:solidFill>
              <a:latin typeface="Calibri"/>
              <a:ea typeface="Calibri"/>
              <a:cs typeface="Calibri"/>
              <a:sym typeface="Calibri"/>
            </a:endParaRPr>
          </a:p>
        </p:txBody>
      </p:sp>
      <p:sp>
        <p:nvSpPr>
          <p:cNvPr id="2383" name="Google Shape;2383;p112"/>
          <p:cNvSpPr/>
          <p:nvPr/>
        </p:nvSpPr>
        <p:spPr>
          <a:xfrm>
            <a:off x="9281120" y="5447010"/>
            <a:ext cx="304800" cy="177800"/>
          </a:xfrm>
          <a:prstGeom prst="rightArrow">
            <a:avLst>
              <a:gd fmla="val 50000" name="adj1"/>
              <a:gd fmla="val 50000" name="adj2"/>
            </a:avLst>
          </a:prstGeom>
          <a:solidFill>
            <a:srgbClr val="8F53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4" name="Google Shape;2384;p112"/>
          <p:cNvSpPr/>
          <p:nvPr/>
        </p:nvSpPr>
        <p:spPr>
          <a:xfrm>
            <a:off x="9712920" y="5229920"/>
            <a:ext cx="1666280" cy="612080"/>
          </a:xfrm>
          <a:prstGeom prst="roundRect">
            <a:avLst>
              <a:gd fmla="val 12449"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5" name="Google Shape;2385;p112"/>
          <p:cNvSpPr txBox="1"/>
          <p:nvPr/>
        </p:nvSpPr>
        <p:spPr>
          <a:xfrm>
            <a:off x="9897070" y="5414070"/>
            <a:ext cx="1349899"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none" cap="none" strike="noStrike">
                <a:solidFill>
                  <a:srgbClr val="0F1B26"/>
                </a:solidFill>
                <a:latin typeface="IBM Plex Sans"/>
                <a:ea typeface="IBM Plex Sans"/>
                <a:cs typeface="IBM Plex Sans"/>
                <a:sym typeface="IBM Plex Sans"/>
              </a:rPr>
              <a:t>Document</a:t>
            </a:r>
            <a:endParaRPr b="0" i="0" sz="1600" u="none" cap="none" strike="noStrike">
              <a:solidFill>
                <a:schemeClr val="dk1"/>
              </a:solidFill>
              <a:latin typeface="Calibri"/>
              <a:ea typeface="Calibri"/>
              <a:cs typeface="Calibri"/>
              <a:sym typeface="Calibri"/>
            </a:endParaRPr>
          </a:p>
        </p:txBody>
      </p:sp>
      <p:sp>
        <p:nvSpPr>
          <p:cNvPr id="2386" name="Google Shape;2386;p112"/>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Module 9: Defending Against OSINT</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391" name="Shape 2391"/>
        <p:cNvGrpSpPr/>
        <p:nvPr/>
      </p:nvGrpSpPr>
      <p:grpSpPr>
        <a:xfrm>
          <a:off x="0" y="0"/>
          <a:ext cx="0" cy="0"/>
          <a:chOff x="0" y="0"/>
          <a:chExt cx="0" cy="0"/>
        </a:xfrm>
      </p:grpSpPr>
      <p:sp>
        <p:nvSpPr>
          <p:cNvPr id="2392" name="Google Shape;2392;p113"/>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WRAP-UP</a:t>
            </a:r>
            <a:endParaRPr b="0" i="0" sz="1200" u="none" cap="none" strike="noStrike">
              <a:solidFill>
                <a:schemeClr val="dk1"/>
              </a:solidFill>
              <a:latin typeface="Calibri"/>
              <a:ea typeface="Calibri"/>
              <a:cs typeface="Calibri"/>
              <a:sym typeface="Calibri"/>
            </a:endParaRPr>
          </a:p>
        </p:txBody>
      </p:sp>
      <p:sp>
        <p:nvSpPr>
          <p:cNvPr id="2393" name="Google Shape;2393;p113"/>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Key Takeaways</a:t>
            </a:r>
            <a:endParaRPr b="0" i="0" sz="3200" u="none" cap="none" strike="noStrike">
              <a:solidFill>
                <a:schemeClr val="dk1"/>
              </a:solidFill>
              <a:latin typeface="Calibri"/>
              <a:ea typeface="Calibri"/>
              <a:cs typeface="Calibri"/>
              <a:sym typeface="Calibri"/>
            </a:endParaRPr>
          </a:p>
        </p:txBody>
      </p:sp>
      <p:sp>
        <p:nvSpPr>
          <p:cNvPr id="2394" name="Google Shape;2394;p113"/>
          <p:cNvSpPr txBox="1"/>
          <p:nvPr/>
        </p:nvSpPr>
        <p:spPr>
          <a:xfrm>
            <a:off x="812800" y="1879501"/>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01</a:t>
            </a:r>
            <a:endParaRPr b="0" i="0" sz="1200" u="none" cap="none" strike="noStrike">
              <a:solidFill>
                <a:schemeClr val="dk1"/>
              </a:solidFill>
              <a:latin typeface="Calibri"/>
              <a:ea typeface="Calibri"/>
              <a:cs typeface="Calibri"/>
              <a:sym typeface="Calibri"/>
            </a:endParaRPr>
          </a:p>
        </p:txBody>
      </p:sp>
      <p:sp>
        <p:nvSpPr>
          <p:cNvPr id="2395" name="Google Shape;2395;p113"/>
          <p:cNvSpPr txBox="1"/>
          <p:nvPr/>
        </p:nvSpPr>
        <p:spPr>
          <a:xfrm>
            <a:off x="1117600" y="1879501"/>
            <a:ext cx="49784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OSINT</a:t>
            </a:r>
            <a:r>
              <a:rPr b="0" i="0" lang="en-US" sz="1200" u="none" cap="none" strike="noStrike">
                <a:solidFill>
                  <a:srgbClr val="3B4854"/>
                </a:solidFill>
                <a:latin typeface="IBM Plex Sans"/>
                <a:ea typeface="IBM Plex Sans"/>
                <a:cs typeface="IBM Plex Sans"/>
                <a:sym typeface="IBM Plex Sans"/>
              </a:rPr>
              <a:t> is public information plus analysis to answer a specific question.</a:t>
            </a:r>
            <a:endParaRPr b="0" i="0" sz="1200" u="none" cap="none" strike="noStrike">
              <a:solidFill>
                <a:schemeClr val="dk1"/>
              </a:solidFill>
              <a:latin typeface="Calibri"/>
              <a:ea typeface="Calibri"/>
              <a:cs typeface="Calibri"/>
              <a:sym typeface="Calibri"/>
            </a:endParaRPr>
          </a:p>
        </p:txBody>
      </p:sp>
      <p:sp>
        <p:nvSpPr>
          <p:cNvPr id="2396" name="Google Shape;2396;p113"/>
          <p:cNvSpPr txBox="1"/>
          <p:nvPr/>
        </p:nvSpPr>
        <p:spPr>
          <a:xfrm>
            <a:off x="6197600" y="1879501"/>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02</a:t>
            </a:r>
            <a:endParaRPr b="0" i="0" sz="1200" u="none" cap="none" strike="noStrike">
              <a:solidFill>
                <a:schemeClr val="dk1"/>
              </a:solidFill>
              <a:latin typeface="Calibri"/>
              <a:ea typeface="Calibri"/>
              <a:cs typeface="Calibri"/>
              <a:sym typeface="Calibri"/>
            </a:endParaRPr>
          </a:p>
        </p:txBody>
      </p:sp>
      <p:sp>
        <p:nvSpPr>
          <p:cNvPr id="2397" name="Google Shape;2397;p113"/>
          <p:cNvSpPr txBox="1"/>
          <p:nvPr/>
        </p:nvSpPr>
        <p:spPr>
          <a:xfrm>
            <a:off x="6502400" y="1879501"/>
            <a:ext cx="5071872"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none" cap="none" strike="noStrike">
                <a:solidFill>
                  <a:srgbClr val="3B4854"/>
                </a:solidFill>
                <a:latin typeface="IBM Plex Sans"/>
                <a:ea typeface="IBM Plex Sans"/>
                <a:cs typeface="IBM Plex Sans"/>
                <a:sym typeface="IBM Plex Sans"/>
              </a:rPr>
              <a:t>Attackers and defenders use the same techniques; </a:t>
            </a:r>
            <a:r>
              <a:rPr b="1" i="0" lang="en-US" sz="1200" u="none" cap="none" strike="noStrike">
                <a:solidFill>
                  <a:srgbClr val="3B4854"/>
                </a:solidFill>
                <a:latin typeface="IBM Plex Sans"/>
                <a:ea typeface="IBM Plex Sans"/>
                <a:cs typeface="IBM Plex Sans"/>
                <a:sym typeface="IBM Plex Sans"/>
              </a:rPr>
              <a:t>intent and authorization</a:t>
            </a:r>
            <a:r>
              <a:rPr b="0" i="0" lang="en-US" sz="1200" u="none" cap="none" strike="noStrike">
                <a:solidFill>
                  <a:srgbClr val="3B4854"/>
                </a:solidFill>
                <a:latin typeface="IBM Plex Sans"/>
                <a:ea typeface="IBM Plex Sans"/>
                <a:cs typeface="IBM Plex Sans"/>
                <a:sym typeface="IBM Plex Sans"/>
              </a:rPr>
              <a:t> make the difference.</a:t>
            </a:r>
            <a:endParaRPr b="0" i="0" sz="1200" u="none" cap="none" strike="noStrike">
              <a:solidFill>
                <a:schemeClr val="dk1"/>
              </a:solidFill>
              <a:latin typeface="Calibri"/>
              <a:ea typeface="Calibri"/>
              <a:cs typeface="Calibri"/>
              <a:sym typeface="Calibri"/>
            </a:endParaRPr>
          </a:p>
        </p:txBody>
      </p:sp>
      <p:sp>
        <p:nvSpPr>
          <p:cNvPr id="2398" name="Google Shape;2398;p113"/>
          <p:cNvSpPr txBox="1"/>
          <p:nvPr/>
        </p:nvSpPr>
        <p:spPr>
          <a:xfrm>
            <a:off x="812800" y="2845197"/>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03</a:t>
            </a:r>
            <a:endParaRPr b="0" i="0" sz="1200" u="none" cap="none" strike="noStrike">
              <a:solidFill>
                <a:schemeClr val="dk1"/>
              </a:solidFill>
              <a:latin typeface="Calibri"/>
              <a:ea typeface="Calibri"/>
              <a:cs typeface="Calibri"/>
              <a:sym typeface="Calibri"/>
            </a:endParaRPr>
          </a:p>
        </p:txBody>
      </p:sp>
      <p:sp>
        <p:nvSpPr>
          <p:cNvPr id="2399" name="Google Shape;2399;p113"/>
          <p:cNvSpPr txBox="1"/>
          <p:nvPr/>
        </p:nvSpPr>
        <p:spPr>
          <a:xfrm>
            <a:off x="1117600" y="2845197"/>
            <a:ext cx="4978400" cy="44192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Public is not permitted:</a:t>
            </a:r>
            <a:r>
              <a:rPr b="0" i="0" lang="en-US" sz="1200" u="none" cap="none" strike="noStrike">
                <a:solidFill>
                  <a:srgbClr val="3B4854"/>
                </a:solidFill>
                <a:latin typeface="IBM Plex Sans"/>
                <a:ea typeface="IBM Plex Sans"/>
                <a:cs typeface="IBM Plex Sans"/>
                <a:sym typeface="IBM Plex Sans"/>
              </a:rPr>
              <a:t> stay in scope, follow the law, collect only what you need.</a:t>
            </a:r>
            <a:endParaRPr b="0" i="0" sz="1200" u="none" cap="none" strike="noStrike">
              <a:solidFill>
                <a:schemeClr val="dk1"/>
              </a:solidFill>
              <a:latin typeface="Calibri"/>
              <a:ea typeface="Calibri"/>
              <a:cs typeface="Calibri"/>
              <a:sym typeface="Calibri"/>
            </a:endParaRPr>
          </a:p>
        </p:txBody>
      </p:sp>
      <p:sp>
        <p:nvSpPr>
          <p:cNvPr id="2400" name="Google Shape;2400;p113"/>
          <p:cNvSpPr txBox="1"/>
          <p:nvPr/>
        </p:nvSpPr>
        <p:spPr>
          <a:xfrm>
            <a:off x="6197600" y="2845197"/>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04</a:t>
            </a:r>
            <a:endParaRPr b="0" i="0" sz="1200" u="none" cap="none" strike="noStrike">
              <a:solidFill>
                <a:schemeClr val="dk1"/>
              </a:solidFill>
              <a:latin typeface="Calibri"/>
              <a:ea typeface="Calibri"/>
              <a:cs typeface="Calibri"/>
              <a:sym typeface="Calibri"/>
            </a:endParaRPr>
          </a:p>
        </p:txBody>
      </p:sp>
      <p:sp>
        <p:nvSpPr>
          <p:cNvPr id="2401" name="Google Shape;2401;p113"/>
          <p:cNvSpPr txBox="1"/>
          <p:nvPr/>
        </p:nvSpPr>
        <p:spPr>
          <a:xfrm>
            <a:off x="6502400" y="2845197"/>
            <a:ext cx="485394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Define the question first,</a:t>
            </a:r>
            <a:r>
              <a:rPr b="0" i="0" lang="en-US" sz="1200" u="none" cap="none" strike="noStrike">
                <a:solidFill>
                  <a:srgbClr val="3B4854"/>
                </a:solidFill>
                <a:latin typeface="IBM Plex Sans"/>
                <a:ea typeface="IBM Plex Sans"/>
                <a:cs typeface="IBM Plex Sans"/>
                <a:sym typeface="IBM Plex Sans"/>
              </a:rPr>
              <a:t> then collect, process, analyze, and report.</a:t>
            </a:r>
            <a:endParaRPr b="0" i="0" sz="1200" u="none" cap="none" strike="noStrike">
              <a:solidFill>
                <a:schemeClr val="dk1"/>
              </a:solidFill>
              <a:latin typeface="Calibri"/>
              <a:ea typeface="Calibri"/>
              <a:cs typeface="Calibri"/>
              <a:sym typeface="Calibri"/>
            </a:endParaRPr>
          </a:p>
        </p:txBody>
      </p:sp>
      <p:sp>
        <p:nvSpPr>
          <p:cNvPr id="2402" name="Google Shape;2402;p113"/>
          <p:cNvSpPr txBox="1"/>
          <p:nvPr/>
        </p:nvSpPr>
        <p:spPr>
          <a:xfrm>
            <a:off x="812800" y="3810893"/>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05</a:t>
            </a:r>
            <a:endParaRPr b="0" i="0" sz="1200" u="none" cap="none" strike="noStrike">
              <a:solidFill>
                <a:schemeClr val="dk1"/>
              </a:solidFill>
              <a:latin typeface="Calibri"/>
              <a:ea typeface="Calibri"/>
              <a:cs typeface="Calibri"/>
              <a:sym typeface="Calibri"/>
            </a:endParaRPr>
          </a:p>
        </p:txBody>
      </p:sp>
      <p:sp>
        <p:nvSpPr>
          <p:cNvPr id="2403" name="Google Shape;2403;p113"/>
          <p:cNvSpPr txBox="1"/>
          <p:nvPr/>
        </p:nvSpPr>
        <p:spPr>
          <a:xfrm>
            <a:off x="1117600" y="3810893"/>
            <a:ext cx="4853940"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Stay passive by default;</a:t>
            </a:r>
            <a:r>
              <a:rPr b="0" i="0" lang="en-US" sz="1200" u="none" cap="none" strike="noStrike">
                <a:solidFill>
                  <a:srgbClr val="3B4854"/>
                </a:solidFill>
                <a:latin typeface="IBM Plex Sans"/>
                <a:ea typeface="IBM Plex Sans"/>
                <a:cs typeface="IBM Plex Sans"/>
                <a:sym typeface="IBM Plex Sans"/>
              </a:rPr>
              <a:t> active recon requires written authorization.</a:t>
            </a:r>
            <a:endParaRPr b="0" i="0" sz="1200" u="none" cap="none" strike="noStrike">
              <a:solidFill>
                <a:schemeClr val="dk1"/>
              </a:solidFill>
              <a:latin typeface="Calibri"/>
              <a:ea typeface="Calibri"/>
              <a:cs typeface="Calibri"/>
              <a:sym typeface="Calibri"/>
            </a:endParaRPr>
          </a:p>
        </p:txBody>
      </p:sp>
      <p:sp>
        <p:nvSpPr>
          <p:cNvPr id="2404" name="Google Shape;2404;p113"/>
          <p:cNvSpPr txBox="1"/>
          <p:nvPr/>
        </p:nvSpPr>
        <p:spPr>
          <a:xfrm>
            <a:off x="6197600" y="3810893"/>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06</a:t>
            </a:r>
            <a:endParaRPr b="0" i="0" sz="1200" u="none" cap="none" strike="noStrike">
              <a:solidFill>
                <a:schemeClr val="dk1"/>
              </a:solidFill>
              <a:latin typeface="Calibri"/>
              <a:ea typeface="Calibri"/>
              <a:cs typeface="Calibri"/>
              <a:sym typeface="Calibri"/>
            </a:endParaRPr>
          </a:p>
        </p:txBody>
      </p:sp>
      <p:sp>
        <p:nvSpPr>
          <p:cNvPr id="2405" name="Google Shape;2405;p113"/>
          <p:cNvSpPr txBox="1"/>
          <p:nvPr/>
        </p:nvSpPr>
        <p:spPr>
          <a:xfrm>
            <a:off x="6502400" y="3810893"/>
            <a:ext cx="3110484"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Think in source categories,</a:t>
            </a:r>
            <a:r>
              <a:rPr b="0" i="0" lang="en-US" sz="1200" u="none" cap="none" strike="noStrike">
                <a:solidFill>
                  <a:srgbClr val="3B4854"/>
                </a:solidFill>
                <a:latin typeface="IBM Plex Sans"/>
                <a:ea typeface="IBM Plex Sans"/>
                <a:cs typeface="IBM Plex Sans"/>
                <a:sym typeface="IBM Plex Sans"/>
              </a:rPr>
              <a:t> not tool names.</a:t>
            </a:r>
            <a:endParaRPr b="0" i="0" sz="1200" u="none" cap="none" strike="noStrike">
              <a:solidFill>
                <a:schemeClr val="dk1"/>
              </a:solidFill>
              <a:latin typeface="Calibri"/>
              <a:ea typeface="Calibri"/>
              <a:cs typeface="Calibri"/>
              <a:sym typeface="Calibri"/>
            </a:endParaRPr>
          </a:p>
        </p:txBody>
      </p:sp>
      <p:sp>
        <p:nvSpPr>
          <p:cNvPr id="2406" name="Google Shape;2406;p113"/>
          <p:cNvSpPr txBox="1"/>
          <p:nvPr/>
        </p:nvSpPr>
        <p:spPr>
          <a:xfrm>
            <a:off x="812800" y="4555629"/>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07</a:t>
            </a:r>
            <a:endParaRPr b="0" i="0" sz="1200" u="none" cap="none" strike="noStrike">
              <a:solidFill>
                <a:schemeClr val="dk1"/>
              </a:solidFill>
              <a:latin typeface="Calibri"/>
              <a:ea typeface="Calibri"/>
              <a:cs typeface="Calibri"/>
              <a:sym typeface="Calibri"/>
            </a:endParaRPr>
          </a:p>
        </p:txBody>
      </p:sp>
      <p:sp>
        <p:nvSpPr>
          <p:cNvPr id="2407" name="Google Shape;2407;p113"/>
          <p:cNvSpPr txBox="1"/>
          <p:nvPr/>
        </p:nvSpPr>
        <p:spPr>
          <a:xfrm>
            <a:off x="1117600" y="4555629"/>
            <a:ext cx="361238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Verify before you trust,</a:t>
            </a:r>
            <a:r>
              <a:rPr b="0" i="0" lang="en-US" sz="1200" u="none" cap="none" strike="noStrike">
                <a:solidFill>
                  <a:srgbClr val="3B4854"/>
                </a:solidFill>
                <a:latin typeface="IBM Plex Sans"/>
                <a:ea typeface="IBM Plex Sans"/>
                <a:cs typeface="IBM Plex Sans"/>
                <a:sym typeface="IBM Plex Sans"/>
              </a:rPr>
              <a:t> and state your confidence.</a:t>
            </a:r>
            <a:endParaRPr b="0" i="0" sz="1200" u="none" cap="none" strike="noStrike">
              <a:solidFill>
                <a:schemeClr val="dk1"/>
              </a:solidFill>
              <a:latin typeface="Calibri"/>
              <a:ea typeface="Calibri"/>
              <a:cs typeface="Calibri"/>
              <a:sym typeface="Calibri"/>
            </a:endParaRPr>
          </a:p>
        </p:txBody>
      </p:sp>
      <p:sp>
        <p:nvSpPr>
          <p:cNvPr id="2408" name="Google Shape;2408;p113"/>
          <p:cNvSpPr txBox="1"/>
          <p:nvPr/>
        </p:nvSpPr>
        <p:spPr>
          <a:xfrm>
            <a:off x="6197600" y="4555629"/>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08</a:t>
            </a:r>
            <a:endParaRPr b="0" i="0" sz="1200" u="none" cap="none" strike="noStrike">
              <a:solidFill>
                <a:schemeClr val="dk1"/>
              </a:solidFill>
              <a:latin typeface="Calibri"/>
              <a:ea typeface="Calibri"/>
              <a:cs typeface="Calibri"/>
              <a:sym typeface="Calibri"/>
            </a:endParaRPr>
          </a:p>
        </p:txBody>
      </p:sp>
      <p:sp>
        <p:nvSpPr>
          <p:cNvPr id="2409" name="Google Shape;2409;p113"/>
          <p:cNvSpPr txBox="1"/>
          <p:nvPr/>
        </p:nvSpPr>
        <p:spPr>
          <a:xfrm>
            <a:off x="6502400" y="4555629"/>
            <a:ext cx="2331212"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Document everything</a:t>
            </a:r>
            <a:r>
              <a:rPr b="0" i="0" lang="en-US" sz="1200" u="none" cap="none" strike="noStrike">
                <a:solidFill>
                  <a:srgbClr val="3B4854"/>
                </a:solidFill>
                <a:latin typeface="IBM Plex Sans"/>
                <a:ea typeface="IBM Plex Sans"/>
                <a:cs typeface="IBM Plex Sans"/>
                <a:sym typeface="IBM Plex Sans"/>
              </a:rPr>
              <a:t> as you go.</a:t>
            </a:r>
            <a:endParaRPr b="0" i="0" sz="1200" u="none" cap="none" strike="noStrike">
              <a:solidFill>
                <a:schemeClr val="dk1"/>
              </a:solidFill>
              <a:latin typeface="Calibri"/>
              <a:ea typeface="Calibri"/>
              <a:cs typeface="Calibri"/>
              <a:sym typeface="Calibri"/>
            </a:endParaRPr>
          </a:p>
        </p:txBody>
      </p:sp>
      <p:sp>
        <p:nvSpPr>
          <p:cNvPr id="2410" name="Google Shape;2410;p113"/>
          <p:cNvSpPr txBox="1"/>
          <p:nvPr/>
        </p:nvSpPr>
        <p:spPr>
          <a:xfrm>
            <a:off x="812800" y="5300365"/>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09</a:t>
            </a:r>
            <a:endParaRPr b="0" i="0" sz="1200" u="none" cap="none" strike="noStrike">
              <a:solidFill>
                <a:schemeClr val="dk1"/>
              </a:solidFill>
              <a:latin typeface="Calibri"/>
              <a:ea typeface="Calibri"/>
              <a:cs typeface="Calibri"/>
              <a:sym typeface="Calibri"/>
            </a:endParaRPr>
          </a:p>
        </p:txBody>
      </p:sp>
      <p:sp>
        <p:nvSpPr>
          <p:cNvPr id="2411" name="Google Shape;2411;p113"/>
          <p:cNvSpPr txBox="1"/>
          <p:nvPr/>
        </p:nvSpPr>
        <p:spPr>
          <a:xfrm>
            <a:off x="1117600" y="5300365"/>
            <a:ext cx="4781296"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Protect yourself</a:t>
            </a:r>
            <a:r>
              <a:rPr b="0" i="0" lang="en-US" sz="1200" u="none" cap="none" strike="noStrike">
                <a:solidFill>
                  <a:srgbClr val="3B4854"/>
                </a:solidFill>
                <a:latin typeface="IBM Plex Sans"/>
                <a:ea typeface="IBM Plex Sans"/>
                <a:cs typeface="IBM Plex Sans"/>
                <a:sym typeface="IBM Plex Sans"/>
              </a:rPr>
              <a:t> while investigating, and shrink your own footprint.</a:t>
            </a:r>
            <a:endParaRPr b="0" i="0" sz="1200" u="none" cap="none" strike="noStrike">
              <a:solidFill>
                <a:schemeClr val="dk1"/>
              </a:solidFill>
              <a:latin typeface="Calibri"/>
              <a:ea typeface="Calibri"/>
              <a:cs typeface="Calibri"/>
              <a:sym typeface="Calibri"/>
            </a:endParaRPr>
          </a:p>
        </p:txBody>
      </p:sp>
      <p:sp>
        <p:nvSpPr>
          <p:cNvPr id="2412" name="Google Shape;2412;p113"/>
          <p:cNvSpPr txBox="1"/>
          <p:nvPr/>
        </p:nvSpPr>
        <p:spPr>
          <a:xfrm>
            <a:off x="6197600" y="5300365"/>
            <a:ext cx="184912"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10</a:t>
            </a:r>
            <a:endParaRPr b="0" i="0" sz="1200" u="none" cap="none" strike="noStrike">
              <a:solidFill>
                <a:schemeClr val="dk1"/>
              </a:solidFill>
              <a:latin typeface="Calibri"/>
              <a:ea typeface="Calibri"/>
              <a:cs typeface="Calibri"/>
              <a:sym typeface="Calibri"/>
            </a:endParaRPr>
          </a:p>
        </p:txBody>
      </p:sp>
      <p:sp>
        <p:nvSpPr>
          <p:cNvPr id="2413" name="Google Shape;2413;p113"/>
          <p:cNvSpPr txBox="1"/>
          <p:nvPr/>
        </p:nvSpPr>
        <p:spPr>
          <a:xfrm>
            <a:off x="6502400" y="5300365"/>
            <a:ext cx="2291588" cy="220960"/>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1" i="0" lang="en-US" sz="1200" u="none" cap="none" strike="noStrike">
                <a:solidFill>
                  <a:srgbClr val="3B4854"/>
                </a:solidFill>
                <a:latin typeface="IBM Plex Sans"/>
                <a:ea typeface="IBM Plex Sans"/>
                <a:cs typeface="IBM Plex Sans"/>
                <a:sym typeface="IBM Plex Sans"/>
              </a:rPr>
              <a:t>Tools change;</a:t>
            </a:r>
            <a:r>
              <a:rPr b="0" i="0" lang="en-US" sz="1200" u="none" cap="none" strike="noStrike">
                <a:solidFill>
                  <a:srgbClr val="3B4854"/>
                </a:solidFill>
                <a:latin typeface="IBM Plex Sans"/>
                <a:ea typeface="IBM Plex Sans"/>
                <a:cs typeface="IBM Plex Sans"/>
                <a:sym typeface="IBM Plex Sans"/>
              </a:rPr>
              <a:t> the method lasts.</a:t>
            </a:r>
            <a:endParaRPr b="0" i="0" sz="1200" u="none" cap="none" strike="noStrike">
              <a:solidFill>
                <a:schemeClr val="dk1"/>
              </a:solidFill>
              <a:latin typeface="Calibri"/>
              <a:ea typeface="Calibri"/>
              <a:cs typeface="Calibri"/>
              <a:sym typeface="Calibri"/>
            </a:endParaRPr>
          </a:p>
        </p:txBody>
      </p:sp>
      <p:sp>
        <p:nvSpPr>
          <p:cNvPr id="2414" name="Google Shape;2414;p113"/>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Wrap-up</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1EA"/>
        </a:solidFill>
      </p:bgPr>
    </p:bg>
    <p:spTree>
      <p:nvGrpSpPr>
        <p:cNvPr id="2419" name="Shape 2419"/>
        <p:cNvGrpSpPr/>
        <p:nvPr/>
      </p:nvGrpSpPr>
      <p:grpSpPr>
        <a:xfrm>
          <a:off x="0" y="0"/>
          <a:ext cx="0" cy="0"/>
          <a:chOff x="0" y="0"/>
          <a:chExt cx="0" cy="0"/>
        </a:xfrm>
      </p:grpSpPr>
      <p:sp>
        <p:nvSpPr>
          <p:cNvPr id="2420" name="Google Shape;2420;p114"/>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8F5300"/>
              </a:buClr>
              <a:buSzPts val="1200"/>
              <a:buFont typeface="IBM Plex Mono"/>
              <a:buNone/>
            </a:pPr>
            <a:r>
              <a:rPr b="1" i="0" lang="en-US" sz="1200" u="none" cap="none" strike="noStrike">
                <a:solidFill>
                  <a:srgbClr val="8F5300"/>
                </a:solidFill>
                <a:latin typeface="IBM Plex Mono"/>
                <a:ea typeface="IBM Plex Mono"/>
                <a:cs typeface="IBM Plex Mono"/>
                <a:sym typeface="IBM Plex Mono"/>
              </a:rPr>
              <a:t>WRAP-UP</a:t>
            </a:r>
            <a:endParaRPr b="0" i="0" sz="1200" u="none" cap="none" strike="noStrike">
              <a:solidFill>
                <a:schemeClr val="dk1"/>
              </a:solidFill>
              <a:latin typeface="Calibri"/>
              <a:ea typeface="Calibri"/>
              <a:cs typeface="Calibri"/>
              <a:sym typeface="Calibri"/>
            </a:endParaRPr>
          </a:p>
        </p:txBody>
      </p:sp>
      <p:sp>
        <p:nvSpPr>
          <p:cNvPr id="2421" name="Google Shape;2421;p114"/>
          <p:cNvSpPr txBox="1"/>
          <p:nvPr/>
        </p:nvSpPr>
        <p:spPr>
          <a:xfrm>
            <a:off x="812800" y="1127720"/>
            <a:ext cx="10820400" cy="446980"/>
          </a:xfrm>
          <a:prstGeom prst="rect">
            <a:avLst/>
          </a:prstGeom>
          <a:noFill/>
          <a:ln>
            <a:noFill/>
          </a:ln>
        </p:spPr>
        <p:txBody>
          <a:bodyPr anchorCtr="0" anchor="t" bIns="0" lIns="0" spcFirstLastPara="1" rIns="0" wrap="square" tIns="0">
            <a:noAutofit/>
          </a:bodyPr>
          <a:lstStyle/>
          <a:p>
            <a:pPr indent="0" lvl="0" marL="0" marR="0" rtl="0" algn="l">
              <a:lnSpc>
                <a:spcPct val="110000"/>
              </a:lnSpc>
              <a:spcBef>
                <a:spcPts val="0"/>
              </a:spcBef>
              <a:spcAft>
                <a:spcPts val="0"/>
              </a:spcAft>
              <a:buClr>
                <a:srgbClr val="0F1B26"/>
              </a:buClr>
              <a:buSzPts val="3200"/>
              <a:buFont typeface="Space Grotesk"/>
              <a:buNone/>
            </a:pPr>
            <a:r>
              <a:rPr b="1" i="0" lang="en-US" sz="3200" u="none" cap="none" strike="noStrike">
                <a:solidFill>
                  <a:srgbClr val="0F1B26"/>
                </a:solidFill>
                <a:latin typeface="Space Grotesk"/>
                <a:ea typeface="Space Grotesk"/>
                <a:cs typeface="Space Grotesk"/>
                <a:sym typeface="Space Grotesk"/>
              </a:rPr>
              <a:t>Where to Practice Legally</a:t>
            </a:r>
            <a:endParaRPr b="0" i="0" sz="3200" u="none" cap="none" strike="noStrike">
              <a:solidFill>
                <a:schemeClr val="dk1"/>
              </a:solidFill>
              <a:latin typeface="Calibri"/>
              <a:ea typeface="Calibri"/>
              <a:cs typeface="Calibri"/>
              <a:sym typeface="Calibri"/>
            </a:endParaRPr>
          </a:p>
        </p:txBody>
      </p:sp>
      <p:sp>
        <p:nvSpPr>
          <p:cNvPr id="2422" name="Google Shape;2422;p114"/>
          <p:cNvSpPr/>
          <p:nvPr/>
        </p:nvSpPr>
        <p:spPr>
          <a:xfrm>
            <a:off x="812800" y="1879501"/>
            <a:ext cx="3420467"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3" name="Google Shape;2423;p114"/>
          <p:cNvSpPr txBox="1"/>
          <p:nvPr/>
        </p:nvSpPr>
        <p:spPr>
          <a:xfrm>
            <a:off x="1022350" y="2089051"/>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3">
                  <a:extLst>
                    <a:ext uri="{A12FA001-AC4F-418D-AE19-62706E023703}">
                      <ahyp:hlinkClr val="tx"/>
                    </a:ext>
                  </a:extLst>
                </a:hlinkClick>
              </a:rPr>
              <a:t>Flare Academy</a:t>
            </a:r>
            <a:endParaRPr b="0" i="0" sz="1600" u="none" cap="none" strike="noStrike">
              <a:solidFill>
                <a:schemeClr val="dk1"/>
              </a:solidFill>
              <a:latin typeface="Calibri"/>
              <a:ea typeface="Calibri"/>
              <a:cs typeface="Calibri"/>
              <a:sym typeface="Calibri"/>
            </a:endParaRPr>
          </a:p>
        </p:txBody>
      </p:sp>
      <p:sp>
        <p:nvSpPr>
          <p:cNvPr id="2424" name="Google Shape;2424;p114"/>
          <p:cNvSpPr txBox="1"/>
          <p:nvPr/>
        </p:nvSpPr>
        <p:spPr>
          <a:xfrm>
            <a:off x="1022350" y="2409031"/>
            <a:ext cx="3121422"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4">
                  <a:extLst>
                    <a:ext uri="{A12FA001-AC4F-418D-AE19-62706E023703}">
                      <ahyp:hlinkClr val="tx"/>
                    </a:ext>
                  </a:extLst>
                </a:hlinkClick>
              </a:rPr>
              <a:t>flare.io/academy</a:t>
            </a:r>
            <a:r>
              <a:rPr b="0" i="0" lang="en-US" sz="1200" u="none" cap="none" strike="noStrike">
                <a:solidFill>
                  <a:srgbClr val="3B4854"/>
                </a:solidFill>
                <a:latin typeface="IBM Plex Sans"/>
                <a:ea typeface="IBM Plex Sans"/>
                <a:cs typeface="IBM Plex Sans"/>
                <a:sym typeface="IBM Plex Sans"/>
              </a:rPr>
              <a:t> — free Darkroom lab: a simulated dark web investigation with a certification.</a:t>
            </a:r>
            <a:endParaRPr b="0" i="0" sz="1200" u="none" cap="none" strike="noStrike">
              <a:solidFill>
                <a:schemeClr val="dk1"/>
              </a:solidFill>
              <a:latin typeface="Calibri"/>
              <a:ea typeface="Calibri"/>
              <a:cs typeface="Calibri"/>
              <a:sym typeface="Calibri"/>
            </a:endParaRPr>
          </a:p>
        </p:txBody>
      </p:sp>
      <p:sp>
        <p:nvSpPr>
          <p:cNvPr id="2425" name="Google Shape;2425;p114"/>
          <p:cNvSpPr/>
          <p:nvPr/>
        </p:nvSpPr>
        <p:spPr>
          <a:xfrm>
            <a:off x="4385667" y="1879501"/>
            <a:ext cx="3420566"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6" name="Google Shape;2426;p114"/>
          <p:cNvSpPr txBox="1"/>
          <p:nvPr/>
        </p:nvSpPr>
        <p:spPr>
          <a:xfrm>
            <a:off x="4595217"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5">
                  <a:extLst>
                    <a:ext uri="{A12FA001-AC4F-418D-AE19-62706E023703}">
                      <ahyp:hlinkClr val="tx"/>
                    </a:ext>
                  </a:extLst>
                </a:hlinkClick>
              </a:rPr>
              <a:t>Trace Labs</a:t>
            </a:r>
            <a:endParaRPr b="0" i="0" sz="1600" u="none" cap="none" strike="noStrike">
              <a:solidFill>
                <a:schemeClr val="dk1"/>
              </a:solidFill>
              <a:latin typeface="Calibri"/>
              <a:ea typeface="Calibri"/>
              <a:cs typeface="Calibri"/>
              <a:sym typeface="Calibri"/>
            </a:endParaRPr>
          </a:p>
        </p:txBody>
      </p:sp>
      <p:sp>
        <p:nvSpPr>
          <p:cNvPr id="2427" name="Google Shape;2427;p114"/>
          <p:cNvSpPr txBox="1"/>
          <p:nvPr/>
        </p:nvSpPr>
        <p:spPr>
          <a:xfrm>
            <a:off x="4595217" y="2409031"/>
            <a:ext cx="3121525"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6">
                  <a:extLst>
                    <a:ext uri="{A12FA001-AC4F-418D-AE19-62706E023703}">
                      <ahyp:hlinkClr val="tx"/>
                    </a:ext>
                  </a:extLst>
                </a:hlinkClick>
              </a:rPr>
              <a:t>tracelabs.org</a:t>
            </a:r>
            <a:r>
              <a:rPr b="0" i="0" lang="en-US" sz="1200" u="none" cap="none" strike="noStrike">
                <a:solidFill>
                  <a:srgbClr val="3B4854"/>
                </a:solidFill>
                <a:latin typeface="IBM Plex Sans"/>
                <a:ea typeface="IBM Plex Sans"/>
                <a:cs typeface="IBM Plex Sans"/>
                <a:sym typeface="IBM Plex Sans"/>
              </a:rPr>
              <a:t> — Search Party CTFs on real missing-persons cases. Advanced, with strict rules.</a:t>
            </a:r>
            <a:endParaRPr b="0" i="0" sz="1200" u="none" cap="none" strike="noStrike">
              <a:solidFill>
                <a:schemeClr val="dk1"/>
              </a:solidFill>
              <a:latin typeface="Calibri"/>
              <a:ea typeface="Calibri"/>
              <a:cs typeface="Calibri"/>
              <a:sym typeface="Calibri"/>
            </a:endParaRPr>
          </a:p>
        </p:txBody>
      </p:sp>
      <p:sp>
        <p:nvSpPr>
          <p:cNvPr id="2428" name="Google Shape;2428;p114"/>
          <p:cNvSpPr/>
          <p:nvPr/>
        </p:nvSpPr>
        <p:spPr>
          <a:xfrm>
            <a:off x="7958634" y="1879501"/>
            <a:ext cx="3420566"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9" name="Google Shape;2429;p114"/>
          <p:cNvSpPr txBox="1"/>
          <p:nvPr/>
        </p:nvSpPr>
        <p:spPr>
          <a:xfrm>
            <a:off x="8168184" y="2089051"/>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7">
                  <a:extLst>
                    <a:ext uri="{A12FA001-AC4F-418D-AE19-62706E023703}">
                      <ahyp:hlinkClr val="tx"/>
                    </a:ext>
                  </a:extLst>
                </a:hlinkClick>
              </a:rPr>
              <a:t>TryHackMe</a:t>
            </a:r>
            <a:endParaRPr b="0" i="0" sz="1600" u="none" cap="none" strike="noStrike">
              <a:solidFill>
                <a:schemeClr val="dk1"/>
              </a:solidFill>
              <a:latin typeface="Calibri"/>
              <a:ea typeface="Calibri"/>
              <a:cs typeface="Calibri"/>
              <a:sym typeface="Calibri"/>
            </a:endParaRPr>
          </a:p>
        </p:txBody>
      </p:sp>
      <p:sp>
        <p:nvSpPr>
          <p:cNvPr id="2430" name="Google Shape;2430;p114"/>
          <p:cNvSpPr txBox="1"/>
          <p:nvPr/>
        </p:nvSpPr>
        <p:spPr>
          <a:xfrm>
            <a:off x="8168184" y="2409031"/>
            <a:ext cx="3121525"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8">
                  <a:extLst>
                    <a:ext uri="{A12FA001-AC4F-418D-AE19-62706E023703}">
                      <ahyp:hlinkClr val="tx"/>
                    </a:ext>
                  </a:extLst>
                </a:hlinkClick>
              </a:rPr>
              <a:t>tryhackme.com</a:t>
            </a:r>
            <a:r>
              <a:rPr b="0" i="0" lang="en-US" sz="1200" u="none" cap="none" strike="noStrike">
                <a:solidFill>
                  <a:srgbClr val="3B4854"/>
                </a:solidFill>
                <a:latin typeface="IBM Plex Sans"/>
                <a:ea typeface="IBM Plex Sans"/>
                <a:cs typeface="IBM Plex Sans"/>
                <a:sym typeface="IBM Plex Sans"/>
              </a:rPr>
              <a:t> — OSINT rooms in a practice environment built for it.</a:t>
            </a:r>
            <a:endParaRPr b="0" i="0" sz="1200" u="none" cap="none" strike="noStrike">
              <a:solidFill>
                <a:schemeClr val="dk1"/>
              </a:solidFill>
              <a:latin typeface="Calibri"/>
              <a:ea typeface="Calibri"/>
              <a:cs typeface="Calibri"/>
              <a:sym typeface="Calibri"/>
            </a:endParaRPr>
          </a:p>
        </p:txBody>
      </p:sp>
      <p:sp>
        <p:nvSpPr>
          <p:cNvPr id="2431" name="Google Shape;2431;p114"/>
          <p:cNvSpPr/>
          <p:nvPr/>
        </p:nvSpPr>
        <p:spPr>
          <a:xfrm>
            <a:off x="812800" y="3310128"/>
            <a:ext cx="3420467"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2" name="Google Shape;2432;p114"/>
          <p:cNvSpPr txBox="1"/>
          <p:nvPr/>
        </p:nvSpPr>
        <p:spPr>
          <a:xfrm>
            <a:off x="1022350" y="3520440"/>
            <a:ext cx="3121422"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9">
                  <a:extLst>
                    <a:ext uri="{A12FA001-AC4F-418D-AE19-62706E023703}">
                      <ahyp:hlinkClr val="tx"/>
                    </a:ext>
                  </a:extLst>
                </a:hlinkClick>
              </a:rPr>
              <a:t>GeoGuessr</a:t>
            </a:r>
            <a:endParaRPr b="0" i="0" sz="1600" u="none" cap="none" strike="noStrike">
              <a:solidFill>
                <a:schemeClr val="dk1"/>
              </a:solidFill>
              <a:latin typeface="Calibri"/>
              <a:ea typeface="Calibri"/>
              <a:cs typeface="Calibri"/>
              <a:sym typeface="Calibri"/>
            </a:endParaRPr>
          </a:p>
        </p:txBody>
      </p:sp>
      <p:sp>
        <p:nvSpPr>
          <p:cNvPr id="2433" name="Google Shape;2433;p114"/>
          <p:cNvSpPr txBox="1"/>
          <p:nvPr/>
        </p:nvSpPr>
        <p:spPr>
          <a:xfrm>
            <a:off x="1022350" y="3840480"/>
            <a:ext cx="3121422"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0">
                  <a:extLst>
                    <a:ext uri="{A12FA001-AC4F-418D-AE19-62706E023703}">
                      <ahyp:hlinkClr val="tx"/>
                    </a:ext>
                  </a:extLst>
                </a:hlinkClick>
              </a:rPr>
              <a:t>geoguessr.com</a:t>
            </a:r>
            <a:r>
              <a:rPr b="0" i="0" lang="en-US" sz="1200" u="none" cap="none" strike="noStrike">
                <a:solidFill>
                  <a:srgbClr val="3B4854"/>
                </a:solidFill>
                <a:latin typeface="IBM Plex Sans"/>
                <a:ea typeface="IBM Plex Sans"/>
                <a:cs typeface="IBM Plex Sans"/>
                <a:sym typeface="IBM Plex Sans"/>
              </a:rPr>
              <a:t> — builds the visual clue-reading behind geolocation.</a:t>
            </a:r>
            <a:endParaRPr b="0" i="0" sz="1200" u="none" cap="none" strike="noStrike">
              <a:solidFill>
                <a:schemeClr val="dk1"/>
              </a:solidFill>
              <a:latin typeface="Calibri"/>
              <a:ea typeface="Calibri"/>
              <a:cs typeface="Calibri"/>
              <a:sym typeface="Calibri"/>
            </a:endParaRPr>
          </a:p>
        </p:txBody>
      </p:sp>
      <p:sp>
        <p:nvSpPr>
          <p:cNvPr id="2434" name="Google Shape;2434;p114"/>
          <p:cNvSpPr/>
          <p:nvPr/>
        </p:nvSpPr>
        <p:spPr>
          <a:xfrm>
            <a:off x="4385667" y="3310128"/>
            <a:ext cx="3420566"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5" name="Google Shape;2435;p114"/>
          <p:cNvSpPr txBox="1"/>
          <p:nvPr/>
        </p:nvSpPr>
        <p:spPr>
          <a:xfrm>
            <a:off x="4595217" y="3520440"/>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11">
                  <a:extLst>
                    <a:ext uri="{A12FA001-AC4F-418D-AE19-62706E023703}">
                      <ahyp:hlinkClr val="tx"/>
                    </a:ext>
                  </a:extLst>
                </a:hlinkClick>
              </a:rPr>
              <a:t>Bellingcat</a:t>
            </a:r>
            <a:endParaRPr b="0" i="0" sz="1600" u="none" cap="none" strike="noStrike">
              <a:solidFill>
                <a:schemeClr val="dk1"/>
              </a:solidFill>
              <a:latin typeface="Calibri"/>
              <a:ea typeface="Calibri"/>
              <a:cs typeface="Calibri"/>
              <a:sym typeface="Calibri"/>
            </a:endParaRPr>
          </a:p>
        </p:txBody>
      </p:sp>
      <p:sp>
        <p:nvSpPr>
          <p:cNvPr id="2436" name="Google Shape;2436;p114"/>
          <p:cNvSpPr txBox="1"/>
          <p:nvPr/>
        </p:nvSpPr>
        <p:spPr>
          <a:xfrm>
            <a:off x="4595217" y="3840480"/>
            <a:ext cx="3121525"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2">
                  <a:extLst>
                    <a:ext uri="{A12FA001-AC4F-418D-AE19-62706E023703}">
                      <ahyp:hlinkClr val="tx"/>
                    </a:ext>
                  </a:extLst>
                </a:hlinkClick>
              </a:rPr>
              <a:t>bellingcat.com</a:t>
            </a:r>
            <a:r>
              <a:rPr b="0" i="0" lang="en-US" sz="1200" u="none" cap="none" strike="noStrike">
                <a:solidFill>
                  <a:srgbClr val="3B4854"/>
                </a:solidFill>
                <a:latin typeface="IBM Plex Sans"/>
                <a:ea typeface="IBM Plex Sans"/>
                <a:cs typeface="IBM Plex Sans"/>
                <a:sym typeface="IBM Plex Sans"/>
              </a:rPr>
              <a:t> — investigation challenges and the Online Investigations Toolkit.</a:t>
            </a:r>
            <a:endParaRPr b="0" i="0" sz="1200" u="none" cap="none" strike="noStrike">
              <a:solidFill>
                <a:schemeClr val="dk1"/>
              </a:solidFill>
              <a:latin typeface="Calibri"/>
              <a:ea typeface="Calibri"/>
              <a:cs typeface="Calibri"/>
              <a:sym typeface="Calibri"/>
            </a:endParaRPr>
          </a:p>
        </p:txBody>
      </p:sp>
      <p:sp>
        <p:nvSpPr>
          <p:cNvPr id="2437" name="Google Shape;2437;p114"/>
          <p:cNvSpPr/>
          <p:nvPr/>
        </p:nvSpPr>
        <p:spPr>
          <a:xfrm>
            <a:off x="7958634" y="3310128"/>
            <a:ext cx="3420566" cy="1280160"/>
          </a:xfrm>
          <a:prstGeom prst="roundRect">
            <a:avLst>
              <a:gd fmla="val 6452" name="adj"/>
            </a:avLst>
          </a:prstGeom>
          <a:solidFill>
            <a:srgbClr val="FBFAF6"/>
          </a:solidFill>
          <a:ln cap="flat" cmpd="sng" w="9525">
            <a:solidFill>
              <a:srgbClr val="D9D3C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38" name="Google Shape;2438;p114"/>
          <p:cNvSpPr txBox="1"/>
          <p:nvPr/>
        </p:nvSpPr>
        <p:spPr>
          <a:xfrm>
            <a:off x="8168184" y="3520440"/>
            <a:ext cx="3121525" cy="24378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0F1B26"/>
              </a:buClr>
              <a:buSzPts val="1600"/>
              <a:buFont typeface="IBM Plex Sans"/>
              <a:buNone/>
            </a:pPr>
            <a:r>
              <a:rPr b="1" i="0" lang="en-US" sz="1600" u="sng" cap="none" strike="noStrike">
                <a:solidFill>
                  <a:srgbClr val="0F1B26"/>
                </a:solidFill>
                <a:latin typeface="IBM Plex Sans"/>
                <a:ea typeface="IBM Plex Sans"/>
                <a:cs typeface="IBM Plex Sans"/>
                <a:sym typeface="IBM Plex Sans"/>
                <a:hlinkClick r:id="rId13">
                  <a:extLst>
                    <a:ext uri="{A12FA001-AC4F-418D-AE19-62706E023703}">
                      <ahyp:hlinkClr val="tx"/>
                    </a:ext>
                  </a:extLst>
                </a:hlinkClick>
              </a:rPr>
              <a:t>Quiztime</a:t>
            </a:r>
            <a:endParaRPr b="0" i="0" sz="1600" u="none" cap="none" strike="noStrike">
              <a:solidFill>
                <a:schemeClr val="dk1"/>
              </a:solidFill>
              <a:latin typeface="Calibri"/>
              <a:ea typeface="Calibri"/>
              <a:cs typeface="Calibri"/>
              <a:sym typeface="Calibri"/>
            </a:endParaRPr>
          </a:p>
        </p:txBody>
      </p:sp>
      <p:sp>
        <p:nvSpPr>
          <p:cNvPr id="2439" name="Google Shape;2439;p114"/>
          <p:cNvSpPr txBox="1"/>
          <p:nvPr/>
        </p:nvSpPr>
        <p:spPr>
          <a:xfrm>
            <a:off x="8168184" y="3840480"/>
            <a:ext cx="3121525" cy="658368"/>
          </a:xfrm>
          <a:prstGeom prst="rect">
            <a:avLst/>
          </a:prstGeom>
          <a:noFill/>
          <a:ln>
            <a:noFill/>
          </a:ln>
        </p:spPr>
        <p:txBody>
          <a:bodyPr anchorCtr="0" anchor="t" bIns="0" lIns="0" spcFirstLastPara="1" rIns="0" wrap="square" tIns="0">
            <a:noAutofit/>
          </a:bodyPr>
          <a:lstStyle/>
          <a:p>
            <a:pPr indent="0" lvl="0" marL="0" marR="0" rtl="0" algn="l">
              <a:lnSpc>
                <a:spcPct val="145000"/>
              </a:lnSpc>
              <a:spcBef>
                <a:spcPts val="0"/>
              </a:spcBef>
              <a:spcAft>
                <a:spcPts val="0"/>
              </a:spcAft>
              <a:buClr>
                <a:srgbClr val="3B4854"/>
              </a:buClr>
              <a:buSzPts val="1200"/>
              <a:buFont typeface="IBM Plex Sans"/>
              <a:buNone/>
            </a:pPr>
            <a:r>
              <a:rPr b="0" i="0" lang="en-US" sz="1200" u="sng" cap="none" strike="noStrike">
                <a:solidFill>
                  <a:srgbClr val="3B4854"/>
                </a:solidFill>
                <a:latin typeface="IBM Plex Sans"/>
                <a:ea typeface="IBM Plex Sans"/>
                <a:cs typeface="IBM Plex Sans"/>
                <a:sym typeface="IBM Plex Sans"/>
                <a:hlinkClick r:id="rId14">
                  <a:extLst>
                    <a:ext uri="{A12FA001-AC4F-418D-AE19-62706E023703}">
                      <ahyp:hlinkClr val="tx"/>
                    </a:ext>
                  </a:extLst>
                </a:hlinkClick>
              </a:rPr>
              <a:t>quiztime.github.io</a:t>
            </a:r>
            <a:r>
              <a:rPr b="0" i="0" lang="en-US" sz="1200" u="none" cap="none" strike="noStrike">
                <a:solidFill>
                  <a:srgbClr val="3B4854"/>
                </a:solidFill>
                <a:latin typeface="IBM Plex Sans"/>
                <a:ea typeface="IBM Plex Sans"/>
                <a:cs typeface="IBM Plex Sans"/>
                <a:sym typeface="IBM Plex Sans"/>
              </a:rPr>
              <a:t> — community geolocation and verification puzzles.</a:t>
            </a:r>
            <a:endParaRPr b="0" i="0" sz="1200" u="none" cap="none" strike="noStrike">
              <a:solidFill>
                <a:schemeClr val="dk1"/>
              </a:solidFill>
              <a:latin typeface="Calibri"/>
              <a:ea typeface="Calibri"/>
              <a:cs typeface="Calibri"/>
              <a:sym typeface="Calibri"/>
            </a:endParaRPr>
          </a:p>
        </p:txBody>
      </p:sp>
      <p:sp>
        <p:nvSpPr>
          <p:cNvPr id="2440" name="Google Shape;2440;p114"/>
          <p:cNvSpPr/>
          <p:nvPr/>
        </p:nvSpPr>
        <p:spPr>
          <a:xfrm>
            <a:off x="812800" y="5273080"/>
            <a:ext cx="10566400" cy="568920"/>
          </a:xfrm>
          <a:prstGeom prst="roundRect">
            <a:avLst>
              <a:gd fmla="val 13394" name="adj"/>
            </a:avLst>
          </a:prstGeom>
          <a:solidFill>
            <a:srgbClr val="0F1B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1" name="Google Shape;2441;p114"/>
          <p:cNvSpPr txBox="1"/>
          <p:nvPr/>
        </p:nvSpPr>
        <p:spPr>
          <a:xfrm>
            <a:off x="1066800" y="5450880"/>
            <a:ext cx="10312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Sans"/>
              <a:buNone/>
            </a:pPr>
            <a:r>
              <a:rPr b="0" i="0" lang="en-US" sz="1200" u="none" cap="none" strike="noStrike">
                <a:solidFill>
                  <a:srgbClr val="E3A33B"/>
                </a:solidFill>
                <a:latin typeface="IBM Plex Sans"/>
                <a:ea typeface="IBM Plex Sans"/>
                <a:cs typeface="IBM Plex Sans"/>
                <a:sym typeface="IBM Plex Sans"/>
              </a:rPr>
              <a:t>Exit question:</a:t>
            </a:r>
            <a:r>
              <a:rPr b="0" i="0" lang="en-US" sz="1200" u="none" cap="none" strike="noStrike">
                <a:solidFill>
                  <a:srgbClr val="F3F1EA"/>
                </a:solidFill>
                <a:latin typeface="IBM Plex Sans"/>
                <a:ea typeface="IBM Plex Sans"/>
                <a:cs typeface="IBM Plex Sans"/>
                <a:sym typeface="IBM Plex Sans"/>
              </a:rPr>
              <a:t> What's one thing about your own online footprint you'll change after today?</a:t>
            </a:r>
            <a:endParaRPr b="0" i="0" sz="1200" u="none" cap="none" strike="noStrike">
              <a:solidFill>
                <a:schemeClr val="dk1"/>
              </a:solidFill>
              <a:latin typeface="Calibri"/>
              <a:ea typeface="Calibri"/>
              <a:cs typeface="Calibri"/>
              <a:sym typeface="Calibri"/>
            </a:endParaRPr>
          </a:p>
        </p:txBody>
      </p:sp>
      <p:sp>
        <p:nvSpPr>
          <p:cNvPr id="2442" name="Google Shape;2442;p114"/>
          <p:cNvSpPr txBox="1"/>
          <p:nvPr/>
        </p:nvSpPr>
        <p:spPr>
          <a:xfrm>
            <a:off x="812800" y="62382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5B6570"/>
              </a:buClr>
              <a:buSzPts val="1200"/>
              <a:buFont typeface="IBM Plex Mono"/>
              <a:buNone/>
            </a:pPr>
            <a:r>
              <a:rPr b="0" i="0" lang="en-US" sz="1200" u="none" cap="none" strike="noStrike">
                <a:solidFill>
                  <a:srgbClr val="5B6570"/>
                </a:solidFill>
                <a:latin typeface="IBM Plex Mono"/>
                <a:ea typeface="IBM Plex Mono"/>
                <a:cs typeface="IBM Plex Mono"/>
                <a:sym typeface="IBM Plex Mono"/>
              </a:rPr>
              <a:t>Intro to OSINT · Wrap-up</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F1B26"/>
        </a:solidFill>
      </p:bgPr>
    </p:bg>
    <p:spTree>
      <p:nvGrpSpPr>
        <p:cNvPr id="2447" name="Shape 2447"/>
        <p:cNvGrpSpPr/>
        <p:nvPr/>
      </p:nvGrpSpPr>
      <p:grpSpPr>
        <a:xfrm>
          <a:off x="0" y="0"/>
          <a:ext cx="0" cy="0"/>
          <a:chOff x="0" y="0"/>
          <a:chExt cx="0" cy="0"/>
        </a:xfrm>
      </p:grpSpPr>
      <p:sp>
        <p:nvSpPr>
          <p:cNvPr id="2448" name="Google Shape;2448;p115"/>
          <p:cNvSpPr txBox="1"/>
          <p:nvPr/>
        </p:nvSpPr>
        <p:spPr>
          <a:xfrm>
            <a:off x="812800" y="81280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E3A33B"/>
              </a:buClr>
              <a:buSzPts val="1200"/>
              <a:buFont typeface="IBM Plex Mono"/>
              <a:buNone/>
            </a:pPr>
            <a:r>
              <a:rPr b="1" i="0" lang="en-US" sz="1200" u="none" cap="none" strike="noStrike">
                <a:solidFill>
                  <a:srgbClr val="E3A33B"/>
                </a:solidFill>
                <a:latin typeface="IBM Plex Mono"/>
                <a:ea typeface="IBM Plex Mono"/>
                <a:cs typeface="IBM Plex Mono"/>
                <a:sym typeface="IBM Plex Mono"/>
              </a:rPr>
              <a:t>UP NEXT</a:t>
            </a:r>
            <a:endParaRPr b="0" i="0" sz="1200" u="none" cap="none" strike="noStrike">
              <a:solidFill>
                <a:schemeClr val="dk1"/>
              </a:solidFill>
              <a:latin typeface="Calibri"/>
              <a:ea typeface="Calibri"/>
              <a:cs typeface="Calibri"/>
              <a:sym typeface="Calibri"/>
            </a:endParaRPr>
          </a:p>
        </p:txBody>
      </p:sp>
      <p:sp>
        <p:nvSpPr>
          <p:cNvPr id="2449" name="Google Shape;2449;p115"/>
          <p:cNvSpPr txBox="1"/>
          <p:nvPr/>
        </p:nvSpPr>
        <p:spPr>
          <a:xfrm>
            <a:off x="812800" y="2865140"/>
            <a:ext cx="9779000" cy="640060"/>
          </a:xfrm>
          <a:prstGeom prst="rect">
            <a:avLst/>
          </a:prstGeom>
          <a:noFill/>
          <a:ln>
            <a:noFill/>
          </a:ln>
        </p:spPr>
        <p:txBody>
          <a:bodyPr anchorCtr="0" anchor="t" bIns="0" lIns="0" spcFirstLastPara="1" rIns="0" wrap="square" tIns="0">
            <a:noAutofit/>
          </a:bodyPr>
          <a:lstStyle/>
          <a:p>
            <a:pPr indent="0" lvl="0" marL="0" marR="0" rtl="0" algn="l">
              <a:lnSpc>
                <a:spcPct val="104999"/>
              </a:lnSpc>
              <a:spcBef>
                <a:spcPts val="0"/>
              </a:spcBef>
              <a:spcAft>
                <a:spcPts val="0"/>
              </a:spcAft>
              <a:buClr>
                <a:srgbClr val="F3F1EA"/>
              </a:buClr>
              <a:buSzPts val="4800"/>
              <a:buFont typeface="Space Grotesk"/>
              <a:buNone/>
            </a:pPr>
            <a:r>
              <a:rPr b="1" i="0" lang="en-US" sz="4800" u="none" cap="none" strike="noStrike">
                <a:solidFill>
                  <a:srgbClr val="F3F1EA"/>
                </a:solidFill>
                <a:latin typeface="Space Grotesk"/>
                <a:ea typeface="Space Grotesk"/>
                <a:cs typeface="Space Grotesk"/>
                <a:sym typeface="Space Grotesk"/>
              </a:rPr>
              <a:t>2.2 Web Hacking</a:t>
            </a:r>
            <a:endParaRPr b="0" i="0" sz="4800" u="none" cap="none" strike="noStrike">
              <a:solidFill>
                <a:schemeClr val="dk1"/>
              </a:solidFill>
              <a:latin typeface="Calibri"/>
              <a:ea typeface="Calibri"/>
              <a:cs typeface="Calibri"/>
              <a:sym typeface="Calibri"/>
            </a:endParaRPr>
          </a:p>
        </p:txBody>
      </p:sp>
      <p:sp>
        <p:nvSpPr>
          <p:cNvPr id="2450" name="Google Shape;2450;p115"/>
          <p:cNvSpPr txBox="1"/>
          <p:nvPr/>
        </p:nvSpPr>
        <p:spPr>
          <a:xfrm>
            <a:off x="812800" y="3708400"/>
            <a:ext cx="9779000" cy="28446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600"/>
              <a:buFont typeface="Space Grotesk"/>
              <a:buNone/>
            </a:pPr>
            <a:r>
              <a:rPr b="0" i="0" lang="en-US" sz="1600" u="none" cap="none" strike="noStrike">
                <a:solidFill>
                  <a:srgbClr val="B8C5CE"/>
                </a:solidFill>
                <a:latin typeface="Space Grotesk"/>
                <a:ea typeface="Space Grotesk"/>
                <a:cs typeface="Space Grotesk"/>
                <a:sym typeface="Space Grotesk"/>
              </a:rPr>
              <a:t>Where the recon findings from this lesson turn into authorized testing.</a:t>
            </a:r>
            <a:endParaRPr b="0" i="0" sz="1600" u="none" cap="none" strike="noStrike">
              <a:solidFill>
                <a:schemeClr val="dk1"/>
              </a:solidFill>
              <a:latin typeface="Calibri"/>
              <a:ea typeface="Calibri"/>
              <a:cs typeface="Calibri"/>
              <a:sym typeface="Calibri"/>
            </a:endParaRPr>
          </a:p>
        </p:txBody>
      </p:sp>
      <p:sp>
        <p:nvSpPr>
          <p:cNvPr id="2451" name="Google Shape;2451;p115"/>
          <p:cNvSpPr txBox="1"/>
          <p:nvPr/>
        </p:nvSpPr>
        <p:spPr>
          <a:xfrm>
            <a:off x="812800" y="5831880"/>
            <a:ext cx="10820400" cy="21332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B8C5CE"/>
              </a:buClr>
              <a:buSzPts val="1200"/>
              <a:buFont typeface="IBM Plex Mono"/>
              <a:buNone/>
            </a:pPr>
            <a:r>
              <a:rPr b="1" i="0" lang="en-US" sz="1200" u="none" cap="none" strike="noStrike">
                <a:solidFill>
                  <a:srgbClr val="B8C5CE"/>
                </a:solidFill>
                <a:latin typeface="IBM Plex Mono"/>
                <a:ea typeface="IBM Plex Mono"/>
                <a:cs typeface="IBM Plex Mono"/>
                <a:sym typeface="IBM Plex Mono"/>
              </a:rPr>
              <a:t>INTRO TO OSINT · QUESTIONS?</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2026-09-16T21:12:24Z</dcterms:created>
  <dc:creator>PptxGenJS</dc:creator>
</cp:coreProperties>
</file>